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6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298" r:id="rId13"/>
    <p:sldId id="309" r:id="rId14"/>
  </p:sldIdLst>
  <p:sldSz cx="18288000" cy="10287000"/>
  <p:notesSz cx="6858000" cy="9144000"/>
  <p:embeddedFontLst>
    <p:embeddedFont>
      <p:font typeface="PP Fragment Glare" pitchFamily="2" charset="77"/>
      <p:regular r:id="rId16"/>
    </p:embeddedFont>
    <p:embeddedFont>
      <p:font typeface="PP Fragment Glare Light" pitchFamily="2" charset="77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4E"/>
    <a:srgbClr val="F6FBF8"/>
    <a:srgbClr val="B87F27"/>
    <a:srgbClr val="D78B00"/>
    <a:srgbClr val="E6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71" autoAdjust="0"/>
    <p:restoredTop sz="86131" autoAdjust="0"/>
  </p:normalViewPr>
  <p:slideViewPr>
    <p:cSldViewPr>
      <p:cViewPr varScale="1">
        <p:scale>
          <a:sx n="69" d="100"/>
          <a:sy n="69" d="100"/>
        </p:scale>
        <p:origin x="23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T Commons Pro ExtraLight" panose="020B010303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T Commons Pro ExtraLight" panose="020B0103030102020204" pitchFamily="34" charset="0"/>
              </a:defRPr>
            </a:lvl1pPr>
          </a:lstStyle>
          <a:p>
            <a:fld id="{E4783A9D-C6AF-754E-971C-D1038FE77E98}" type="datetimeFigureOut">
              <a:rPr lang="en-US" smtClean="0"/>
              <a:pPr/>
              <a:t>5/13/26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T Commons Pro ExtraLight" panose="020B010303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T Commons Pro ExtraLight" panose="020B0103030102020204" pitchFamily="34" charset="0"/>
              </a:defRPr>
            </a:lvl1pPr>
          </a:lstStyle>
          <a:p>
            <a:fld id="{F7D1E9C6-C102-BC4F-BBD9-AF75076B8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44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T Commons Pro ExtraLight" panose="020B01030301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NOISE: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PP Fragment Glare Light" pitchFamily="2" charset="77"/>
              </a:rPr>
              <a:t>Private Listings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PP Fragment Glare Light" pitchFamily="2" charset="77"/>
              </a:rPr>
              <a:t>Office Exclusives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PP Fragment Glare Light" pitchFamily="2" charset="77"/>
              </a:rPr>
              <a:t>Whisper Inventory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PP Fragment Glare Light" pitchFamily="2" charset="77"/>
              </a:rPr>
              <a:t>Seller Privacy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PP Fragment Glare Light" pitchFamily="2" charset="77"/>
              </a:rPr>
              <a:t>MLS Policy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PP Fragment Glare Light" pitchFamily="2" charset="77"/>
              </a:rPr>
              <a:t>Zillow, Clear Cooperation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1E9C6-C102-BC4F-BBD9-AF75076B870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48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1E9C6-C102-BC4F-BBD9-AF75076B870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5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conversation is </a:t>
            </a:r>
            <a:br>
              <a:rPr lang="en-US" dirty="0"/>
            </a:br>
            <a:r>
              <a:rPr lang="en-US" dirty="0"/>
              <a:t>bigger than policy concerns.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There is a fundamental shift in </a:t>
            </a:r>
            <a:br>
              <a:rPr lang="en-US" dirty="0"/>
            </a:br>
            <a:r>
              <a:rPr lang="en-US" dirty="0"/>
              <a:t>luxury consumer behavior.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1E9C6-C102-BC4F-BBD9-AF75076B870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68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Selective Exposure</a:t>
            </a:r>
            <a:b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 Commons Pro ExtraLight" panose="020B0103030102020204" pitchFamily="34" charset="0"/>
                <a:cs typeface="TT Commons Pro ExtraLight" panose="020B0103030102020204" pitchFamily="34" charset="0"/>
              </a:rPr>
              <a:t>versus</a:t>
            </a:r>
            <a:b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Indiscriminate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1E9C6-C102-BC4F-BBD9-AF75076B870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248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Selective exposure:</a:t>
            </a:r>
          </a:p>
          <a:p>
            <a:endParaRPr lang="en-US" dirty="0"/>
          </a:p>
          <a:p>
            <a:r>
              <a:rPr lang="en-US" dirty="0"/>
              <a:t>Controlled visibility</a:t>
            </a:r>
          </a:p>
          <a:p>
            <a:r>
              <a:rPr lang="en-US" dirty="0"/>
              <a:t>Phased exposure</a:t>
            </a:r>
          </a:p>
          <a:p>
            <a:r>
              <a:rPr lang="en-US" dirty="0"/>
              <a:t>Curated demand</a:t>
            </a:r>
          </a:p>
          <a:p>
            <a:r>
              <a:rPr lang="en-US" dirty="0"/>
              <a:t>Strategic sequencing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1E9C6-C102-BC4F-BBD9-AF75076B870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32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Controlling the </a:t>
            </a:r>
            <a:br>
              <a:rPr lang="en-US" dirty="0"/>
            </a:br>
            <a:r>
              <a:rPr lang="en-US" dirty="0"/>
              <a:t>Narrative:</a:t>
            </a:r>
          </a:p>
          <a:p>
            <a:endParaRPr lang="en-US" dirty="0"/>
          </a:p>
          <a:p>
            <a:r>
              <a:rPr lang="en-US" dirty="0"/>
              <a:t>Reputation protection</a:t>
            </a:r>
          </a:p>
          <a:p>
            <a:r>
              <a:rPr lang="en-US" dirty="0"/>
              <a:t>Executive visibility</a:t>
            </a:r>
          </a:p>
          <a:p>
            <a:r>
              <a:rPr lang="en-US" dirty="0"/>
              <a:t>Family security</a:t>
            </a:r>
          </a:p>
          <a:p>
            <a:r>
              <a:rPr lang="en-US" dirty="0"/>
              <a:t>Wealth signaling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1E9C6-C102-BC4F-BBD9-AF75076B870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17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Curated Value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Luxury consumers assign greater value to what feels curated, controlled and scarce.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1E9C6-C102-BC4F-BBD9-AF75076B870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14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Luxury has become a high-quality access business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Relationship networks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Curated audience engagement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Data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Car shown: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T Commons Pro ExtraLight" panose="020B0103030102020204" pitchFamily="34" charset="0"/>
                <a:ea typeface="+mn-ea"/>
                <a:cs typeface="+mn-cs"/>
              </a:rPr>
              <a:t>Rolls-Royce Building 100 Very Exclusive Electric Cars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TT Commons Pro ExtraLight" panose="020B0103030102020204" pitchFamily="34" charset="0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T Commons Pro ExtraLight" panose="020B0103030102020204" pitchFamily="34" charset="0"/>
                <a:ea typeface="+mn-ea"/>
                <a:cs typeface="+mn-cs"/>
              </a:rPr>
              <a:t>www.newsweek.com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T Commons Pro ExtraLight" panose="020B0103030102020204" pitchFamily="34" charset="0"/>
                <a:ea typeface="+mn-ea"/>
                <a:cs typeface="+mn-cs"/>
              </a:rPr>
              <a:t>/first-look-rolls-royce-building-100-very-exclusive-electric-cars-11822936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1E9C6-C102-BC4F-BBD9-AF75076B870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7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/>
              <a:t>Three Phases of Modern Luxury Marketing: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Market Intelligence</a:t>
            </a:r>
          </a:p>
          <a:p>
            <a:pPr marL="400050" lvl="1" indent="0">
              <a:buNone/>
            </a:pPr>
            <a:r>
              <a:rPr lang="en-US" dirty="0"/>
              <a:t>Quiet Insights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Curated Demand</a:t>
            </a:r>
          </a:p>
          <a:p>
            <a:pPr marL="400050" lvl="1" indent="0">
              <a:buNone/>
            </a:pPr>
            <a:r>
              <a:rPr lang="en-US" dirty="0"/>
              <a:t>Scarcity creating conversations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Market Amplification</a:t>
            </a:r>
          </a:p>
          <a:p>
            <a:pPr marL="400050" lvl="1" indent="0">
              <a:buNone/>
            </a:pPr>
            <a:r>
              <a:rPr lang="en-US" dirty="0"/>
              <a:t>Broader exposure with momentum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1E9C6-C102-BC4F-BBD9-AF75076B870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69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Tactical Strategies:</a:t>
            </a:r>
          </a:p>
          <a:p>
            <a:r>
              <a:rPr lang="en-US" dirty="0"/>
              <a:t>Individualized Lifestyle-first marketing</a:t>
            </a:r>
          </a:p>
          <a:p>
            <a:r>
              <a:rPr lang="en-US" dirty="0"/>
              <a:t>Invitation only premiere events</a:t>
            </a:r>
          </a:p>
          <a:p>
            <a:r>
              <a:rPr lang="en-US" dirty="0"/>
              <a:t>Wealth-aligned targeting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1E9C6-C102-BC4F-BBD9-AF75076B870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3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07FD-4ECA-6583-9BFB-215B4E14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C558F-7D09-CB1C-0235-63D58C4D4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94BC66-3127-3A2B-915A-B5B2CBE19BBC}"/>
              </a:ext>
            </a:extLst>
          </p:cNvPr>
          <p:cNvSpPr/>
          <p:nvPr userDrawn="1"/>
        </p:nvSpPr>
        <p:spPr>
          <a:xfrm>
            <a:off x="3886200" y="7200900"/>
            <a:ext cx="10668000" cy="2209800"/>
          </a:xfrm>
          <a:prstGeom prst="rect">
            <a:avLst/>
          </a:prstGeom>
          <a:solidFill>
            <a:srgbClr val="F6FB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60AEC92-6B65-4F11-352C-B7EBC0189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5800" y="8039100"/>
            <a:ext cx="97536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E24488-5BCE-FECA-EE68-8D35E507B9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5800" y="7128711"/>
            <a:ext cx="9753600" cy="838200"/>
          </a:xfrm>
        </p:spPr>
        <p:txBody>
          <a:bodyPr>
            <a:noAutofit/>
          </a:bodyPr>
          <a:lstStyle>
            <a:lvl1pPr algn="ctr">
              <a:buNone/>
              <a:defRPr sz="4800" b="0" i="0">
                <a:solidFill>
                  <a:srgbClr val="005A4E"/>
                </a:solidFill>
                <a:latin typeface="PP Fragment Glare" pitchFamily="2" charset="77"/>
                <a:ea typeface="PP Fragment Glare" pitchFamily="2" charset="77"/>
              </a:defRPr>
            </a:lvl1pPr>
            <a:lvl2pPr algn="ctr">
              <a:buNone/>
              <a:defRPr sz="3600" b="0" i="0">
                <a:latin typeface="PP Fragment Glare" pitchFamily="2" charset="77"/>
                <a:ea typeface="PP Fragment Glare" pitchFamily="2" charset="77"/>
              </a:defRPr>
            </a:lvl2pPr>
            <a:lvl3pPr algn="ctr">
              <a:buNone/>
              <a:defRPr sz="3200" b="0" i="0">
                <a:latin typeface="PP Fragment Glare" pitchFamily="2" charset="77"/>
                <a:ea typeface="PP Fragment Glare" pitchFamily="2" charset="77"/>
              </a:defRPr>
            </a:lvl3pPr>
            <a:lvl4pPr algn="ctr">
              <a:buNone/>
              <a:defRPr sz="2800" b="0" i="0">
                <a:latin typeface="PP Fragment Glare" pitchFamily="2" charset="77"/>
                <a:ea typeface="PP Fragment Glare" pitchFamily="2" charset="77"/>
              </a:defRPr>
            </a:lvl4pPr>
            <a:lvl5pPr algn="ctr">
              <a:buNone/>
              <a:defRPr sz="2800" b="0" i="0">
                <a:latin typeface="PP Fragment Glare" pitchFamily="2" charset="77"/>
                <a:ea typeface="PP Fragment Glare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56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F6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A71715-AC01-0A0D-F55C-C6AC4DEA038F}"/>
              </a:ext>
            </a:extLst>
          </p:cNvPr>
          <p:cNvSpPr/>
          <p:nvPr userDrawn="1"/>
        </p:nvSpPr>
        <p:spPr>
          <a:xfrm>
            <a:off x="457200" y="457200"/>
            <a:ext cx="17373600" cy="9372600"/>
          </a:xfrm>
          <a:prstGeom prst="rect">
            <a:avLst/>
          </a:prstGeom>
          <a:solidFill>
            <a:srgbClr val="005A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07D75AF-3325-2B81-7218-96354A26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8634" y="4596848"/>
            <a:ext cx="89087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972EEE3-6CCA-18A6-1E42-084000B95F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68634" y="5600700"/>
            <a:ext cx="8908774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1pPr>
            <a:lvl2pPr algn="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2pPr>
            <a:lvl3pPr algn="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3pPr>
            <a:lvl4pPr algn="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4pPr>
            <a:lvl5pPr algn="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9CF3D2-CDE1-EF2B-C9F2-2ADB6A1E2F9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972800" y="457192"/>
            <a:ext cx="6858000" cy="9372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5C52AC-B76A-2FA2-ACF5-4C1B564A870D}"/>
              </a:ext>
            </a:extLst>
          </p:cNvPr>
          <p:cNvCxnSpPr/>
          <p:nvPr userDrawn="1"/>
        </p:nvCxnSpPr>
        <p:spPr>
          <a:xfrm>
            <a:off x="8431434" y="4152900"/>
            <a:ext cx="1745974" cy="0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07201-D915-40FD-A1FB-3737424E59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008" y="2741645"/>
            <a:ext cx="914400" cy="1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3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6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5865394-D957-7769-3E79-3C4AC03EF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5600" y="1370699"/>
            <a:ext cx="121853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B87F2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B80268D-31A3-7C99-F920-1DDE00670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0" y="2742299"/>
            <a:ext cx="12185374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62FF46-AB4D-0583-CA71-71D2A8081C3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4863548"/>
            <a:ext cx="18288000" cy="5423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BC1B03-AC07-6AD7-2361-49D57F507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66700"/>
            <a:ext cx="609600" cy="7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96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005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03992B-6E5F-506D-141B-A72D8345D43C}"/>
              </a:ext>
            </a:extLst>
          </p:cNvPr>
          <p:cNvSpPr/>
          <p:nvPr userDrawn="1"/>
        </p:nvSpPr>
        <p:spPr>
          <a:xfrm>
            <a:off x="9272337" y="0"/>
            <a:ext cx="69342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109872-8CA2-9F9C-B64A-13A10C625B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81000" y="381000"/>
            <a:ext cx="8915400" cy="952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5D71A2E-79DB-B626-297F-3CCCD19F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4184" y="2274303"/>
            <a:ext cx="60292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B87F2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419F36-73A6-58DF-39EB-505622463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4184" y="3417303"/>
            <a:ext cx="6029216" cy="575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1pPr>
            <a:lvl2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2pPr>
            <a:lvl3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3pPr>
            <a:lvl4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4pPr>
            <a:lvl5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74283E-0D55-E28B-B98C-9D3544CB76E3}"/>
              </a:ext>
            </a:extLst>
          </p:cNvPr>
          <p:cNvCxnSpPr/>
          <p:nvPr userDrawn="1"/>
        </p:nvCxnSpPr>
        <p:spPr>
          <a:xfrm>
            <a:off x="9744184" y="1830355"/>
            <a:ext cx="1745974" cy="0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28DD452-74E8-9E62-47A9-51188EF30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184" y="419100"/>
            <a:ext cx="914400" cy="1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84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F6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03992B-6E5F-506D-141B-A72D8345D43C}"/>
              </a:ext>
            </a:extLst>
          </p:cNvPr>
          <p:cNvSpPr/>
          <p:nvPr userDrawn="1"/>
        </p:nvSpPr>
        <p:spPr>
          <a:xfrm>
            <a:off x="9906000" y="0"/>
            <a:ext cx="8381999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109872-8CA2-9F9C-B64A-13A10C625B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81000" y="381000"/>
            <a:ext cx="9525000" cy="952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5D71A2E-79DB-B626-297F-3CCCD19F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6600" y="2274303"/>
            <a:ext cx="701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B87F2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419F36-73A6-58DF-39EB-505622463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6600" y="3417303"/>
            <a:ext cx="7010400" cy="575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1pPr>
            <a:lvl2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2pPr>
            <a:lvl3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3pPr>
            <a:lvl4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4pPr>
            <a:lvl5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74283E-0D55-E28B-B98C-9D3544CB76E3}"/>
              </a:ext>
            </a:extLst>
          </p:cNvPr>
          <p:cNvCxnSpPr/>
          <p:nvPr userDrawn="1"/>
        </p:nvCxnSpPr>
        <p:spPr>
          <a:xfrm>
            <a:off x="10896600" y="1830355"/>
            <a:ext cx="1745974" cy="0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28DD452-74E8-9E62-47A9-51188EF30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419100"/>
            <a:ext cx="914400" cy="1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01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6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07D75AF-3325-2B81-7218-96354A26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5852465"/>
            <a:ext cx="89087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B87F2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972EEE3-6CCA-18A6-1E42-084000B95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6856317"/>
            <a:ext cx="8908774" cy="2539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1pPr>
            <a:lvl2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2pPr>
            <a:lvl3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3pPr>
            <a:lvl4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4pPr>
            <a:lvl5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9CF3D2-CDE1-EF2B-C9F2-2ADB6A1E2F9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0"/>
            <a:ext cx="18288000" cy="514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27055A-0727-5865-BE33-170F04864C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342900"/>
            <a:ext cx="914401" cy="1069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990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F6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07D75AF-3325-2B81-7218-96354A26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1028700"/>
            <a:ext cx="1607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005A4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972EEE3-6CCA-18A6-1E42-084000B95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171700"/>
            <a:ext cx="7886700" cy="2539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1pPr>
            <a:lvl2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2pPr>
            <a:lvl3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3pPr>
            <a:lvl4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4pPr>
            <a:lvl5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9CF3D2-CDE1-EF2B-C9F2-2ADB6A1E2F9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5088355"/>
            <a:ext cx="18288000" cy="514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27055A-0727-5865-BE33-170F04864C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8648700"/>
            <a:ext cx="914401" cy="1069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A1CD02A-E8F3-2212-827F-D54F6E41BF5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410700" y="2171700"/>
            <a:ext cx="7886700" cy="2539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1pPr>
            <a:lvl2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2pPr>
            <a:lvl3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3pPr>
            <a:lvl4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4pPr>
            <a:lvl5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894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2185A5-7248-5D84-C43F-484A9C8C0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5600" y="1370699"/>
            <a:ext cx="121853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005A4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1D50E-1D0A-CB61-08F5-1EE6CB9451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66700"/>
            <a:ext cx="609600" cy="7132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0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005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60AEC92-6B65-4F11-352C-B7EBC0189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5800" y="8039100"/>
            <a:ext cx="97536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E24488-5BCE-FECA-EE68-8D35E507B9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5800" y="7128711"/>
            <a:ext cx="9753600" cy="838200"/>
          </a:xfrm>
        </p:spPr>
        <p:txBody>
          <a:bodyPr>
            <a:noAutofit/>
          </a:bodyPr>
          <a:lstStyle>
            <a:lvl1pPr algn="ctr">
              <a:buNone/>
              <a:defRPr sz="4800" b="0" i="0">
                <a:solidFill>
                  <a:srgbClr val="B87F27"/>
                </a:solidFill>
                <a:latin typeface="PP Fragment Glare" pitchFamily="2" charset="77"/>
                <a:ea typeface="PP Fragment Glare" pitchFamily="2" charset="77"/>
              </a:defRPr>
            </a:lvl1pPr>
            <a:lvl2pPr algn="ctr">
              <a:buNone/>
              <a:defRPr sz="3600" b="0" i="0">
                <a:latin typeface="PP Fragment Glare" pitchFamily="2" charset="77"/>
                <a:ea typeface="PP Fragment Glare" pitchFamily="2" charset="77"/>
              </a:defRPr>
            </a:lvl2pPr>
            <a:lvl3pPr algn="ctr">
              <a:buNone/>
              <a:defRPr sz="3200" b="0" i="0">
                <a:latin typeface="PP Fragment Glare" pitchFamily="2" charset="77"/>
                <a:ea typeface="PP Fragment Glare" pitchFamily="2" charset="77"/>
              </a:defRPr>
            </a:lvl3pPr>
            <a:lvl4pPr algn="ctr">
              <a:buNone/>
              <a:defRPr sz="2800" b="0" i="0">
                <a:latin typeface="PP Fragment Glare" pitchFamily="2" charset="77"/>
                <a:ea typeface="PP Fragment Glare" pitchFamily="2" charset="77"/>
              </a:defRPr>
            </a:lvl4pPr>
            <a:lvl5pPr algn="ctr">
              <a:buNone/>
              <a:defRPr sz="2800" b="0" i="0">
                <a:latin typeface="PP Fragment Glare" pitchFamily="2" charset="77"/>
                <a:ea typeface="PP Fragment Glare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FEE169C-E79A-26EA-4E89-C23816E9A9E7}"/>
              </a:ext>
            </a:extLst>
          </p:cNvPr>
          <p:cNvSpPr txBox="1">
            <a:spLocks/>
          </p:cNvSpPr>
          <p:nvPr userDrawn="1"/>
        </p:nvSpPr>
        <p:spPr>
          <a:xfrm>
            <a:off x="3051313" y="3390900"/>
            <a:ext cx="12185374" cy="3124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B87F27"/>
                </a:solidFill>
                <a:latin typeface="PP Fragment Glare" pitchFamily="2" charset="77"/>
                <a:ea typeface="PP Fragment Glare" pitchFamily="2" charset="77"/>
                <a:cs typeface="+mj-cs"/>
              </a:defRPr>
            </a:lvl1pPr>
          </a:lstStyle>
          <a:p>
            <a:r>
              <a:rPr lang="en-US" sz="14000" dirty="0">
                <a:solidFill>
                  <a:schemeClr val="bg1"/>
                </a:solidFill>
              </a:rPr>
              <a:t>MARKETING PROPOSAL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38D42-64CE-648E-5C98-FFBEF58EF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1207892"/>
            <a:ext cx="1028700" cy="12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2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F6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5865394-D957-7769-3E79-3C4AC03EF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5600" y="6743700"/>
            <a:ext cx="121853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B87F2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B80268D-31A3-7C99-F920-1DDE00670FB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95600" y="8115300"/>
            <a:ext cx="12185374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1pPr>
            <a:lvl2pPr>
              <a:defRPr b="0" i="0"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2pPr>
            <a:lvl3pPr>
              <a:defRPr b="0" i="0"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3pPr>
            <a:lvl4pPr>
              <a:defRPr b="0" i="0"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4pPr>
            <a:lvl5pPr>
              <a:defRPr b="0" i="0"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10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2185A5-7248-5D84-C43F-484A9C8C0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90375"/>
            <a:ext cx="1539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005A4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1D50E-1D0A-CB61-08F5-1EE6CB9451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0" y="571500"/>
            <a:ext cx="838200" cy="98075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CF66E1-92AF-B5FF-F315-5FEF4BE15A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1943100"/>
            <a:ext cx="8763000" cy="754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1pPr>
            <a:lvl2pPr>
              <a:defRPr b="0" i="0"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2pPr>
            <a:lvl3pPr>
              <a:defRPr b="0" i="0"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3pPr>
            <a:lvl4pPr>
              <a:defRPr b="0" i="0"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4pPr>
            <a:lvl5pPr>
              <a:defRPr b="0" i="0"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601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6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5865394-D957-7769-3E79-3C4AC03EF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5600" y="6743700"/>
            <a:ext cx="121853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005A4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B80268D-31A3-7C99-F920-1DDE00670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0" y="8115300"/>
            <a:ext cx="12185374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62FF46-AB4D-0583-CA71-71D2A8081C3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24848"/>
            <a:ext cx="18288000" cy="5423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020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005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07D75AF-3325-2B81-7218-96354A26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596848"/>
            <a:ext cx="89087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972EEE3-6CCA-18A6-1E42-084000B95F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2000" y="5600700"/>
            <a:ext cx="8908774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1pPr>
            <a:lvl2pPr algn="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2pPr>
            <a:lvl3pPr algn="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3pPr>
            <a:lvl4pPr algn="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4pPr>
            <a:lvl5pPr algn="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9CF3D2-CDE1-EF2B-C9F2-2ADB6A1E2F9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972800" y="24848"/>
            <a:ext cx="7315200" cy="1028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5C52AC-B76A-2FA2-ACF5-4C1B564A870D}"/>
              </a:ext>
            </a:extLst>
          </p:cNvPr>
          <p:cNvCxnSpPr/>
          <p:nvPr userDrawn="1"/>
        </p:nvCxnSpPr>
        <p:spPr>
          <a:xfrm>
            <a:off x="7924800" y="4152900"/>
            <a:ext cx="1745974" cy="0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07201-D915-40FD-A1FB-3737424E59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374" y="2741645"/>
            <a:ext cx="914400" cy="1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8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rgbClr val="F6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07D75AF-3325-2B81-7218-96354A26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4800" y="3449386"/>
            <a:ext cx="89087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005A4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972EEE3-6CCA-18A6-1E42-084000B95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0" y="4727070"/>
            <a:ext cx="8908774" cy="5064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1pPr>
            <a:lvl2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2pPr>
            <a:lvl3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3pPr>
            <a:lvl4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4pPr>
            <a:lvl5pPr algn="l">
              <a:defRPr b="0" i="0">
                <a:solidFill>
                  <a:schemeClr val="tx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9CF3D2-CDE1-EF2B-C9F2-2ADB6A1E2F9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24848"/>
            <a:ext cx="7315200" cy="1028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5C52AC-B76A-2FA2-ACF5-4C1B564A870D}"/>
              </a:ext>
            </a:extLst>
          </p:cNvPr>
          <p:cNvCxnSpPr/>
          <p:nvPr userDrawn="1"/>
        </p:nvCxnSpPr>
        <p:spPr>
          <a:xfrm>
            <a:off x="7924800" y="3314700"/>
            <a:ext cx="1745974" cy="0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07201-D915-40FD-A1FB-3737424E59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903445"/>
            <a:ext cx="914400" cy="1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1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005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07D75AF-3325-2B81-7218-96354A26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4800" y="3569703"/>
            <a:ext cx="89087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972EEE3-6CCA-18A6-1E42-084000B95F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24800" y="4573554"/>
            <a:ext cx="8908774" cy="4989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1pPr>
            <a:lvl2pPr algn="l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2pPr>
            <a:lvl3pPr algn="l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3pPr>
            <a:lvl4pPr algn="l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4pPr>
            <a:lvl5pPr algn="l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9CF3D2-CDE1-EF2B-C9F2-2ADB6A1E2F9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24848"/>
            <a:ext cx="7315200" cy="1028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5C52AC-B76A-2FA2-ACF5-4C1B564A870D}"/>
              </a:ext>
            </a:extLst>
          </p:cNvPr>
          <p:cNvCxnSpPr/>
          <p:nvPr userDrawn="1"/>
        </p:nvCxnSpPr>
        <p:spPr>
          <a:xfrm>
            <a:off x="7924800" y="3125755"/>
            <a:ext cx="1745974" cy="0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07201-D915-40FD-A1FB-3737424E59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714500"/>
            <a:ext cx="914400" cy="1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24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57CA741-594E-2B63-87DB-EEA63AF7096D}"/>
              </a:ext>
            </a:extLst>
          </p:cNvPr>
          <p:cNvSpPr/>
          <p:nvPr userDrawn="1"/>
        </p:nvSpPr>
        <p:spPr>
          <a:xfrm>
            <a:off x="457200" y="457200"/>
            <a:ext cx="17373600" cy="9372600"/>
          </a:xfrm>
          <a:prstGeom prst="rect">
            <a:avLst/>
          </a:prstGeom>
          <a:solidFill>
            <a:srgbClr val="005A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789AB8A-D049-9519-4A76-65D121DC95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1413" y="4457700"/>
            <a:ext cx="105851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3E89D15-CD0F-A13F-76A6-01991EE80E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1413" y="5600700"/>
            <a:ext cx="10585174" cy="3670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1pPr>
            <a:lvl2pPr algn="ct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2pPr>
            <a:lvl3pPr algn="ct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3pPr>
            <a:lvl4pPr algn="ct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4pPr>
            <a:lvl5pPr algn="ctr">
              <a:defRPr b="0" i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BED51-51F5-0489-FCF9-A66216B04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015448"/>
            <a:ext cx="914400" cy="1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1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373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17373600" cy="7962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8" r:id="rId2"/>
    <p:sldLayoutId id="2147483669" r:id="rId3"/>
    <p:sldLayoutId id="2147483676" r:id="rId4"/>
    <p:sldLayoutId id="2147483656" r:id="rId5"/>
    <p:sldLayoutId id="2147483660" r:id="rId6"/>
    <p:sldLayoutId id="2147483670" r:id="rId7"/>
    <p:sldLayoutId id="2147483671" r:id="rId8"/>
    <p:sldLayoutId id="2147483662" r:id="rId9"/>
    <p:sldLayoutId id="2147483672" r:id="rId10"/>
    <p:sldLayoutId id="2147483673" r:id="rId11"/>
    <p:sldLayoutId id="2147483665" r:id="rId12"/>
    <p:sldLayoutId id="2147483677" r:id="rId13"/>
    <p:sldLayoutId id="2147483674" r:id="rId14"/>
    <p:sldLayoutId id="2147483675" r:id="rId15"/>
    <p:sldLayoutId id="2147483655" r:id="rId16"/>
    <p:sldLayoutId id="2147483679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P Fragment Glare" pitchFamily="2" charset="77"/>
          <a:ea typeface="PP Fragment Glare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TT Commons Pro ExtraLight" panose="020B0103030102020204" pitchFamily="34" charset="0"/>
          <a:ea typeface="+mn-ea"/>
          <a:cs typeface="TT Commons Pro ExtraLight" panose="020B01030301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TT Commons Pro ExtraLight" panose="020B0103030102020204" pitchFamily="34" charset="0"/>
          <a:ea typeface="+mn-ea"/>
          <a:cs typeface="TT Commons Pro ExtraLight" panose="020B01030301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TT Commons Pro ExtraLight" panose="020B0103030102020204" pitchFamily="34" charset="0"/>
          <a:ea typeface="+mn-ea"/>
          <a:cs typeface="TT Commons Pro ExtraLight" panose="020B01030301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TT Commons Pro ExtraLight" panose="020B0103030102020204" pitchFamily="34" charset="0"/>
          <a:ea typeface="+mn-ea"/>
          <a:cs typeface="TT Commons Pro ExtraLight" panose="020B01030301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TT Commons Pro ExtraLight" panose="020B0103030102020204" pitchFamily="34" charset="0"/>
          <a:ea typeface="+mn-ea"/>
          <a:cs typeface="TT Commons Pro ExtraLight" panose="020B01030301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F26F-EFD5-E0B3-2C97-534D1B2AD7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4600" y="2476500"/>
            <a:ext cx="13182600" cy="7239000"/>
          </a:xfrm>
          <a:solidFill>
            <a:srgbClr val="005A4E"/>
          </a:solidFill>
        </p:spPr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Privacy, Security &amp; The Off Market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C72BC7-971B-DDA9-4FCE-60D701385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857500"/>
            <a:ext cx="4610100" cy="6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14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E0B7B13-375F-D888-4CCA-F28EE0EDB696}"/>
              </a:ext>
            </a:extLst>
          </p:cNvPr>
          <p:cNvSpPr/>
          <p:nvPr/>
        </p:nvSpPr>
        <p:spPr>
          <a:xfrm>
            <a:off x="457200" y="495300"/>
            <a:ext cx="17373600" cy="9372600"/>
          </a:xfrm>
          <a:prstGeom prst="rect">
            <a:avLst/>
          </a:prstGeom>
          <a:solidFill>
            <a:srgbClr val="005A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47054C-DD6D-5BD8-462E-578885000E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0650" y="2872930"/>
            <a:ext cx="8353417" cy="114300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Tactical Strategies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5A4493-0B77-BD11-8407-94D88F9100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0" y="4534532"/>
            <a:ext cx="6339287" cy="3460772"/>
          </a:xfrm>
        </p:spPr>
        <p:txBody>
          <a:bodyPr>
            <a:normAutofit/>
          </a:bodyPr>
          <a:lstStyle/>
          <a:p>
            <a:pPr marL="0" indent="0" algn="l">
              <a:lnSpc>
                <a:spcPct val="160000"/>
              </a:lnSpc>
              <a:buNone/>
            </a:pPr>
            <a:r>
              <a:rPr lang="en-US" sz="2800" dirty="0">
                <a:solidFill>
                  <a:schemeClr val="bg1"/>
                </a:solidFill>
              </a:rPr>
              <a:t>Individualized, Lifestyle-First Marketing</a:t>
            </a:r>
          </a:p>
          <a:p>
            <a:pPr marL="0" indent="0" algn="l">
              <a:lnSpc>
                <a:spcPct val="160000"/>
              </a:lnSpc>
              <a:buNone/>
            </a:pPr>
            <a:r>
              <a:rPr lang="en-US" sz="2800" dirty="0">
                <a:solidFill>
                  <a:schemeClr val="bg1"/>
                </a:solidFill>
              </a:rPr>
              <a:t>Invitation Only Premiere Events</a:t>
            </a:r>
          </a:p>
          <a:p>
            <a:pPr marL="0" indent="0" algn="l">
              <a:lnSpc>
                <a:spcPct val="160000"/>
              </a:lnSpc>
              <a:buNone/>
            </a:pPr>
            <a:r>
              <a:rPr lang="en-US" sz="2800" dirty="0">
                <a:solidFill>
                  <a:schemeClr val="bg1"/>
                </a:solidFill>
              </a:rPr>
              <a:t>Wealth-Aligned Targeting</a:t>
            </a:r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21DC4476-B16B-D249-4A95-50C9DCC30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22549">
            <a:off x="12835570" y="-21434"/>
            <a:ext cx="5683925" cy="7334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CDDA1F-0DF1-230C-6F3A-8072A9010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836">
            <a:off x="10981304" y="106153"/>
            <a:ext cx="2330078" cy="4166180"/>
          </a:xfrm>
          <a:prstGeom prst="rect">
            <a:avLst/>
          </a:prstGeom>
        </p:spPr>
      </p:pic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62AC075C-24C4-AA58-BFEB-FB8FB47733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6180">
            <a:off x="8913624" y="3530878"/>
            <a:ext cx="4568887" cy="5540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D3C93-F1C7-D53A-4774-41AAFB6CA7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264" y="8416990"/>
            <a:ext cx="914400" cy="10699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EFB70F-0503-F925-4AC0-0A4B2C189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86">
            <a:off x="12350021" y="5261593"/>
            <a:ext cx="3050965" cy="42713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D469C9-C17E-4AE9-CD8A-F196ADCA5D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567" y="7724788"/>
            <a:ext cx="5559213" cy="37057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558BCA-5038-3045-89EE-16BC94B59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57916" y="5472254"/>
            <a:ext cx="5224371" cy="5491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927466-9A7E-71E6-B5B3-49D91531A6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14" y="1284418"/>
            <a:ext cx="914400" cy="1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8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D1DED8-DDCB-D490-0C26-736CA8624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r="104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C74522-66E5-A05C-DE43-F199A1E73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700"/>
            <a:ext cx="8908774" cy="1143000"/>
          </a:xfrm>
        </p:spPr>
        <p:txBody>
          <a:bodyPr/>
          <a:lstStyle/>
          <a:p>
            <a:r>
              <a:rPr lang="en-US" dirty="0">
                <a:solidFill>
                  <a:srgbClr val="005A4E"/>
                </a:solidFill>
              </a:rPr>
              <a:t>Luxury Channel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6C98F-9F79-44FA-4096-6D4C8234F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58100"/>
            <a:ext cx="8908774" cy="1981200"/>
          </a:xfrm>
        </p:spPr>
        <p:txBody>
          <a:bodyPr numCol="2">
            <a:normAutofit/>
          </a:bodyPr>
          <a:lstStyle/>
          <a:p>
            <a:r>
              <a:rPr lang="en-US" dirty="0"/>
              <a:t>Private aviation</a:t>
            </a:r>
          </a:p>
          <a:p>
            <a:r>
              <a:rPr lang="en-US" dirty="0"/>
              <a:t>Luxury automotive</a:t>
            </a:r>
          </a:p>
          <a:p>
            <a:r>
              <a:rPr lang="en-US" dirty="0"/>
              <a:t>Wealth management</a:t>
            </a:r>
          </a:p>
          <a:p>
            <a:r>
              <a:rPr lang="en-US" dirty="0"/>
              <a:t>Private clubs</a:t>
            </a:r>
          </a:p>
          <a:p>
            <a:r>
              <a:rPr lang="en-US" dirty="0"/>
              <a:t>Art Galleries</a:t>
            </a:r>
          </a:p>
          <a:p>
            <a:r>
              <a:rPr lang="en-US" dirty="0"/>
              <a:t>Preventive Ageing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8B35B-DCDD-E1EB-6F1F-E0955F6E6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264" y="8416990"/>
            <a:ext cx="914400" cy="1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10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56A958-D854-CE80-57EF-DA7B3A391847}"/>
              </a:ext>
            </a:extLst>
          </p:cNvPr>
          <p:cNvSpPr/>
          <p:nvPr/>
        </p:nvSpPr>
        <p:spPr>
          <a:xfrm>
            <a:off x="11006792" y="-47725"/>
            <a:ext cx="7239000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AEF06-1F38-139B-2A55-05D0FADA3C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8" r="6046"/>
          <a:stretch>
            <a:fillRect/>
          </a:stretch>
        </p:blipFill>
        <p:spPr>
          <a:xfrm>
            <a:off x="11025964" y="-89248"/>
            <a:ext cx="7239000" cy="10370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43843B-E3D3-78B2-5E2A-77C3052179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0600" y="495300"/>
            <a:ext cx="10248900" cy="9296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5A4E"/>
                </a:solidFill>
                <a:latin typeface="TT Commons Pro ExtraLight" panose="020B0103030102020204" pitchFamily="34" charset="0"/>
                <a:ea typeface="PP Fragment Glare Light" pitchFamily="2" charset="77"/>
                <a:cs typeface="TT Commons Pro ExtraLight" panose="020B0103030102020204" pitchFamily="34" charset="0"/>
              </a:rPr>
              <a:t>A luxury service experience</a:t>
            </a:r>
            <a:br>
              <a:rPr lang="en-US" dirty="0">
                <a:solidFill>
                  <a:srgbClr val="005A4E"/>
                </a:solidFill>
                <a:latin typeface="PP Fragment Glare Light" pitchFamily="2" charset="77"/>
                <a:ea typeface="PP Fragment Glare Light" pitchFamily="2" charset="77"/>
              </a:rPr>
            </a:br>
            <a:r>
              <a:rPr lang="en-US" sz="7200" dirty="0">
                <a:solidFill>
                  <a:srgbClr val="005A4E"/>
                </a:solidFill>
                <a:latin typeface="PP Fragment Glare Light" pitchFamily="2" charset="77"/>
                <a:ea typeface="PP Fragment Glare Light" pitchFamily="2" charset="77"/>
              </a:rPr>
              <a:t>creates demand </a:t>
            </a:r>
            <a:br>
              <a:rPr lang="en-US" dirty="0">
                <a:solidFill>
                  <a:srgbClr val="005A4E"/>
                </a:solidFill>
                <a:latin typeface="PP Fragment Glare Light" pitchFamily="2" charset="77"/>
                <a:ea typeface="PP Fragment Glare Light" pitchFamily="2" charset="77"/>
              </a:rPr>
            </a:br>
            <a:r>
              <a:rPr lang="en-US" dirty="0">
                <a:solidFill>
                  <a:srgbClr val="005A4E"/>
                </a:solidFill>
                <a:latin typeface="TT Commons Pro ExtraLight" panose="020B0103030102020204" pitchFamily="34" charset="0"/>
                <a:ea typeface="PP Fragment Glare Light" pitchFamily="2" charset="77"/>
                <a:cs typeface="TT Commons Pro ExtraLight" panose="020B0103030102020204" pitchFamily="34" charset="0"/>
              </a:rPr>
              <a:t>while</a:t>
            </a:r>
            <a:r>
              <a:rPr lang="en-US" dirty="0">
                <a:solidFill>
                  <a:srgbClr val="005A4E"/>
                </a:solidFill>
                <a:latin typeface="PP Fragment Glare Light" pitchFamily="2" charset="77"/>
                <a:ea typeface="PP Fragment Glare Light" pitchFamily="2" charset="77"/>
              </a:rPr>
              <a:t> </a:t>
            </a:r>
            <a:br>
              <a:rPr lang="en-US" dirty="0">
                <a:solidFill>
                  <a:srgbClr val="005A4E"/>
                </a:solidFill>
                <a:latin typeface="PP Fragment Glare Light" pitchFamily="2" charset="77"/>
                <a:ea typeface="PP Fragment Glare Light" pitchFamily="2" charset="77"/>
              </a:rPr>
            </a:br>
            <a:r>
              <a:rPr lang="en-US" sz="7200" dirty="0">
                <a:solidFill>
                  <a:srgbClr val="005A4E"/>
                </a:solidFill>
                <a:latin typeface="PP Fragment Glare Light" pitchFamily="2" charset="77"/>
                <a:ea typeface="PP Fragment Glare Light" pitchFamily="2" charset="77"/>
              </a:rPr>
              <a:t>respecting discretion</a:t>
            </a:r>
            <a:endParaRPr lang="en-US" dirty="0">
              <a:solidFill>
                <a:srgbClr val="005A4E"/>
              </a:solidFill>
              <a:latin typeface="PP Fragment Glare Light" pitchFamily="2" charset="77"/>
              <a:ea typeface="PP Fragment Glare 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FF68B-E416-B8D4-844F-96FC2DD8C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355" y="3557751"/>
            <a:ext cx="3064217" cy="30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48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802ECF-A309-89A2-9B55-B77D686DF22B}"/>
              </a:ext>
            </a:extLst>
          </p:cNvPr>
          <p:cNvSpPr/>
          <p:nvPr/>
        </p:nvSpPr>
        <p:spPr>
          <a:xfrm>
            <a:off x="457200" y="495300"/>
            <a:ext cx="17373600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86BA15-AAEA-0FC9-3BBB-6280A8265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955" y="3371850"/>
            <a:ext cx="1189609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09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868DB4-363B-DFEC-BD53-26CAE4479E4E}"/>
              </a:ext>
            </a:extLst>
          </p:cNvPr>
          <p:cNvSpPr/>
          <p:nvPr/>
        </p:nvSpPr>
        <p:spPr>
          <a:xfrm>
            <a:off x="0" y="4000500"/>
            <a:ext cx="18288000" cy="6286500"/>
          </a:xfrm>
          <a:prstGeom prst="rect">
            <a:avLst/>
          </a:prstGeom>
          <a:solidFill>
            <a:srgbClr val="005A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65600A-2D2F-6CAB-198F-6FC6832B4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00100"/>
            <a:ext cx="15392400" cy="4653125"/>
          </a:xfrm>
        </p:spPr>
        <p:txBody>
          <a:bodyPr>
            <a:normAutofit/>
          </a:bodyPr>
          <a:lstStyle/>
          <a:p>
            <a:r>
              <a:rPr lang="en-US" sz="19900" dirty="0"/>
              <a:t>Noise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D94283-B980-A921-D3D2-27208CA39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5353050"/>
            <a:ext cx="16306801" cy="3581400"/>
          </a:xfrm>
        </p:spPr>
        <p:txBody>
          <a:bodyPr numCol="2"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a typeface="PP Fragment Glare Light" pitchFamily="2" charset="77"/>
              </a:rPr>
              <a:t> Private Listings</a:t>
            </a:r>
          </a:p>
          <a:p>
            <a:pPr>
              <a:buFont typeface="Wingdings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a typeface="PP Fragment Glare Light" pitchFamily="2" charset="77"/>
              </a:rPr>
              <a:t> Office Exclusives</a:t>
            </a:r>
          </a:p>
          <a:p>
            <a:pPr>
              <a:buFont typeface="Wingdings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a typeface="PP Fragment Glare Light" pitchFamily="2" charset="77"/>
              </a:rPr>
              <a:t> Whisper Inventory</a:t>
            </a:r>
          </a:p>
          <a:p>
            <a:pPr>
              <a:buFont typeface="Wingdings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a typeface="PP Fragment Glare Light" pitchFamily="2" charset="77"/>
              </a:rPr>
              <a:t> Seller Privacy</a:t>
            </a:r>
          </a:p>
          <a:p>
            <a:pPr>
              <a:buFont typeface="Wingdings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a typeface="PP Fragment Glare Light" pitchFamily="2" charset="77"/>
              </a:rPr>
              <a:t> MLS Policy</a:t>
            </a:r>
          </a:p>
          <a:p>
            <a:pPr>
              <a:buFont typeface="Wingdings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a typeface="PP Fragment Glare Light" pitchFamily="2" charset="77"/>
              </a:rPr>
              <a:t> Zillow</a:t>
            </a:r>
          </a:p>
          <a:p>
            <a:pPr>
              <a:buFont typeface="Wingdings" pitchFamily="2" charset="2"/>
              <a:buChar char="ü"/>
            </a:pPr>
            <a:r>
              <a:rPr lang="en-US" sz="4400" dirty="0">
                <a:solidFill>
                  <a:schemeClr val="bg1"/>
                </a:solidFill>
                <a:ea typeface="PP Fragment Glare Light" pitchFamily="2" charset="77"/>
              </a:rPr>
              <a:t> Clear Cooperation</a:t>
            </a:r>
          </a:p>
        </p:txBody>
      </p:sp>
    </p:spTree>
    <p:extLst>
      <p:ext uri="{BB962C8B-B14F-4D97-AF65-F5344CB8AC3E}">
        <p14:creationId xmlns:p14="http://schemas.microsoft.com/office/powerpoint/2010/main" val="2931789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CBB6BF-D41A-C7ED-3C45-841131DE5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0" y="3771900"/>
            <a:ext cx="716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conversation is </a:t>
            </a:r>
            <a:br>
              <a:rPr lang="en-US" dirty="0"/>
            </a:br>
            <a:r>
              <a:rPr lang="en-US" dirty="0"/>
              <a:t>bigger than policy concerns.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F05840-AF25-7552-BBDC-835631876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0" y="5117097"/>
            <a:ext cx="8908774" cy="31622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There is a fundamental shift in </a:t>
            </a:r>
            <a:br>
              <a:rPr lang="en-US" dirty="0"/>
            </a:br>
            <a:r>
              <a:rPr lang="en-US" dirty="0"/>
              <a:t>luxury consumer behavior.</a:t>
            </a:r>
          </a:p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1D85D8F-930D-18F5-A4CB-6378E670FC3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2" r="3191" b="5115"/>
          <a:stretch>
            <a:fillRect/>
          </a:stretch>
        </p:blipFill>
        <p:spPr>
          <a:xfrm>
            <a:off x="0" y="-81060"/>
            <a:ext cx="6934200" cy="1039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8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7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543A72-4370-C1BC-6831-F90EC5E133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4BDDC-2C10-1E23-2AD3-A6511AB12E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6" b="5236"/>
          <a:stretch>
            <a:fillRect/>
          </a:stretch>
        </p:blipFill>
        <p:spPr>
          <a:xfrm>
            <a:off x="0" y="0"/>
            <a:ext cx="18288000" cy="1027673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CB054A4-65C0-8A6A-9C48-51BA3B79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952500"/>
            <a:ext cx="12185374" cy="8305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Selective Exposure</a:t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T Commons Pro ExtraLight" panose="020B0103030102020204" pitchFamily="34" charset="0"/>
                <a:cs typeface="TT Commons Pro ExtraLight" panose="020B0103030102020204" pitchFamily="34" charset="0"/>
              </a:rPr>
              <a:t>versus</a:t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Indiscriminate Exposure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56F61C-092F-01A9-9FB3-901A779909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087" y="647700"/>
            <a:ext cx="914400" cy="1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4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4F96EA-C326-FFC2-A2D1-5ED3D2F8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exposure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337E17-731C-6679-23EE-531C54F16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Controlled visibility</a:t>
            </a:r>
          </a:p>
          <a:p>
            <a:r>
              <a:rPr lang="en-US" dirty="0"/>
              <a:t>Phased exposure</a:t>
            </a:r>
          </a:p>
          <a:p>
            <a:r>
              <a:rPr lang="en-US" dirty="0"/>
              <a:t>Curated demand</a:t>
            </a:r>
          </a:p>
          <a:p>
            <a:r>
              <a:rPr lang="en-US" dirty="0"/>
              <a:t>Strategic sequencing</a:t>
            </a:r>
          </a:p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AF179A4-E9D5-4CBE-2212-42153042131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5" t="497" r="24268" b="3895"/>
          <a:stretch>
            <a:fillRect/>
          </a:stretch>
        </p:blipFill>
        <p:spPr>
          <a:xfrm>
            <a:off x="0" y="0"/>
            <a:ext cx="73152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4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CA465D-2219-9B15-48D4-AAF82931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6600" y="2274303"/>
            <a:ext cx="7010400" cy="1802397"/>
          </a:xfrm>
        </p:spPr>
        <p:txBody>
          <a:bodyPr anchor="ctr">
            <a:normAutofit/>
          </a:bodyPr>
          <a:lstStyle/>
          <a:p>
            <a:r>
              <a:rPr lang="en-US" dirty="0"/>
              <a:t>Controlling the </a:t>
            </a:r>
            <a:br>
              <a:rPr lang="en-US" dirty="0"/>
            </a:br>
            <a:r>
              <a:rPr lang="en-US" dirty="0"/>
              <a:t>Narrative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8C4CD8-DE40-A99D-6D35-4B4933038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6600" y="4330551"/>
            <a:ext cx="7010400" cy="4718051"/>
          </a:xfrm>
        </p:spPr>
        <p:txBody>
          <a:bodyPr>
            <a:normAutofit/>
          </a:bodyPr>
          <a:lstStyle/>
          <a:p>
            <a:r>
              <a:rPr lang="en-US" dirty="0"/>
              <a:t>Reputation protection</a:t>
            </a:r>
          </a:p>
          <a:p>
            <a:r>
              <a:rPr lang="en-US" dirty="0"/>
              <a:t>Executive visibility</a:t>
            </a:r>
          </a:p>
          <a:p>
            <a:r>
              <a:rPr lang="en-US" dirty="0"/>
              <a:t>Family security</a:t>
            </a:r>
          </a:p>
          <a:p>
            <a:r>
              <a:rPr lang="en-US" dirty="0"/>
              <a:t>Wealth signaling</a:t>
            </a:r>
          </a:p>
          <a:p>
            <a:endParaRPr lang="en-US" dirty="0"/>
          </a:p>
        </p:txBody>
      </p:sp>
      <p:pic>
        <p:nvPicPr>
          <p:cNvPr id="19" name="Content Placeholder 8">
            <a:extLst>
              <a:ext uri="{FF2B5EF4-FFF2-40B4-BE49-F238E27FC236}">
                <a16:creationId xmlns:a16="http://schemas.microsoft.com/office/drawing/2014/main" id="{7C056069-38EF-CECE-7561-6712C70169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2" y="-1891266"/>
            <a:ext cx="9296400" cy="634206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144838-EFB8-6E2F-403B-E0256046A25D}"/>
              </a:ext>
            </a:extLst>
          </p:cNvPr>
          <p:cNvCxnSpPr>
            <a:cxnSpLocks/>
          </p:cNvCxnSpPr>
          <p:nvPr/>
        </p:nvCxnSpPr>
        <p:spPr>
          <a:xfrm>
            <a:off x="1026042" y="2156859"/>
            <a:ext cx="1433893" cy="8396841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80121B-E983-E476-0A1E-57AE9A10C25A}"/>
              </a:ext>
            </a:extLst>
          </p:cNvPr>
          <p:cNvCxnSpPr>
            <a:cxnSpLocks/>
          </p:cNvCxnSpPr>
          <p:nvPr/>
        </p:nvCxnSpPr>
        <p:spPr>
          <a:xfrm flipH="1">
            <a:off x="984629" y="2309259"/>
            <a:ext cx="651013" cy="8625441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6583FA-2E6C-764E-37B4-65D83FAD0D76}"/>
              </a:ext>
            </a:extLst>
          </p:cNvPr>
          <p:cNvCxnSpPr>
            <a:cxnSpLocks/>
          </p:cNvCxnSpPr>
          <p:nvPr/>
        </p:nvCxnSpPr>
        <p:spPr>
          <a:xfrm flipH="1">
            <a:off x="3152361" y="2537859"/>
            <a:ext cx="610255" cy="8015841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CCC4DF0-2971-3D7D-803D-1A92ABEC2726}"/>
              </a:ext>
            </a:extLst>
          </p:cNvPr>
          <p:cNvCxnSpPr>
            <a:cxnSpLocks/>
          </p:cNvCxnSpPr>
          <p:nvPr/>
        </p:nvCxnSpPr>
        <p:spPr>
          <a:xfrm>
            <a:off x="3000616" y="2825454"/>
            <a:ext cx="2996147" cy="7728246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54F331-70AD-6A41-8749-5147F8FC1A06}"/>
              </a:ext>
            </a:extLst>
          </p:cNvPr>
          <p:cNvCxnSpPr>
            <a:cxnSpLocks/>
          </p:cNvCxnSpPr>
          <p:nvPr/>
        </p:nvCxnSpPr>
        <p:spPr>
          <a:xfrm flipH="1">
            <a:off x="1826142" y="2385459"/>
            <a:ext cx="5905500" cy="8168241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DD98746-AC39-63C8-0606-C5648FEB4133}"/>
              </a:ext>
            </a:extLst>
          </p:cNvPr>
          <p:cNvCxnSpPr>
            <a:cxnSpLocks/>
          </p:cNvCxnSpPr>
          <p:nvPr/>
        </p:nvCxnSpPr>
        <p:spPr>
          <a:xfrm flipH="1">
            <a:off x="5666961" y="2690259"/>
            <a:ext cx="1074081" cy="7863441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D3C89-051B-6ECA-C2F1-32DDF54846C3}"/>
              </a:ext>
            </a:extLst>
          </p:cNvPr>
          <p:cNvCxnSpPr>
            <a:cxnSpLocks/>
          </p:cNvCxnSpPr>
          <p:nvPr/>
        </p:nvCxnSpPr>
        <p:spPr>
          <a:xfrm flipH="1">
            <a:off x="8271668" y="1928259"/>
            <a:ext cx="526774" cy="8391525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1744C1-1AE1-AB40-C55A-362FF4621185}"/>
              </a:ext>
            </a:extLst>
          </p:cNvPr>
          <p:cNvCxnSpPr>
            <a:cxnSpLocks/>
          </p:cNvCxnSpPr>
          <p:nvPr/>
        </p:nvCxnSpPr>
        <p:spPr>
          <a:xfrm>
            <a:off x="7960242" y="3528459"/>
            <a:ext cx="1939459" cy="3672441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59995A0-FA7D-0C2A-0B81-F80423FB6F01}"/>
              </a:ext>
            </a:extLst>
          </p:cNvPr>
          <p:cNvCxnSpPr>
            <a:cxnSpLocks/>
          </p:cNvCxnSpPr>
          <p:nvPr/>
        </p:nvCxnSpPr>
        <p:spPr>
          <a:xfrm flipH="1">
            <a:off x="6776484" y="2537859"/>
            <a:ext cx="2243932" cy="7781925"/>
          </a:xfrm>
          <a:prstGeom prst="line">
            <a:avLst/>
          </a:prstGeom>
          <a:ln>
            <a:solidFill>
              <a:srgbClr val="B87F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837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E74B2E2-80CE-D6C4-43FD-9C063D985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074" y="-17319"/>
            <a:ext cx="10446327" cy="1044632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B0B004C-493F-2689-404D-CA70F82B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004132"/>
            <a:ext cx="12185374" cy="1143000"/>
          </a:xfrm>
        </p:spPr>
        <p:txBody>
          <a:bodyPr/>
          <a:lstStyle/>
          <a:p>
            <a:r>
              <a:rPr lang="en-US" dirty="0"/>
              <a:t>Curated Value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E6291B-E9E1-CA7F-638E-1CD97CC18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233" y="4375732"/>
            <a:ext cx="8373533" cy="16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Luxury consumers assign greater value to what feels curated, controlled and scarce.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9BE04AC-F207-92F8-545B-396DD65DC37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36" y="6711368"/>
            <a:ext cx="4258733" cy="319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8827A3-8D10-9D3F-0241-62E1C8AF8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162" y="7672454"/>
            <a:ext cx="1985369" cy="12718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B6548A-5806-E401-F301-FA45DC43A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5" y="6620690"/>
            <a:ext cx="3206527" cy="32065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1465CC-4D76-56AC-8A2C-3E98520FF9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2" t="11488" r="34151" b="13512"/>
          <a:stretch>
            <a:fillRect/>
          </a:stretch>
        </p:blipFill>
        <p:spPr>
          <a:xfrm>
            <a:off x="13407956" y="7353300"/>
            <a:ext cx="1303023" cy="2057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5E0B00-9576-C41F-9675-8A87339744DD}"/>
              </a:ext>
            </a:extLst>
          </p:cNvPr>
          <p:cNvSpPr/>
          <p:nvPr/>
        </p:nvSpPr>
        <p:spPr>
          <a:xfrm>
            <a:off x="8633253" y="0"/>
            <a:ext cx="1044147" cy="1257300"/>
          </a:xfrm>
          <a:prstGeom prst="rect">
            <a:avLst/>
          </a:prstGeom>
          <a:solidFill>
            <a:srgbClr val="F6FB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99AF1-8865-3F21-568E-7FD949719B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38" y="1867386"/>
            <a:ext cx="914400" cy="1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42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7D04B9-0908-68E6-0B9C-ED3E29F03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057900"/>
            <a:ext cx="8908774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Luxury as a Business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9838B7-514D-0A18-0700-C7E631796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7429500"/>
            <a:ext cx="12877800" cy="209718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Modern luxury has shifted from selling products to providing high-quality access through: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7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Exclusive Relationship Networks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Curated Audience Engagement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Data</a:t>
            </a:r>
          </a:p>
          <a:p>
            <a:pPr marL="0" indent="0">
              <a:lnSpc>
                <a:spcPct val="90000"/>
              </a:lnSpc>
              <a:buNone/>
            </a:pPr>
            <a:endParaRPr lang="en-US" sz="27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7DE3F03-8B4C-5A5E-157B-1C51332CA51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5" b="8226"/>
          <a:stretch>
            <a:fillRect/>
          </a:stretch>
        </p:blipFill>
        <p:spPr>
          <a:xfrm>
            <a:off x="20" y="10"/>
            <a:ext cx="18287980" cy="560069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2FA93D-08A4-D170-A8BD-4573C0C2D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264" y="8416990"/>
            <a:ext cx="914400" cy="10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54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77409F-DCF2-20F8-8D2D-B7FE1E2EA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10912" r="13596"/>
          <a:stretch>
            <a:fillRect/>
          </a:stretch>
        </p:blipFill>
        <p:spPr>
          <a:xfrm>
            <a:off x="0" y="3767912"/>
            <a:ext cx="6162088" cy="6557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B54BE-7804-617A-1892-FECA98B0071E}"/>
              </a:ext>
            </a:extLst>
          </p:cNvPr>
          <p:cNvSpPr txBox="1"/>
          <p:nvPr/>
        </p:nvSpPr>
        <p:spPr>
          <a:xfrm>
            <a:off x="228599" y="9095482"/>
            <a:ext cx="5608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rPr>
              <a:t>Market Intelligence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rPr>
              <a:t>Quiet Insights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96B0A2-EA34-194F-D571-AE3F8EBB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27807"/>
            <a:ext cx="12268200" cy="2586893"/>
          </a:xfrm>
        </p:spPr>
        <p:txBody>
          <a:bodyPr>
            <a:normAutofit/>
          </a:bodyPr>
          <a:lstStyle/>
          <a:p>
            <a:r>
              <a:rPr lang="en-US" sz="6600" dirty="0"/>
              <a:t>Three Phases of </a:t>
            </a:r>
            <a:br>
              <a:rPr lang="en-US" sz="6600" dirty="0"/>
            </a:br>
            <a:r>
              <a:rPr lang="en-US" sz="6600" dirty="0"/>
              <a:t>Modern Luxury Marketing</a:t>
            </a:r>
            <a:endParaRPr lang="en-US" sz="4000" dirty="0">
              <a:latin typeface="PP Fragment Glare Light" pitchFamily="2" charset="77"/>
              <a:ea typeface="PP Fragment Glare Ligh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0C8FD5-A5AC-ADAD-D3A6-FA91C859B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r="14603"/>
          <a:stretch/>
        </p:blipFill>
        <p:spPr>
          <a:xfrm>
            <a:off x="6062070" y="3767912"/>
            <a:ext cx="6162088" cy="6557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E73266-B0BC-6C2F-F09B-3673A63A8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8" b="3058"/>
          <a:stretch>
            <a:fillRect/>
          </a:stretch>
        </p:blipFill>
        <p:spPr>
          <a:xfrm>
            <a:off x="12125912" y="3767912"/>
            <a:ext cx="6162088" cy="65571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4B1ED8-2ABA-6C3D-E1DD-8603B113690A}"/>
              </a:ext>
            </a:extLst>
          </p:cNvPr>
          <p:cNvSpPr txBox="1"/>
          <p:nvPr/>
        </p:nvSpPr>
        <p:spPr>
          <a:xfrm>
            <a:off x="6388890" y="9095482"/>
            <a:ext cx="5608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rPr>
              <a:t>Curated Demand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rPr>
              <a:t>Scarcity Creating Conversations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A40FA6-5496-EE2A-F100-98AE3344CEB3}"/>
              </a:ext>
            </a:extLst>
          </p:cNvPr>
          <p:cNvSpPr txBox="1"/>
          <p:nvPr/>
        </p:nvSpPr>
        <p:spPr>
          <a:xfrm>
            <a:off x="12450960" y="9095482"/>
            <a:ext cx="6162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rPr>
              <a:t>Market Amplification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TT Commons Pro ExtraLight" panose="020B0103030102020204" pitchFamily="34" charset="0"/>
                <a:cs typeface="TT Commons Pro ExtraLight" panose="020B0103030102020204" pitchFamily="34" charset="0"/>
              </a:rPr>
              <a:t>Broader Exposure with Momentum</a:t>
            </a:r>
          </a:p>
        </p:txBody>
      </p:sp>
      <p:pic>
        <p:nvPicPr>
          <p:cNvPr id="18" name="Google Shape;71;p12" title="Hanna List Logowork.png">
            <a:extLst>
              <a:ext uri="{FF2B5EF4-FFF2-40B4-BE49-F238E27FC236}">
                <a16:creationId xmlns:a16="http://schemas.microsoft.com/office/drawing/2014/main" id="{F4DD8131-4602-541F-BA72-0C12BD59AB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24107" b="25098"/>
          <a:stretch/>
        </p:blipFill>
        <p:spPr>
          <a:xfrm>
            <a:off x="13704825" y="2171700"/>
            <a:ext cx="4202175" cy="807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990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341</Words>
  <Application>Microsoft Macintosh PowerPoint</Application>
  <PresentationFormat>Custom</PresentationFormat>
  <Paragraphs>106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PP Fragment Glare</vt:lpstr>
      <vt:lpstr>Wingdings</vt:lpstr>
      <vt:lpstr>TT Commons Pro ExtraLight</vt:lpstr>
      <vt:lpstr>Arial</vt:lpstr>
      <vt:lpstr>PP Fragment Glare Light</vt:lpstr>
      <vt:lpstr>Office Theme</vt:lpstr>
      <vt:lpstr>Privacy, Security &amp; The Off Market World</vt:lpstr>
      <vt:lpstr>Noise</vt:lpstr>
      <vt:lpstr>The conversation is  bigger than policy concerns. </vt:lpstr>
      <vt:lpstr>Selective Exposure versus Indiscriminate Exposure</vt:lpstr>
      <vt:lpstr>Selective exposure</vt:lpstr>
      <vt:lpstr>Controlling the  Narrative</vt:lpstr>
      <vt:lpstr>Curated Value</vt:lpstr>
      <vt:lpstr>Luxury as a Business</vt:lpstr>
      <vt:lpstr>Three Phases of  Modern Luxury Marketing</vt:lpstr>
      <vt:lpstr>Tactical Strategies</vt:lpstr>
      <vt:lpstr>Luxury Channel Alignment</vt:lpstr>
      <vt:lpstr>A luxury service experience creates demand  while  respecting discretion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Builder Meeting 3.11.26</dc:title>
  <dc:creator>Leah Gibbons</dc:creator>
  <cp:lastModifiedBy>Mickey Alam Khan</cp:lastModifiedBy>
  <cp:revision>33</cp:revision>
  <dcterms:created xsi:type="dcterms:W3CDTF">2006-08-16T00:00:00Z</dcterms:created>
  <dcterms:modified xsi:type="dcterms:W3CDTF">2026-05-14T11:30:28Z</dcterms:modified>
  <dc:identifier>DAHDpMQhvPA</dc:identifier>
</cp:coreProperties>
</file>