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b" ContentType="application/vnd.ms-excel.sheet.binary.macroEnabled.12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heme/theme2.xml" ContentType="application/vnd.openxmlformats-officedocument.them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.xml" ContentType="application/vnd.openxmlformats-officedocument.presentationml.notesSlide+xml"/>
  <Override PartName="/ppt/tags/tag32.xml" ContentType="application/vnd.openxmlformats-officedocument.presentationml.tags+xml"/>
  <Override PartName="/ppt/notesSlides/notesSlide2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3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4"/>
  </p:sldMasterIdLst>
  <p:notesMasterIdLst>
    <p:notesMasterId r:id="rId20"/>
  </p:notesMasterIdLst>
  <p:sldIdLst>
    <p:sldId id="256" r:id="rId5"/>
    <p:sldId id="2147483583" r:id="rId6"/>
    <p:sldId id="2147483584" r:id="rId7"/>
    <p:sldId id="258" r:id="rId8"/>
    <p:sldId id="2147483585" r:id="rId9"/>
    <p:sldId id="2147483586" r:id="rId10"/>
    <p:sldId id="2147483587" r:id="rId11"/>
    <p:sldId id="2147483588" r:id="rId12"/>
    <p:sldId id="2147483591" r:id="rId13"/>
    <p:sldId id="263" r:id="rId14"/>
    <p:sldId id="265" r:id="rId15"/>
    <p:sldId id="2147483589" r:id="rId16"/>
    <p:sldId id="2147483590" r:id="rId17"/>
    <p:sldId id="2147483592" r:id="rId18"/>
    <p:sldId id="277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uide" id="{79C2E7C7-DDB8-4959-BD62-8E3AE0B4F8E4}">
          <p14:sldIdLst>
            <p14:sldId id="256"/>
            <p14:sldId id="2147483583"/>
            <p14:sldId id="2147483584"/>
            <p14:sldId id="258"/>
            <p14:sldId id="2147483585"/>
            <p14:sldId id="2147483586"/>
            <p14:sldId id="2147483587"/>
            <p14:sldId id="2147483588"/>
            <p14:sldId id="2147483591"/>
            <p14:sldId id="263"/>
            <p14:sldId id="265"/>
            <p14:sldId id="2147483589"/>
            <p14:sldId id="2147483590"/>
            <p14:sldId id="2147483592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3D3D3D"/>
    <a:srgbClr val="6C6E6B"/>
    <a:srgbClr val="282828"/>
    <a:srgbClr val="29292A"/>
    <a:srgbClr val="565656"/>
    <a:srgbClr val="3A3A3A"/>
    <a:srgbClr val="323232"/>
    <a:srgbClr val="A990C6"/>
    <a:srgbClr val="545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78" autoAdjust="0"/>
  </p:normalViewPr>
  <p:slideViewPr>
    <p:cSldViewPr>
      <p:cViewPr varScale="1">
        <p:scale>
          <a:sx n="117" d="100"/>
          <a:sy n="117" d="100"/>
        </p:scale>
        <p:origin x="424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027092600080875E-2"/>
          <c:y val="3.2298136645962733E-2"/>
          <c:w val="0.9579458147998382"/>
          <c:h val="0.93540372670807448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4B4B4B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AF7DEB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EC1C-4AB2-B80D-80B37C61D0A4}"/>
              </c:ext>
            </c:extLst>
          </c:dPt>
          <c:dPt>
            <c:idx val="1"/>
            <c:invertIfNegative val="0"/>
            <c:bubble3D val="0"/>
            <c:spPr>
              <a:solidFill>
                <a:srgbClr val="AF7DEB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EC1C-4AB2-B80D-80B37C61D0A4}"/>
              </c:ext>
            </c:extLst>
          </c:dPt>
          <c:dPt>
            <c:idx val="2"/>
            <c:invertIfNegative val="0"/>
            <c:bubble3D val="0"/>
            <c:spPr>
              <a:solidFill>
                <a:srgbClr val="AF7DEB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EC1C-4AB2-B80D-80B37C61D0A4}"/>
              </c:ext>
            </c:extLst>
          </c:dPt>
          <c:dPt>
            <c:idx val="9"/>
            <c:invertIfNegative val="0"/>
            <c:bubble3D val="0"/>
            <c:spPr>
              <a:solidFill>
                <a:srgbClr val="787878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EC1C-4AB2-B80D-80B37C61D0A4}"/>
              </c:ext>
            </c:extLst>
          </c:dPt>
          <c:val>
            <c:numRef>
              <c:f>Sheet1!$A$1:$N$1</c:f>
              <c:numCache>
                <c:formatCode>General</c:formatCode>
                <c:ptCount val="14"/>
                <c:pt idx="0">
                  <c:v>89</c:v>
                </c:pt>
                <c:pt idx="1">
                  <c:v>85</c:v>
                </c:pt>
                <c:pt idx="2">
                  <c:v>84</c:v>
                </c:pt>
                <c:pt idx="3">
                  <c:v>73</c:v>
                </c:pt>
                <c:pt idx="4">
                  <c:v>73</c:v>
                </c:pt>
                <c:pt idx="5">
                  <c:v>67</c:v>
                </c:pt>
                <c:pt idx="6">
                  <c:v>64</c:v>
                </c:pt>
                <c:pt idx="7">
                  <c:v>60</c:v>
                </c:pt>
                <c:pt idx="8">
                  <c:v>60</c:v>
                </c:pt>
                <c:pt idx="9">
                  <c:v>59</c:v>
                </c:pt>
                <c:pt idx="10">
                  <c:v>54</c:v>
                </c:pt>
                <c:pt idx="11">
                  <c:v>47</c:v>
                </c:pt>
                <c:pt idx="12">
                  <c:v>46</c:v>
                </c:pt>
                <c:pt idx="13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1C-4AB2-B80D-80B37C61D0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62467503"/>
        <c:axId val="1"/>
      </c:barChart>
      <c:catAx>
        <c:axId val="62467503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rgbClr val="323232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89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62467503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391B4-A7B8-4DA7-BE79-A26093C71E92}" type="datetimeFigureOut">
              <a:rPr lang="en-US" smtClean="0"/>
              <a:t>4/23/26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B2782-2960-41E3-A120-70E9B22BE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90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B2782-2960-41E3-A120-70E9B22BE60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018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B2782-2960-41E3-A120-70E9B22BE6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54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B2782-2960-41E3-A120-70E9B22BE6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40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4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5" Type="http://schemas.openxmlformats.org/officeDocument/2006/relationships/image" Target="../media/image2.svg"/><Relationship Id="rId4" Type="http://schemas.openxmlformats.org/officeDocument/2006/relationships/image" Target="../media/image5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6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2.sv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2.sv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kearneyofficial/" TargetMode="External"/><Relationship Id="rId13" Type="http://schemas.openxmlformats.org/officeDocument/2006/relationships/image" Target="../media/image10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png"/><Relationship Id="rId12" Type="http://schemas.openxmlformats.org/officeDocument/2006/relationships/hyperlink" Target="https://youtube.com/KearneyOfficial" TargetMode="External"/><Relationship Id="rId2" Type="http://schemas.openxmlformats.org/officeDocument/2006/relationships/tags" Target="../tags/tag29.xml"/><Relationship Id="rId16" Type="http://schemas.openxmlformats.org/officeDocument/2006/relationships/image" Target="../media/image3.png"/><Relationship Id="rId1" Type="http://schemas.openxmlformats.org/officeDocument/2006/relationships/tags" Target="../tags/tag28.xml"/><Relationship Id="rId6" Type="http://schemas.openxmlformats.org/officeDocument/2006/relationships/hyperlink" Target="https://www.linkedin.com/company/kearney" TargetMode="External"/><Relationship Id="rId11" Type="http://schemas.openxmlformats.org/officeDocument/2006/relationships/image" Target="../media/image9.svg"/><Relationship Id="rId5" Type="http://schemas.openxmlformats.org/officeDocument/2006/relationships/image" Target="../media/image1.emf"/><Relationship Id="rId15" Type="http://schemas.openxmlformats.org/officeDocument/2006/relationships/image" Target="../media/image11.png"/><Relationship Id="rId10" Type="http://schemas.openxmlformats.org/officeDocument/2006/relationships/hyperlink" Target="https://twitter.com/Kearney" TargetMode="External"/><Relationship Id="rId4" Type="http://schemas.openxmlformats.org/officeDocument/2006/relationships/oleObject" Target="../embeddings/oleObject9.bin"/><Relationship Id="rId9" Type="http://schemas.openxmlformats.org/officeDocument/2006/relationships/image" Target="../media/image8.png"/><Relationship Id="rId14" Type="http://schemas.openxmlformats.org/officeDocument/2006/relationships/hyperlink" Target="https://www.facebook.com/Kearney/" TargetMode="Externa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.sv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.sv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2.sv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.sv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2.sv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6F16389-E8B9-4DEC-A80C-6A9DC0D84DB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100395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86F16389-E8B9-4DEC-A80C-6A9DC0D84D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2FACB92-DF5A-4400-AA4D-954830BAB29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>
              <a:lnSpc>
                <a:spcPct val="90000"/>
              </a:lnSpc>
            </a:pPr>
            <a:endParaRPr lang="en-US" sz="3800" b="1" i="0" baseline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AD4FE1-9E37-084D-B5CD-5C8B5F3169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381001" y="381000"/>
            <a:ext cx="5334000" cy="1518442"/>
          </a:xfrm>
        </p:spPr>
        <p:txBody>
          <a:bodyPr vert="horz" lIns="0" rIns="0" anchor="t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What are you here </a:t>
            </a:r>
            <a:br>
              <a:rPr lang="en-US" dirty="0"/>
            </a:br>
            <a:r>
              <a:rPr lang="en-US" dirty="0"/>
              <a:t>to say? Set the tone.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8B117B-053B-D74C-BAD6-ABB3754D81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81001" y="2667000"/>
            <a:ext cx="5334000" cy="1143000"/>
          </a:xfrm>
        </p:spPr>
        <p:txBody>
          <a:bodyPr lIns="0" rIns="0"/>
          <a:lstStyle>
            <a:lvl1pPr marL="0" indent="952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 b="1">
                <a:solidFill>
                  <a:schemeClr val="bg1"/>
                </a:solidFill>
              </a:defRPr>
            </a:lvl1pPr>
            <a:lvl2pPr marL="0" marR="0" indent="9525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stem Font Regular"/>
              <a:buNone/>
              <a:tabLst/>
              <a:defRPr sz="200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lvl3pPr>
            <a:lvl4pPr marL="0" indent="9525" algn="l"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lvl4pPr>
            <a:lvl5pPr marL="0" indent="-1819275" algn="l">
              <a:spcAft>
                <a:spcPts val="0"/>
              </a:spcAft>
              <a:buNone/>
              <a:tabLst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Add supporting detail</a:t>
            </a:r>
          </a:p>
          <a:p>
            <a:pPr lvl="1"/>
            <a:r>
              <a:rPr lang="en-US"/>
              <a:t>Date</a:t>
            </a:r>
          </a:p>
        </p:txBody>
      </p:sp>
      <p:sp>
        <p:nvSpPr>
          <p:cNvPr id="17" name="Picture Placeholder 33">
            <a:extLst>
              <a:ext uri="{FF2B5EF4-FFF2-40B4-BE49-F238E27FC236}">
                <a16:creationId xmlns:a16="http://schemas.microsoft.com/office/drawing/2014/main" id="{B900B33D-26CF-2523-5D40-645B875822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6102350" y="0"/>
            <a:ext cx="6089650" cy="6858000"/>
          </a:xfrm>
          <a:custGeom>
            <a:avLst/>
            <a:gdLst>
              <a:gd name="connsiteX0" fmla="*/ 0 w 6089650"/>
              <a:gd name="connsiteY0" fmla="*/ 0 h 6858000"/>
              <a:gd name="connsiteX1" fmla="*/ 1595374 w 6089650"/>
              <a:gd name="connsiteY1" fmla="*/ 0 h 6858000"/>
              <a:gd name="connsiteX2" fmla="*/ 1595374 w 6089650"/>
              <a:gd name="connsiteY2" fmla="*/ 2523300 h 6858000"/>
              <a:gd name="connsiteX3" fmla="*/ 2028381 w 6089650"/>
              <a:gd name="connsiteY3" fmla="*/ 2523300 h 6858000"/>
              <a:gd name="connsiteX4" fmla="*/ 4196207 w 6089650"/>
              <a:gd name="connsiteY4" fmla="*/ 0 h 6858000"/>
              <a:gd name="connsiteX5" fmla="*/ 6089650 w 6089650"/>
              <a:gd name="connsiteY5" fmla="*/ 0 h 6858000"/>
              <a:gd name="connsiteX6" fmla="*/ 6089650 w 6089650"/>
              <a:gd name="connsiteY6" fmla="*/ 149543 h 6858000"/>
              <a:gd name="connsiteX7" fmla="*/ 3336607 w 6089650"/>
              <a:gd name="connsiteY7" fmla="*/ 3429000 h 6858000"/>
              <a:gd name="connsiteX8" fmla="*/ 6089650 w 6089650"/>
              <a:gd name="connsiteY8" fmla="*/ 6708394 h 6858000"/>
              <a:gd name="connsiteX9" fmla="*/ 6089650 w 6089650"/>
              <a:gd name="connsiteY9" fmla="*/ 6858000 h 6858000"/>
              <a:gd name="connsiteX10" fmla="*/ 4197350 w 6089650"/>
              <a:gd name="connsiteY10" fmla="*/ 6858000 h 6858000"/>
              <a:gd name="connsiteX11" fmla="*/ 2049907 w 6089650"/>
              <a:gd name="connsiteY11" fmla="*/ 4309428 h 6858000"/>
              <a:gd name="connsiteX12" fmla="*/ 1595311 w 6089650"/>
              <a:gd name="connsiteY12" fmla="*/ 4309301 h 6858000"/>
              <a:gd name="connsiteX13" fmla="*/ 1595311 w 6089650"/>
              <a:gd name="connsiteY13" fmla="*/ 6858000 h 6858000"/>
              <a:gd name="connsiteX14" fmla="*/ 0 w 6089650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89650" h="6858000">
                <a:moveTo>
                  <a:pt x="0" y="0"/>
                </a:moveTo>
                <a:lnTo>
                  <a:pt x="1595374" y="0"/>
                </a:lnTo>
                <a:lnTo>
                  <a:pt x="1595374" y="2523300"/>
                </a:lnTo>
                <a:lnTo>
                  <a:pt x="2028381" y="2523300"/>
                </a:lnTo>
                <a:lnTo>
                  <a:pt x="4196207" y="0"/>
                </a:lnTo>
                <a:lnTo>
                  <a:pt x="6089650" y="0"/>
                </a:lnTo>
                <a:lnTo>
                  <a:pt x="6089650" y="149543"/>
                </a:lnTo>
                <a:lnTo>
                  <a:pt x="3336607" y="3429000"/>
                </a:lnTo>
                <a:lnTo>
                  <a:pt x="6089650" y="6708394"/>
                </a:lnTo>
                <a:lnTo>
                  <a:pt x="6089650" y="6858000"/>
                </a:lnTo>
                <a:lnTo>
                  <a:pt x="4197350" y="6858000"/>
                </a:lnTo>
                <a:lnTo>
                  <a:pt x="2049907" y="4309428"/>
                </a:lnTo>
                <a:lnTo>
                  <a:pt x="1595311" y="4309301"/>
                </a:lnTo>
                <a:lnTo>
                  <a:pt x="159531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23232"/>
          </a:solidFill>
        </p:spPr>
        <p:txBody>
          <a:bodyPr wrap="square" anchor="t">
            <a:noAutofit/>
          </a:bodyPr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image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9F56E2-73F7-7751-E6CF-8CDC53D6C98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31" y="5556417"/>
            <a:ext cx="1912938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2057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hit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8446ED1-B935-40E1-9636-4DD03C1D7CE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864252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18446ED1-B935-40E1-9636-4DD03C1D7C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E924FA3-ABA0-BD30-8E21-C78FDE8D3B39}"/>
              </a:ext>
            </a:extLst>
          </p:cNvPr>
          <p:cNvSpPr/>
          <p:nvPr userDrawn="1"/>
        </p:nvSpPr>
        <p:spPr>
          <a:xfrm>
            <a:off x="0" y="0"/>
            <a:ext cx="3048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t"/>
          <a:lstStyle/>
          <a:p>
            <a:pPr algn="l">
              <a:lnSpc>
                <a:spcPct val="90000"/>
              </a:lnSpc>
            </a:pPr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324F1CC-BBCD-4AD6-9A7C-137FEFA779A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>
              <a:lnSpc>
                <a:spcPct val="90000"/>
              </a:lnSpc>
            </a:pPr>
            <a:endParaRPr lang="en-US" sz="2000" b="1" i="0" baseline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AE1E5AF-43EF-49CD-A70B-FBA2BCAA3F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81000" y="381000"/>
            <a:ext cx="2286000" cy="2215991"/>
          </a:xfrm>
        </p:spPr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Key message. </a:t>
            </a:r>
            <a:br>
              <a:rPr lang="en-US" dirty="0"/>
            </a:br>
            <a:r>
              <a:rPr lang="en-US" dirty="0"/>
              <a:t>If the audience reads just this, it will be enough. Make every word count. Say it like you would in the room.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68E1CE-91C0-239F-F3EC-9EFB23B4EFB2}"/>
              </a:ext>
            </a:extLst>
          </p:cNvPr>
          <p:cNvSpPr txBox="1"/>
          <p:nvPr userDrawn="1"/>
        </p:nvSpPr>
        <p:spPr bwMode="gray">
          <a:xfrm>
            <a:off x="371475" y="6226175"/>
            <a:ext cx="377825" cy="276225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wrap="none" lIns="0" tIns="0" rIns="0" bIns="0" rtlCol="0" anchor="b" anchorCtr="0">
            <a:noAutofit/>
          </a:bodyPr>
          <a:lstStyle/>
          <a:p>
            <a:pPr algn="l">
              <a:lnSpc>
                <a:spcPct val="90000"/>
              </a:lnSpc>
            </a:pPr>
            <a:fld id="{6CE8C368-3382-4C28-AE75-DF7C05ACA19D}" type="slidenum">
              <a:rPr lang="en-US" sz="1000" b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rPr>
              <a:pPr algn="l">
                <a:lnSpc>
                  <a:spcPct val="90000"/>
                </a:lnSpc>
              </a:pPr>
              <a:t>‹#›</a:t>
            </a:fld>
            <a:endParaRPr lang="en-US" sz="1000" b="0">
              <a:solidFill>
                <a:schemeClr val="tx1">
                  <a:lumMod val="10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DF251B6-D379-BC27-34EF-A7880103170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62000" y="6384543"/>
            <a:ext cx="765175" cy="9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503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li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6E982632-A7A1-D164-EEE9-FCC0E2E03B7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28111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6" progId="TCLayout.ActiveDocument.1">
                  <p:embed/>
                </p:oleObj>
              </mc:Choice>
              <mc:Fallback>
                <p:oleObj name="think-cell Slide" r:id="rId3" imgW="425" imgH="426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E982632-A7A1-D164-EEE9-FCC0E2E03B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04481D7-BB2D-6A03-BFAE-45C21CE1071E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t"/>
          <a:lstStyle/>
          <a:p>
            <a:pPr algn="l">
              <a:lnSpc>
                <a:spcPct val="90000"/>
              </a:lnSpc>
            </a:pPr>
            <a:endParaRPr lang="de-DE" sz="1400" dirty="0" err="1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B7CCCB-F6CD-F24D-9CF5-FE9F81B12F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81001" y="381000"/>
            <a:ext cx="5334000" cy="830997"/>
          </a:xfrm>
        </p:spPr>
        <p:txBody>
          <a:bodyPr vert="horz" wrap="square" lIns="0" tIns="0" rIns="0" bIns="0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Key message. If the audience reads just this, it will be enough. Make every word count. Say it like you would in the room.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36347D-265C-E156-320C-F38B91B8D3D6}"/>
              </a:ext>
            </a:extLst>
          </p:cNvPr>
          <p:cNvSpPr txBox="1"/>
          <p:nvPr userDrawn="1"/>
        </p:nvSpPr>
        <p:spPr bwMode="gray">
          <a:xfrm>
            <a:off x="371475" y="6226175"/>
            <a:ext cx="377825" cy="276225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wrap="none" lIns="0" tIns="0" rIns="0" bIns="0" rtlCol="0" anchor="b" anchorCtr="0">
            <a:noAutofit/>
          </a:bodyPr>
          <a:lstStyle/>
          <a:p>
            <a:pPr algn="l">
              <a:lnSpc>
                <a:spcPct val="90000"/>
              </a:lnSpc>
            </a:pPr>
            <a:fld id="{6CE8C368-3382-4C28-AE75-DF7C05ACA19D}" type="slidenum">
              <a:rPr lang="en-US" sz="1000" b="0">
                <a:solidFill>
                  <a:schemeClr val="bg1"/>
                </a:solidFill>
                <a:latin typeface="Arial" panose="020B0604020202020204" pitchFamily="34" charset="0"/>
              </a:rPr>
              <a:pPr algn="l">
                <a:lnSpc>
                  <a:spcPct val="90000"/>
                </a:lnSpc>
              </a:pPr>
              <a:t>‹#›</a:t>
            </a:fld>
            <a:endParaRPr lang="en-US" sz="1000" b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A5372A7-802C-F08D-E7C7-8CF328F7D38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2000" y="6385145"/>
            <a:ext cx="1009429" cy="9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8732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lleng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213635AE-E10C-2238-D561-C668279D226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668619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8" imgH="408" progId="TCLayout.ActiveDocument.1">
                  <p:embed/>
                </p:oleObj>
              </mc:Choice>
              <mc:Fallback>
                <p:oleObj name="think-cell Slide" r:id="rId3" imgW="408" imgH="408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13635AE-E10C-2238-D561-C668279D22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9C447734-372D-C58C-547F-B6B2DD78D2D8}"/>
              </a:ext>
            </a:extLst>
          </p:cNvPr>
          <p:cNvSpPr/>
          <p:nvPr userDrawn="1"/>
        </p:nvSpPr>
        <p:spPr bwMode="gray">
          <a:xfrm>
            <a:off x="7616825" y="0"/>
            <a:ext cx="4575175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 err="1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C65F11-46FC-0929-DFD3-EF92C7A1EE42}"/>
              </a:ext>
            </a:extLst>
          </p:cNvPr>
          <p:cNvSpPr/>
          <p:nvPr userDrawn="1"/>
        </p:nvSpPr>
        <p:spPr bwMode="gray">
          <a:xfrm>
            <a:off x="3044825" y="0"/>
            <a:ext cx="4575175" cy="6858000"/>
          </a:xfrm>
          <a:prstGeom prst="rect">
            <a:avLst/>
          </a:prstGeom>
          <a:solidFill>
            <a:srgbClr val="323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 err="1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631238-F440-4B1F-8D7B-809C61CB62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81000" y="381000"/>
            <a:ext cx="2286000" cy="2215991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Key message. </a:t>
            </a:r>
            <a:br>
              <a:rPr lang="en-US"/>
            </a:br>
            <a:r>
              <a:rPr lang="en-US"/>
              <a:t>If the audience reads just this, it will be enough. Make every word count. Say it like you would in the room.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D95ABA3D-BEC2-4D38-9AFA-4954F306F25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8004175" y="381000"/>
            <a:ext cx="3806826" cy="37019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>
                <a:solidFill>
                  <a:schemeClr val="accent5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/>
              <a:t>Heading: Make your point.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ED8852F4-3A40-41CF-8793-5F648FBC7E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429000" y="381000"/>
            <a:ext cx="3810000" cy="37019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>
                <a:solidFill>
                  <a:schemeClr val="accent5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/>
              <a:t>Heading: Make your point.</a:t>
            </a:r>
          </a:p>
        </p:txBody>
      </p:sp>
    </p:spTree>
    <p:extLst>
      <p:ext uri="{BB962C8B-B14F-4D97-AF65-F5344CB8AC3E}">
        <p14:creationId xmlns:p14="http://schemas.microsoft.com/office/powerpoint/2010/main" val="38244772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0726B13-8A06-4C2F-B3E2-C6E4FDCB913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03022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0726B13-8A06-4C2F-B3E2-C6E4FDCB91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14DD698-12A5-415B-97E6-9C6DBEB91E8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>
              <a:lnSpc>
                <a:spcPct val="90000"/>
              </a:lnSpc>
            </a:pPr>
            <a:endParaRPr lang="en-US" sz="2000" b="0" i="0" baseline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AA1EFBD-66C8-4081-AADF-2B4A352FE64D}"/>
              </a:ext>
            </a:extLst>
          </p:cNvPr>
          <p:cNvSpPr/>
          <p:nvPr userDrawn="1"/>
        </p:nvSpPr>
        <p:spPr bwMode="gray">
          <a:xfrm>
            <a:off x="0" y="-1587"/>
            <a:ext cx="6096000" cy="3429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7508A2-A0AF-4811-ACA1-FC84D131531A}"/>
              </a:ext>
            </a:extLst>
          </p:cNvPr>
          <p:cNvSpPr/>
          <p:nvPr userDrawn="1"/>
        </p:nvSpPr>
        <p:spPr bwMode="gray">
          <a:xfrm>
            <a:off x="-7168" y="3048000"/>
            <a:ext cx="6101581" cy="381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err="1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Picture Placeholder 21">
            <a:extLst>
              <a:ext uri="{FF2B5EF4-FFF2-40B4-BE49-F238E27FC236}">
                <a16:creationId xmlns:a16="http://schemas.microsoft.com/office/drawing/2014/main" id="{3448625E-017A-4951-9ED5-25641345A0F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3722550" y="-1587"/>
            <a:ext cx="2373449" cy="266858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picture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1D364477-0314-4F10-9D10-E2EF9653C5E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381000" y="3163395"/>
            <a:ext cx="2667000" cy="193899"/>
          </a:xfrm>
        </p:spPr>
        <p:txBody>
          <a:bodyPr wrap="square" lIns="0" tIns="0" rIns="0" bIns="0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accent5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/>
              <a:t>Areas of Expertise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F7FD24E3-E069-4B35-9C18-F463735BC89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3428999" y="3163395"/>
            <a:ext cx="2286001" cy="193899"/>
          </a:xfrm>
        </p:spPr>
        <p:txBody>
          <a:bodyPr wrap="square" lIns="0" tIns="0" rIns="0" bIns="0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accent5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dirty="0"/>
              <a:t>Education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3B904A-F76F-4A89-9C9D-B0B0D1D3C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81000" y="380999"/>
            <a:ext cx="2286000" cy="2286000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Surname Name</a:t>
            </a:r>
            <a:br>
              <a:rPr lang="en-US" dirty="0"/>
            </a:br>
            <a:r>
              <a:rPr lang="en-US" b="0" dirty="0"/>
              <a:t>Position, Office, Country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B08D16-5AA2-494D-9218-A5A958D9A796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477000" y="381000"/>
            <a:ext cx="5334000" cy="5707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8AFDCE-ECF6-47EB-A6F5-69ECA2AEC7D0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429000" y="3429000"/>
            <a:ext cx="2286000" cy="2615375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/>
            </a:lvl1pPr>
            <a:lvl2pPr>
              <a:spcBef>
                <a:spcPts val="600"/>
              </a:spcBef>
              <a:spcAft>
                <a:spcPts val="0"/>
              </a:spcAft>
              <a:defRPr/>
            </a:lvl2pPr>
            <a:lvl3pPr>
              <a:spcBef>
                <a:spcPts val="600"/>
              </a:spcBef>
              <a:spcAft>
                <a:spcPts val="0"/>
              </a:spcAft>
              <a:defRPr/>
            </a:lvl3pPr>
            <a:lvl4pPr>
              <a:spcBef>
                <a:spcPts val="600"/>
              </a:spcBef>
              <a:spcAft>
                <a:spcPts val="0"/>
              </a:spcAft>
              <a:defRPr/>
            </a:lvl4pPr>
            <a:lvl5pPr>
              <a:spcBef>
                <a:spcPts val="6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1C7F46-3F09-480F-8300-B47FB5A4F4BA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81000" y="3429000"/>
            <a:ext cx="2667000" cy="2617377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/>
            </a:lvl1pPr>
            <a:lvl2pPr>
              <a:spcBef>
                <a:spcPts val="600"/>
              </a:spcBef>
              <a:spcAft>
                <a:spcPts val="0"/>
              </a:spcAft>
              <a:defRPr/>
            </a:lvl2pPr>
            <a:lvl3pPr>
              <a:spcBef>
                <a:spcPts val="600"/>
              </a:spcBef>
              <a:spcAft>
                <a:spcPts val="0"/>
              </a:spcAft>
              <a:defRPr/>
            </a:lvl3pPr>
            <a:lvl4pPr>
              <a:spcBef>
                <a:spcPts val="600"/>
              </a:spcBef>
              <a:spcAft>
                <a:spcPts val="0"/>
              </a:spcAft>
              <a:defRPr/>
            </a:lvl4pPr>
            <a:lvl5pPr>
              <a:spcBef>
                <a:spcPts val="6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81BB67-2D3C-509C-36C2-53C34A26F85E}"/>
              </a:ext>
            </a:extLst>
          </p:cNvPr>
          <p:cNvSpPr txBox="1"/>
          <p:nvPr userDrawn="1"/>
        </p:nvSpPr>
        <p:spPr bwMode="gray">
          <a:xfrm>
            <a:off x="371475" y="6226175"/>
            <a:ext cx="377825" cy="276225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wrap="none" lIns="0" tIns="0" rIns="0" bIns="0" rtlCol="0" anchor="b" anchorCtr="0">
            <a:noAutofit/>
          </a:bodyPr>
          <a:lstStyle/>
          <a:p>
            <a:pPr algn="l">
              <a:lnSpc>
                <a:spcPct val="90000"/>
              </a:lnSpc>
            </a:pPr>
            <a:fld id="{6CE8C368-3382-4C28-AE75-DF7C05ACA19D}" type="slidenum">
              <a:rPr lang="en-US" sz="1000" b="0">
                <a:solidFill>
                  <a:schemeClr val="bg1"/>
                </a:solidFill>
                <a:latin typeface="Arial" panose="020B0604020202020204" pitchFamily="34" charset="0"/>
              </a:rPr>
              <a:pPr algn="l">
                <a:lnSpc>
                  <a:spcPct val="90000"/>
                </a:lnSpc>
              </a:pPr>
              <a:t>‹#›</a:t>
            </a:fld>
            <a:endParaRPr lang="en-US" sz="1000" b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EDCA2CE5-749F-5905-E59D-3FF0366A3D8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2000" y="6385145"/>
            <a:ext cx="1009429" cy="9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909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i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8F66653-A36B-46DE-BBD0-F01F92C144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584800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8F66653-A36B-46DE-BBD0-F01F92C144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12F9D6FE-B94A-BECE-A55D-13630C20A352}"/>
              </a:ext>
            </a:extLst>
          </p:cNvPr>
          <p:cNvSpPr/>
          <p:nvPr userDrawn="1"/>
        </p:nvSpPr>
        <p:spPr bwMode="gray">
          <a:xfrm>
            <a:off x="9144000" y="0"/>
            <a:ext cx="3048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 err="1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B0BE2C-AE56-FA5E-C3D8-35B7A3540868}"/>
              </a:ext>
            </a:extLst>
          </p:cNvPr>
          <p:cNvSpPr/>
          <p:nvPr userDrawn="1"/>
        </p:nvSpPr>
        <p:spPr bwMode="gray">
          <a:xfrm>
            <a:off x="3048002" y="0"/>
            <a:ext cx="3047998" cy="6858000"/>
          </a:xfrm>
          <a:prstGeom prst="rect">
            <a:avLst/>
          </a:prstGeom>
          <a:solidFill>
            <a:srgbClr val="3232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 err="1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0DD323-BFBA-6918-E0AC-6B7DEBAB3B0E}"/>
              </a:ext>
            </a:extLst>
          </p:cNvPr>
          <p:cNvSpPr/>
          <p:nvPr userDrawn="1"/>
        </p:nvSpPr>
        <p:spPr bwMode="gray">
          <a:xfrm>
            <a:off x="6096000" y="0"/>
            <a:ext cx="3048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 err="1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D7010FC-D5EC-4F40-BF84-C3A559032E0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>
              <a:lnSpc>
                <a:spcPct val="90000"/>
              </a:lnSpc>
            </a:pPr>
            <a:endParaRPr lang="en-US" sz="2000" b="1" i="0" baseline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CF47EE3-F5CB-4E44-BC68-EC24C6779C1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 bwMode="gray">
          <a:xfrm>
            <a:off x="3048000" y="0"/>
            <a:ext cx="3048000" cy="2663825"/>
          </a:xfrm>
          <a:solidFill>
            <a:srgbClr val="32323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19">
            <a:extLst>
              <a:ext uri="{FF2B5EF4-FFF2-40B4-BE49-F238E27FC236}">
                <a16:creationId xmlns:a16="http://schemas.microsoft.com/office/drawing/2014/main" id="{796EB4AD-659A-9A47-B141-976732FEBC0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 bwMode="gray">
          <a:xfrm>
            <a:off x="6096000" y="0"/>
            <a:ext cx="3048000" cy="2663825"/>
          </a:xfrm>
          <a:solidFill>
            <a:schemeClr val="accent3">
              <a:lumMod val="5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19">
            <a:extLst>
              <a:ext uri="{FF2B5EF4-FFF2-40B4-BE49-F238E27FC236}">
                <a16:creationId xmlns:a16="http://schemas.microsoft.com/office/drawing/2014/main" id="{8DFD1BD5-98E0-0947-9140-940DFF97013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 bwMode="gray">
          <a:xfrm>
            <a:off x="9147359" y="0"/>
            <a:ext cx="3048000" cy="2663825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44CBE62D-52E2-4C4C-AF6E-96D1E57076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3428999" y="3048000"/>
            <a:ext cx="2286000" cy="3048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b="1">
                <a:solidFill>
                  <a:schemeClr val="accent5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chemeClr val="bg1"/>
                </a:solidFill>
              </a:defRPr>
            </a:lvl2pPr>
            <a:lvl3pPr marL="0" indent="0">
              <a:spcBef>
                <a:spcPts val="1200"/>
              </a:spcBef>
              <a:spcAft>
                <a:spcPts val="0"/>
              </a:spcAft>
              <a:buNone/>
              <a:tabLst/>
              <a:defRPr b="1">
                <a:solidFill>
                  <a:schemeClr val="bg1"/>
                </a:solidFill>
              </a:defRPr>
            </a:lvl3pPr>
            <a:lvl4pPr marL="180000" indent="-180000">
              <a:spcBef>
                <a:spcPts val="0"/>
              </a:spcBef>
              <a:spcAft>
                <a:spcPts val="0"/>
              </a:spcAft>
              <a:buFont typeface="System Font Regular"/>
              <a:buChar char="–"/>
              <a:tabLst/>
              <a:defRPr>
                <a:solidFill>
                  <a:schemeClr val="bg1"/>
                </a:solidFill>
              </a:defRPr>
            </a:lvl4pPr>
            <a:lvl5pPr marL="360000" indent="-180000">
              <a:spcBef>
                <a:spcPts val="0"/>
              </a:spcBef>
              <a:spcAft>
                <a:spcPts val="0"/>
              </a:spcAft>
              <a:buFont typeface="System Font Regular"/>
              <a:buChar char="–"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 and Surname</a:t>
            </a:r>
          </a:p>
          <a:p>
            <a:pPr lvl="1"/>
            <a:r>
              <a:rPr lang="en-US" dirty="0"/>
              <a:t>Job title and location second level</a:t>
            </a:r>
          </a:p>
          <a:p>
            <a:pPr lvl="2"/>
            <a:r>
              <a:rPr lang="en-US" dirty="0"/>
              <a:t>Summary of experience third level</a:t>
            </a:r>
          </a:p>
          <a:p>
            <a:pPr lvl="3"/>
            <a:r>
              <a:rPr lang="en-US" dirty="0"/>
              <a:t>Second level bullet</a:t>
            </a:r>
          </a:p>
          <a:p>
            <a:pPr lvl="4"/>
            <a:r>
              <a:rPr lang="en-US" dirty="0"/>
              <a:t>Third level bullet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1C3C4FE2-D60A-3C44-A1A2-F63809BB1ED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477000" y="3048000"/>
            <a:ext cx="2286000" cy="3048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b="1">
                <a:solidFill>
                  <a:schemeClr val="accent5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chemeClr val="bg1"/>
                </a:solidFill>
              </a:defRPr>
            </a:lvl2pPr>
            <a:lvl3pPr marL="0" indent="0">
              <a:spcBef>
                <a:spcPts val="1200"/>
              </a:spcBef>
              <a:spcAft>
                <a:spcPts val="0"/>
              </a:spcAft>
              <a:buNone/>
              <a:tabLst/>
              <a:defRPr b="1">
                <a:solidFill>
                  <a:schemeClr val="bg1"/>
                </a:solidFill>
              </a:defRPr>
            </a:lvl3pPr>
            <a:lvl4pPr marL="180000" indent="-180000">
              <a:spcBef>
                <a:spcPts val="0"/>
              </a:spcBef>
              <a:spcAft>
                <a:spcPts val="0"/>
              </a:spcAft>
              <a:buFont typeface="System Font Regular"/>
              <a:buChar char="–"/>
              <a:tabLst/>
              <a:defRPr>
                <a:solidFill>
                  <a:schemeClr val="bg1"/>
                </a:solidFill>
              </a:defRPr>
            </a:lvl4pPr>
            <a:lvl5pPr marL="360000" indent="-180000">
              <a:spcBef>
                <a:spcPts val="0"/>
              </a:spcBef>
              <a:spcAft>
                <a:spcPts val="0"/>
              </a:spcAft>
              <a:buFont typeface="System Font Regular"/>
              <a:buChar char="–"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 and Surname</a:t>
            </a:r>
          </a:p>
          <a:p>
            <a:pPr lvl="1"/>
            <a:r>
              <a:rPr lang="en-US" dirty="0"/>
              <a:t>Job title and location second level</a:t>
            </a:r>
          </a:p>
          <a:p>
            <a:pPr lvl="2"/>
            <a:r>
              <a:rPr lang="en-US" dirty="0"/>
              <a:t>Summary of experience third level</a:t>
            </a:r>
          </a:p>
          <a:p>
            <a:pPr lvl="3"/>
            <a:r>
              <a:rPr lang="en-US" dirty="0"/>
              <a:t>Second level bullet</a:t>
            </a:r>
          </a:p>
          <a:p>
            <a:pPr lvl="4"/>
            <a:r>
              <a:rPr lang="en-US" dirty="0"/>
              <a:t>Third level bullet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39E6F826-10D9-8247-8889-29223C7F84B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525000" y="3048000"/>
            <a:ext cx="2286000" cy="3048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b="1">
                <a:solidFill>
                  <a:schemeClr val="accent5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chemeClr val="bg1"/>
                </a:solidFill>
              </a:defRPr>
            </a:lvl2pPr>
            <a:lvl3pPr marL="0" indent="0">
              <a:spcBef>
                <a:spcPts val="1200"/>
              </a:spcBef>
              <a:spcAft>
                <a:spcPts val="0"/>
              </a:spcAft>
              <a:buNone/>
              <a:tabLst/>
              <a:defRPr b="1">
                <a:solidFill>
                  <a:schemeClr val="bg1"/>
                </a:solidFill>
              </a:defRPr>
            </a:lvl3pPr>
            <a:lvl4pPr marL="180000" indent="-180000">
              <a:spcBef>
                <a:spcPts val="0"/>
              </a:spcBef>
              <a:spcAft>
                <a:spcPts val="0"/>
              </a:spcAft>
              <a:buFont typeface="System Font Regular"/>
              <a:buChar char="–"/>
              <a:tabLst/>
              <a:defRPr>
                <a:solidFill>
                  <a:schemeClr val="bg1"/>
                </a:solidFill>
              </a:defRPr>
            </a:lvl4pPr>
            <a:lvl5pPr marL="360000" indent="-180000">
              <a:spcBef>
                <a:spcPts val="0"/>
              </a:spcBef>
              <a:spcAft>
                <a:spcPts val="0"/>
              </a:spcAft>
              <a:buFont typeface="System Font Regular"/>
              <a:buChar char="–"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 and Surname</a:t>
            </a:r>
          </a:p>
          <a:p>
            <a:pPr lvl="1"/>
            <a:r>
              <a:rPr lang="en-US" dirty="0"/>
              <a:t>Job title and location second level</a:t>
            </a:r>
          </a:p>
          <a:p>
            <a:pPr lvl="2"/>
            <a:r>
              <a:rPr lang="en-US" dirty="0"/>
              <a:t>Summary of experience third level</a:t>
            </a:r>
          </a:p>
          <a:p>
            <a:pPr lvl="3"/>
            <a:r>
              <a:rPr lang="en-US" dirty="0"/>
              <a:t>Second level bullet</a:t>
            </a:r>
          </a:p>
          <a:p>
            <a:pPr lvl="4"/>
            <a:r>
              <a:rPr lang="en-US" dirty="0"/>
              <a:t>Third level bullet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9468541-A21A-46F7-AFC4-CBC98C325E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81000" y="381000"/>
            <a:ext cx="2285999" cy="2215991"/>
          </a:xfr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Key message. </a:t>
            </a:r>
            <a:br>
              <a:rPr lang="en-US"/>
            </a:br>
            <a:r>
              <a:rPr lang="en-US"/>
              <a:t>If the audience reads just this, it will be enough. Make every word count. Say it like you would in the room.</a:t>
            </a:r>
          </a:p>
        </p:txBody>
      </p:sp>
    </p:spTree>
    <p:extLst>
      <p:ext uri="{BB962C8B-B14F-4D97-AF65-F5344CB8AC3E}">
        <p14:creationId xmlns:p14="http://schemas.microsoft.com/office/powerpoint/2010/main" val="6714102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6F4BDBA-8A7A-4151-9891-CE2FF8030BCB}"/>
              </a:ext>
            </a:extLst>
          </p:cNvPr>
          <p:cNvSpPr/>
          <p:nvPr userDrawn="1"/>
        </p:nvSpPr>
        <p:spPr>
          <a:xfrm>
            <a:off x="3048000" y="0"/>
            <a:ext cx="45720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A6D9F4-AFFE-40C2-A711-D5F9F9523EA2}"/>
              </a:ext>
            </a:extLst>
          </p:cNvPr>
          <p:cNvSpPr/>
          <p:nvPr userDrawn="1"/>
        </p:nvSpPr>
        <p:spPr>
          <a:xfrm>
            <a:off x="3048000" y="3429000"/>
            <a:ext cx="4572000" cy="3429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F887B0-D81F-4D6E-8490-01166A3570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Key message. </a:t>
            </a:r>
            <a:br>
              <a:rPr lang="en-GB"/>
            </a:br>
            <a:r>
              <a:rPr lang="en-GB"/>
              <a:t>If the audience reads just this, it will be enough. Make every word count. Say it like you would in the room.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2F01B772-E707-4318-AFF4-D233B7291D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0" y="380999"/>
            <a:ext cx="3810000" cy="381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GB" dirty="0"/>
              <a:t>Situation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9F9E8AE9-DD63-4653-988B-3750118E135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29000" y="3809999"/>
            <a:ext cx="3810000" cy="381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GB" dirty="0"/>
              <a:t>Approach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7F035056-C297-4E3D-A5DA-D8661195827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01000" y="3809999"/>
            <a:ext cx="3810000" cy="381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>
                <a:solidFill>
                  <a:schemeClr val="accent5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800" b="1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GB" dirty="0"/>
              <a:t>Impact</a:t>
            </a:r>
          </a:p>
        </p:txBody>
      </p:sp>
      <p:sp>
        <p:nvSpPr>
          <p:cNvPr id="27" name="Text Placeholder 31">
            <a:extLst>
              <a:ext uri="{FF2B5EF4-FFF2-40B4-BE49-F238E27FC236}">
                <a16:creationId xmlns:a16="http://schemas.microsoft.com/office/drawing/2014/main" id="{FCA46901-ED40-41AA-95AD-ADE9E86C443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429000" y="4191000"/>
            <a:ext cx="3810000" cy="1905000"/>
          </a:xfrm>
        </p:spPr>
        <p:txBody>
          <a:bodyPr wrap="square" lIns="0" tIns="0" rIns="0" bIns="0" anchorCtr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33">
            <a:extLst>
              <a:ext uri="{FF2B5EF4-FFF2-40B4-BE49-F238E27FC236}">
                <a16:creationId xmlns:a16="http://schemas.microsoft.com/office/drawing/2014/main" id="{FFC8F3DC-2FB3-4CA7-9006-B6A3370B9E0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001000" y="4191000"/>
            <a:ext cx="3810000" cy="1905000"/>
          </a:xfrm>
        </p:spPr>
        <p:txBody>
          <a:bodyPr wrap="square" lIns="0" tIns="0" rIns="0" bIns="0" anchorCtr="0">
            <a:noAutofit/>
          </a:bodyPr>
          <a:lstStyle>
            <a:lvl1pPr>
              <a:defRPr sz="1400">
                <a:solidFill>
                  <a:schemeClr val="accent5"/>
                </a:solidFill>
              </a:defRPr>
            </a:lvl1pPr>
            <a:lvl2pPr>
              <a:buClr>
                <a:schemeClr val="accent5"/>
              </a:buClr>
              <a:defRPr sz="1400">
                <a:solidFill>
                  <a:schemeClr val="accent5"/>
                </a:solidFill>
              </a:defRPr>
            </a:lvl2pPr>
            <a:lvl3pPr>
              <a:buClr>
                <a:schemeClr val="accent5"/>
              </a:buClr>
              <a:defRPr sz="1400">
                <a:solidFill>
                  <a:schemeClr val="accent5"/>
                </a:solidFill>
              </a:defRPr>
            </a:lvl3pPr>
            <a:lvl4pPr>
              <a:defRPr sz="1400">
                <a:solidFill>
                  <a:schemeClr val="accent5"/>
                </a:solidFill>
              </a:defRPr>
            </a:lvl4pPr>
            <a:lvl5pPr>
              <a:buClr>
                <a:schemeClr val="accent5"/>
              </a:buClr>
              <a:defRPr sz="14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Text Placeholder 36">
            <a:extLst>
              <a:ext uri="{FF2B5EF4-FFF2-40B4-BE49-F238E27FC236}">
                <a16:creationId xmlns:a16="http://schemas.microsoft.com/office/drawing/2014/main" id="{C88F3AC6-38BB-420F-928B-D3D9DAD55B7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429000" y="761999"/>
            <a:ext cx="3810000" cy="2285999"/>
          </a:xfrm>
        </p:spPr>
        <p:txBody>
          <a:bodyPr wrap="square" lIns="0" tIns="0" rIns="0" bIns="0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Picture Placeholder 20">
            <a:extLst>
              <a:ext uri="{FF2B5EF4-FFF2-40B4-BE49-F238E27FC236}">
                <a16:creationId xmlns:a16="http://schemas.microsoft.com/office/drawing/2014/main" id="{B62EDA09-4F38-47EC-8087-3301CDABF20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620000" y="-1"/>
            <a:ext cx="4572000" cy="3429000"/>
          </a:xfrm>
          <a:solidFill>
            <a:schemeClr val="accent3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99511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296CD57-C0DB-43A8-8C5C-A5395498397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834135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296CD57-C0DB-43A8-8C5C-A539549839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CB228E0-7DFF-492A-AFEB-CD54CE9A63B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>
              <a:lnSpc>
                <a:spcPct val="90000"/>
              </a:lnSpc>
            </a:pPr>
            <a:endParaRPr lang="en-US" sz="2000" b="1" i="0" baseline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A699C7-7B2A-FE48-B204-2A35A8621D62}"/>
              </a:ext>
            </a:extLst>
          </p:cNvPr>
          <p:cNvSpPr/>
          <p:nvPr userDrawn="1"/>
        </p:nvSpPr>
        <p:spPr bwMode="gray">
          <a:xfrm>
            <a:off x="0" y="-1587"/>
            <a:ext cx="12192000" cy="1525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E4614CD-0A06-45AD-BFB3-52C98A1514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81000" y="381000"/>
            <a:ext cx="10286999" cy="830997"/>
          </a:xfrm>
        </p:spPr>
        <p:txBody>
          <a:bodyPr vert="horz" wrap="square" lIns="0" tIns="0" rIns="0" bIns="0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Key message. If the audience reads just this, it will be enough. </a:t>
            </a:r>
            <a:br>
              <a:rPr lang="en-US" dirty="0"/>
            </a:br>
            <a:r>
              <a:rPr lang="en-US" dirty="0"/>
              <a:t>Make every word count. Say it like you would in the room.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C1DB08-8024-389B-64A0-9B500840D8B1}"/>
              </a:ext>
            </a:extLst>
          </p:cNvPr>
          <p:cNvSpPr txBox="1"/>
          <p:nvPr userDrawn="1"/>
        </p:nvSpPr>
        <p:spPr bwMode="gray">
          <a:xfrm>
            <a:off x="371475" y="6226175"/>
            <a:ext cx="377825" cy="276225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wrap="none" lIns="0" tIns="0" rIns="0" bIns="0" rtlCol="0" anchor="b" anchorCtr="0">
            <a:noAutofit/>
          </a:bodyPr>
          <a:lstStyle/>
          <a:p>
            <a:pPr algn="l">
              <a:lnSpc>
                <a:spcPct val="90000"/>
              </a:lnSpc>
            </a:pPr>
            <a:fld id="{6CE8C368-3382-4C28-AE75-DF7C05ACA19D}" type="slidenum">
              <a:rPr lang="en-US" sz="1000" b="0">
                <a:solidFill>
                  <a:schemeClr val="bg1"/>
                </a:solidFill>
                <a:latin typeface="Arial" panose="020B0604020202020204" pitchFamily="34" charset="0"/>
              </a:rPr>
              <a:pPr algn="l">
                <a:lnSpc>
                  <a:spcPct val="90000"/>
                </a:lnSpc>
              </a:pPr>
              <a:t>‹#›</a:t>
            </a:fld>
            <a:endParaRPr lang="en-US" sz="1000" b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44D0942-4C63-0544-FAED-55897E1AE2A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2000" y="6385145"/>
            <a:ext cx="1009429" cy="9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960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270B7BD-FC9D-4F69-A68F-E0C27C382D7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690724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C270B7BD-FC9D-4F69-A68F-E0C27C382D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EC22C1CB-4182-4CFE-892E-F42BC6EFB9A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>
              <a:lnSpc>
                <a:spcPct val="90000"/>
              </a:lnSpc>
            </a:pPr>
            <a:endParaRPr lang="en-US" sz="2000" b="1" i="0" baseline="0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0A2A9C-BC2E-E84C-9D64-34631BC47D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81000" y="765175"/>
            <a:ext cx="2667000" cy="75050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100" b="1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tabLst/>
              <a:defRPr sz="1100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tabLst/>
              <a:defRPr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tabLst/>
              <a:defRPr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tabLst/>
              <a:defRPr/>
            </a:lvl5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Details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4E2D8C7B-E137-3948-86A5-8EF55583B6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429001" y="765175"/>
            <a:ext cx="2666999" cy="75050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100" b="1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tabLst/>
              <a:defRPr sz="1100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tabLst/>
              <a:defRPr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tabLst/>
              <a:defRPr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tabLst/>
              <a:defRPr/>
            </a:lvl5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Details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E76C799-A2B3-8549-BF01-A5E85152A2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81000" y="1721833"/>
            <a:ext cx="2667000" cy="75050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100" b="1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tabLst/>
              <a:defRPr sz="1100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tabLst/>
              <a:defRPr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tabLst/>
              <a:defRPr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tabLst/>
              <a:defRPr/>
            </a:lvl5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Details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BEF35F24-23CB-894F-98A8-27315C4DB2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429001" y="1721833"/>
            <a:ext cx="2666999" cy="75050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100" b="1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tabLst/>
              <a:defRPr sz="1100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tabLst/>
              <a:defRPr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tabLst/>
              <a:defRPr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tabLst/>
              <a:defRPr/>
            </a:lvl5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Details</a:t>
            </a:r>
          </a:p>
        </p:txBody>
      </p:sp>
      <p:sp>
        <p:nvSpPr>
          <p:cNvPr id="22" name="Picture Placeholder 43">
            <a:extLst>
              <a:ext uri="{FF2B5EF4-FFF2-40B4-BE49-F238E27FC236}">
                <a16:creationId xmlns:a16="http://schemas.microsoft.com/office/drawing/2014/main" id="{763095BA-2E8C-A049-B6E6-B9E92AF2285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1858328 w 6096000"/>
              <a:gd name="connsiteY1" fmla="*/ 0 h 6858000"/>
              <a:gd name="connsiteX2" fmla="*/ 3456432 w 6096000"/>
              <a:gd name="connsiteY2" fmla="*/ 2612771 h 6858000"/>
              <a:gd name="connsiteX3" fmla="*/ 5093144 w 6096000"/>
              <a:gd name="connsiteY3" fmla="*/ 0 h 6858000"/>
              <a:gd name="connsiteX4" fmla="*/ 6096000 w 6096000"/>
              <a:gd name="connsiteY4" fmla="*/ 0 h 6858000"/>
              <a:gd name="connsiteX5" fmla="*/ 6096000 w 6096000"/>
              <a:gd name="connsiteY5" fmla="*/ 1283272 h 6858000"/>
              <a:gd name="connsiteX6" fmla="*/ 4272026 w 6096000"/>
              <a:gd name="connsiteY6" fmla="*/ 4115435 h 6858000"/>
              <a:gd name="connsiteX7" fmla="*/ 4272026 w 6096000"/>
              <a:gd name="connsiteY7" fmla="*/ 6858000 h 6858000"/>
              <a:gd name="connsiteX8" fmla="*/ 2650427 w 6096000"/>
              <a:gd name="connsiteY8" fmla="*/ 6858000 h 6858000"/>
              <a:gd name="connsiteX9" fmla="*/ 2650427 w 6096000"/>
              <a:gd name="connsiteY9" fmla="*/ 41062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1858328" y="0"/>
                </a:lnTo>
                <a:lnTo>
                  <a:pt x="3456432" y="2612771"/>
                </a:lnTo>
                <a:lnTo>
                  <a:pt x="5093144" y="0"/>
                </a:lnTo>
                <a:lnTo>
                  <a:pt x="6096000" y="0"/>
                </a:lnTo>
                <a:lnTo>
                  <a:pt x="6096000" y="1283272"/>
                </a:lnTo>
                <a:lnTo>
                  <a:pt x="4272026" y="4115435"/>
                </a:lnTo>
                <a:lnTo>
                  <a:pt x="4272026" y="6858000"/>
                </a:lnTo>
                <a:lnTo>
                  <a:pt x="2650427" y="6858000"/>
                </a:lnTo>
                <a:lnTo>
                  <a:pt x="2650427" y="4106291"/>
                </a:lnTo>
                <a:close/>
              </a:path>
            </a:pathLst>
          </a:custGeom>
          <a:solidFill>
            <a:srgbClr val="323232"/>
          </a:solidFill>
        </p:spPr>
        <p:txBody>
          <a:bodyPr wrap="square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image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74D08DEC-6623-4781-9EAF-1AEF06E65F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81000" y="2678492"/>
            <a:ext cx="2667000" cy="75050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100" b="1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tabLst/>
              <a:defRPr sz="1100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tabLst/>
              <a:defRPr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tabLst/>
              <a:defRPr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tabLst/>
              <a:defRPr/>
            </a:lvl5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Details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4627CD43-C8BD-456F-B11B-D4CCC5605F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429001" y="2678492"/>
            <a:ext cx="2666999" cy="75050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100" b="1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tabLst/>
              <a:defRPr sz="1100"/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tabLst/>
              <a:defRPr/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tabLst/>
              <a:defRPr/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tabLst/>
              <a:defRPr/>
            </a:lvl5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Details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305778-3C35-4F87-95B8-48D34A0EAB57}"/>
              </a:ext>
            </a:extLst>
          </p:cNvPr>
          <p:cNvSpPr/>
          <p:nvPr userDrawn="1"/>
        </p:nvSpPr>
        <p:spPr>
          <a:xfrm>
            <a:off x="381000" y="380999"/>
            <a:ext cx="2286000" cy="38576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6BD16F-0C6A-1D19-CB68-6501615A351C}"/>
              </a:ext>
            </a:extLst>
          </p:cNvPr>
          <p:cNvSpPr/>
          <p:nvPr userDrawn="1"/>
        </p:nvSpPr>
        <p:spPr bwMode="gray">
          <a:xfrm>
            <a:off x="3048000" y="6095547"/>
            <a:ext cx="4946015" cy="383695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This document is exclusively intended for selected client employees. Distribution, quotations and duplications – even in the form of extracts </a:t>
            </a:r>
            <a:b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– for third parties is only  permitted upon prior written consent of KEARNEY.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KEARNEY used the text and charts compiled in this report in a presentation; they do not represent a complete documentation of the presentation.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Some images in this document may have been created, in whole or in part, with the assistance of generative AI tools.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20B96B4B-F113-C9F3-5FD9-1EF5E94A269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81000" y="3810000"/>
            <a:ext cx="5715000" cy="13023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en-US" sz="1100" b="1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en-US" sz="1100" b="0" dirty="0">
                <a:solidFill>
                  <a:schemeClr val="bg1"/>
                </a:solidFill>
              </a:rPr>
              <a:t>For 100 years, Kearney has been a leading management consulting firm and trusted partner to three-quarters of the Fortune Global 500 and governments around the world. With a presence across more than 40 countries, our people make us who we are. We work impact first, tackling your toughest challenges with original thinking and a commitment to making change happen together. </a:t>
            </a:r>
          </a:p>
          <a:p>
            <a:pPr>
              <a:spcBef>
                <a:spcPts val="300"/>
              </a:spcBef>
            </a:pPr>
            <a:r>
              <a:rPr lang="en-US" sz="1100" b="0" dirty="0">
                <a:solidFill>
                  <a:schemeClr val="bg1"/>
                </a:solidFill>
              </a:rPr>
              <a:t>By your side, we deliver—value, results, impact.</a:t>
            </a:r>
            <a:endParaRPr lang="cs-CZ" sz="1100" b="0" dirty="0">
              <a:solidFill>
                <a:schemeClr val="bg1"/>
              </a:solidFill>
            </a:endParaRPr>
          </a:p>
          <a:p>
            <a:pPr>
              <a:spcBef>
                <a:spcPts val="300"/>
              </a:spcBef>
            </a:pPr>
            <a:r>
              <a:rPr lang="en-US" sz="1100" dirty="0">
                <a:solidFill>
                  <a:schemeClr val="bg1"/>
                </a:solidFill>
              </a:rPr>
              <a:t>www.kearney.com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9D725E04-A4C2-7662-8B4E-D5EDE76D4622}"/>
              </a:ext>
            </a:extLst>
          </p:cNvPr>
          <p:cNvSpPr txBox="1">
            <a:spLocks/>
          </p:cNvSpPr>
          <p:nvPr userDrawn="1"/>
        </p:nvSpPr>
        <p:spPr bwMode="gray">
          <a:xfrm>
            <a:off x="3048000" y="5325473"/>
            <a:ext cx="2654300" cy="15234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en-US" sz="1200" b="1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rgbClr val="A990C6"/>
                </a:solidFill>
              </a:rPr>
              <a:t>Stay connected with Kearney</a:t>
            </a:r>
          </a:p>
        </p:txBody>
      </p:sp>
      <p:pic>
        <p:nvPicPr>
          <p:cNvPr id="31" name="Picture 30" descr="A drawing of a face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718CF0E7-DF57-95A4-6EF5-456DFFBDC30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048000" y="5556109"/>
            <a:ext cx="360363" cy="359237"/>
          </a:xfrm>
          <a:prstGeom prst="rect">
            <a:avLst/>
          </a:prstGeom>
        </p:spPr>
      </p:pic>
      <p:pic>
        <p:nvPicPr>
          <p:cNvPr id="32" name="Picture 31" descr="A picture containing drawing&#10;&#10;Description automatically generated">
            <a:hlinkClick r:id="rId8"/>
            <a:extLst>
              <a:ext uri="{FF2B5EF4-FFF2-40B4-BE49-F238E27FC236}">
                <a16:creationId xmlns:a16="http://schemas.microsoft.com/office/drawing/2014/main" id="{5B50814F-A95E-C1CC-86B8-1C5E9DEF569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529024" y="5556109"/>
            <a:ext cx="360363" cy="359237"/>
          </a:xfrm>
          <a:prstGeom prst="rect">
            <a:avLst/>
          </a:prstGeom>
        </p:spPr>
      </p:pic>
      <p:pic>
        <p:nvPicPr>
          <p:cNvPr id="33" name="Picture 17">
            <a:hlinkClick r:id="rId10"/>
            <a:extLst>
              <a:ext uri="{FF2B5EF4-FFF2-40B4-BE49-F238E27FC236}">
                <a16:creationId xmlns:a16="http://schemas.microsoft.com/office/drawing/2014/main" id="{2C05D369-5754-8356-E88B-7DB2F08CBD59}"/>
              </a:ext>
            </a:extLst>
          </p:cNvPr>
          <p:cNvPicPr>
            <a:picLocks noChangeAspect="1"/>
          </p:cNvPicPr>
          <p:nvPr userDrawn="1"/>
        </p:nvPicPr>
        <p:blipFill>
          <a:blip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 bwMode="gray">
          <a:xfrm>
            <a:off x="4010048" y="5556109"/>
            <a:ext cx="359237" cy="359237"/>
          </a:xfrm>
          <a:prstGeom prst="rect">
            <a:avLst/>
          </a:prstGeom>
        </p:spPr>
      </p:pic>
      <p:pic>
        <p:nvPicPr>
          <p:cNvPr id="34" name="Picture 33" descr="A picture containing drawing&#10;&#10;Description automatically generated">
            <a:hlinkClick r:id="rId12"/>
            <a:extLst>
              <a:ext uri="{FF2B5EF4-FFF2-40B4-BE49-F238E27FC236}">
                <a16:creationId xmlns:a16="http://schemas.microsoft.com/office/drawing/2014/main" id="{233C9129-85BE-AE26-F63E-724F9201BE0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970970" y="5556109"/>
            <a:ext cx="359237" cy="359237"/>
          </a:xfrm>
          <a:prstGeom prst="rect">
            <a:avLst/>
          </a:prstGeom>
        </p:spPr>
      </p:pic>
      <p:pic>
        <p:nvPicPr>
          <p:cNvPr id="35" name="Picture 34" descr="A drawing of a face&#10;&#10;Description automatically generated">
            <a:hlinkClick r:id="rId14"/>
            <a:extLst>
              <a:ext uri="{FF2B5EF4-FFF2-40B4-BE49-F238E27FC236}">
                <a16:creationId xmlns:a16="http://schemas.microsoft.com/office/drawing/2014/main" id="{88419E0A-2BE7-57A8-7CAB-72F4CCDAEDD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489946" y="5556109"/>
            <a:ext cx="360363" cy="35923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DE0859D-E16C-D98D-11C2-DFFFECBABFB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31" y="5556417"/>
            <a:ext cx="1912938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663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0755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utive Summary">
    <p:bg>
      <p:bgPr>
        <a:solidFill>
          <a:srgbClr val="3232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3F9F64B-940B-43E0-8291-E8A36A1AE55A}"/>
              </a:ext>
            </a:extLst>
          </p:cNvPr>
          <p:cNvSpPr>
            <a:spLocks noGrp="1"/>
          </p:cNvSpPr>
          <p:nvPr>
            <p:ph sz="quarter" idx="10"/>
          </p:nvPr>
        </p:nvSpPr>
        <p:spPr bwMode="gray">
          <a:xfrm>
            <a:off x="3428999" y="381001"/>
            <a:ext cx="8382001" cy="5715000"/>
          </a:xfrm>
        </p:spPr>
        <p:txBody>
          <a:bodyPr/>
          <a:lstStyle>
            <a:lvl1pPr>
              <a:spcAft>
                <a:spcPts val="1800"/>
              </a:spcAft>
              <a:defRPr sz="1600" b="1">
                <a:solidFill>
                  <a:schemeClr val="accent5"/>
                </a:solidFill>
              </a:defRPr>
            </a:lvl1pPr>
            <a:lvl2pPr marL="0" indent="0">
              <a:spcAft>
                <a:spcPts val="600"/>
              </a:spcAft>
              <a:buNone/>
              <a:defRPr>
                <a:solidFill>
                  <a:schemeClr val="bg1"/>
                </a:solidFill>
              </a:defRPr>
            </a:lvl2pPr>
            <a:lvl3pPr marL="177800" indent="-177800"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</a:defRPr>
            </a:lvl3pPr>
            <a:lvl4pPr marL="359156" indent="-177800"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</a:defRPr>
            </a:lvl4pPr>
            <a:lvl5pPr marL="538734" indent="-177800"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6F9B490-F790-4671-9748-99A165BDC8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Key message. </a:t>
            </a:r>
            <a:br>
              <a:rPr lang="en-US" dirty="0"/>
            </a:br>
            <a:r>
              <a:rPr lang="en-US" dirty="0"/>
              <a:t>If the audience reads just this, it will be enough. Make every word count. Say it like you would in the room.</a:t>
            </a:r>
          </a:p>
        </p:txBody>
      </p:sp>
    </p:spTree>
    <p:extLst>
      <p:ext uri="{BB962C8B-B14F-4D97-AF65-F5344CB8AC3E}">
        <p14:creationId xmlns:p14="http://schemas.microsoft.com/office/powerpoint/2010/main" val="41919206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CAA8CDD-85D5-455D-B49F-664C574260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6237" y="381000"/>
            <a:ext cx="11434763" cy="5335587"/>
          </a:xfrm>
        </p:spPr>
        <p:txBody>
          <a:bodyPr/>
          <a:lstStyle>
            <a:lvl1pPr marL="723900" marR="0" indent="-7239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3800" b="1">
                <a:solidFill>
                  <a:schemeClr val="bg1"/>
                </a:solidFill>
              </a:defRPr>
            </a:lvl1pPr>
            <a:lvl2pPr marL="1376363" indent="-62865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  <a:tabLst/>
              <a:defRPr sz="3800" b="1">
                <a:solidFill>
                  <a:schemeClr val="bg1"/>
                </a:solidFill>
              </a:defRPr>
            </a:lvl2pPr>
            <a:lvl3pPr marL="955675" indent="-954088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/>
              <a:defRPr sz="6000" b="1">
                <a:solidFill>
                  <a:schemeClr val="tx2"/>
                </a:solidFill>
              </a:defRPr>
            </a:lvl3pPr>
            <a:lvl4pPr marL="955675" indent="-954088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/>
              <a:defRPr sz="6000" b="1">
                <a:solidFill>
                  <a:schemeClr val="tx2"/>
                </a:solidFill>
              </a:defRPr>
            </a:lvl4pPr>
            <a:lvl5pPr marL="955675" indent="-954088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/>
              <a:defRPr sz="60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Chapter heading</a:t>
            </a:r>
          </a:p>
          <a:p>
            <a:pPr lvl="1"/>
            <a:r>
              <a:rPr lang="en-US" dirty="0"/>
              <a:t>xxx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67F189-BCBF-D189-FB7F-7A39519F37F0}"/>
              </a:ext>
            </a:extLst>
          </p:cNvPr>
          <p:cNvSpPr txBox="1"/>
          <p:nvPr userDrawn="1"/>
        </p:nvSpPr>
        <p:spPr bwMode="gray">
          <a:xfrm>
            <a:off x="371475" y="6226175"/>
            <a:ext cx="377825" cy="276225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wrap="none" lIns="0" tIns="0" rIns="0" bIns="0" rtlCol="0" anchor="b" anchorCtr="0">
            <a:noAutofit/>
          </a:bodyPr>
          <a:lstStyle/>
          <a:p>
            <a:pPr algn="l">
              <a:lnSpc>
                <a:spcPct val="90000"/>
              </a:lnSpc>
            </a:pPr>
            <a:fld id="{6CE8C368-3382-4C28-AE75-DF7C05ACA19D}" type="slidenum">
              <a:rPr lang="en-US" sz="1000" b="0">
                <a:solidFill>
                  <a:schemeClr val="bg1"/>
                </a:solidFill>
                <a:latin typeface="Arial" panose="020B0604020202020204" pitchFamily="34" charset="0"/>
              </a:rPr>
              <a:pPr algn="l">
                <a:lnSpc>
                  <a:spcPct val="90000"/>
                </a:lnSpc>
              </a:pPr>
              <a:t>‹#›</a:t>
            </a:fld>
            <a:endParaRPr lang="en-US" sz="1000" b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E58A0AB-43EE-C7A4-8DA4-4AD5A2571B3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62000" y="6385145"/>
            <a:ext cx="1009429" cy="9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709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vie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47065A8-FE0C-4E45-8273-572C0E002B1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799728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47065A8-FE0C-4E45-8273-572C0E002B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3D906BB-B766-4A81-982C-FF509E5EC78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>
              <a:lnSpc>
                <a:spcPct val="90000"/>
              </a:lnSpc>
            </a:pPr>
            <a:endParaRPr lang="en-US" sz="3800" b="1" i="0" baseline="0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51A428E3-848B-4A4F-88B3-C1AC15148599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 bwMode="gray">
          <a:xfrm>
            <a:off x="6477001" y="0"/>
            <a:ext cx="5714999" cy="6858000"/>
          </a:xfrm>
          <a:custGeom>
            <a:avLst/>
            <a:gdLst>
              <a:gd name="connsiteX0" fmla="*/ 0 w 5629275"/>
              <a:gd name="connsiteY0" fmla="*/ 0 h 6858000"/>
              <a:gd name="connsiteX1" fmla="*/ 5629275 w 5629275"/>
              <a:gd name="connsiteY1" fmla="*/ 0 h 6858000"/>
              <a:gd name="connsiteX2" fmla="*/ 5629275 w 5629275"/>
              <a:gd name="connsiteY2" fmla="*/ 1423986 h 6858000"/>
              <a:gd name="connsiteX3" fmla="*/ 1566860 w 5629275"/>
              <a:gd name="connsiteY3" fmla="*/ 1423986 h 6858000"/>
              <a:gd name="connsiteX4" fmla="*/ 1566860 w 5629275"/>
              <a:gd name="connsiteY4" fmla="*/ 2709861 h 6858000"/>
              <a:gd name="connsiteX5" fmla="*/ 5072061 w 5629275"/>
              <a:gd name="connsiteY5" fmla="*/ 2709861 h 6858000"/>
              <a:gd name="connsiteX6" fmla="*/ 5072061 w 5629275"/>
              <a:gd name="connsiteY6" fmla="*/ 4204704 h 6858000"/>
              <a:gd name="connsiteX7" fmla="*/ 1566860 w 5629275"/>
              <a:gd name="connsiteY7" fmla="*/ 4204704 h 6858000"/>
              <a:gd name="connsiteX8" fmla="*/ 1566860 w 5629275"/>
              <a:gd name="connsiteY8" fmla="*/ 5386387 h 6858000"/>
              <a:gd name="connsiteX9" fmla="*/ 5629275 w 5629275"/>
              <a:gd name="connsiteY9" fmla="*/ 5386387 h 6858000"/>
              <a:gd name="connsiteX10" fmla="*/ 5629275 w 5629275"/>
              <a:gd name="connsiteY10" fmla="*/ 6858000 h 6858000"/>
              <a:gd name="connsiteX11" fmla="*/ 0 w 5629275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29275" h="6858000">
                <a:moveTo>
                  <a:pt x="0" y="0"/>
                </a:moveTo>
                <a:lnTo>
                  <a:pt x="5629275" y="0"/>
                </a:lnTo>
                <a:lnTo>
                  <a:pt x="5629275" y="1423986"/>
                </a:lnTo>
                <a:lnTo>
                  <a:pt x="1566860" y="1423986"/>
                </a:lnTo>
                <a:lnTo>
                  <a:pt x="1566860" y="2709861"/>
                </a:lnTo>
                <a:lnTo>
                  <a:pt x="5072061" y="2709861"/>
                </a:lnTo>
                <a:lnTo>
                  <a:pt x="5072061" y="4204704"/>
                </a:lnTo>
                <a:lnTo>
                  <a:pt x="1566860" y="4204704"/>
                </a:lnTo>
                <a:lnTo>
                  <a:pt x="1566860" y="5386387"/>
                </a:lnTo>
                <a:lnTo>
                  <a:pt x="5629275" y="5386387"/>
                </a:lnTo>
                <a:lnTo>
                  <a:pt x="562927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23232"/>
          </a:solidFill>
        </p:spPr>
        <p:txBody>
          <a:bodyPr wrap="square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image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04D232-213D-1349-BF20-DDEDEB909A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81001" y="381000"/>
            <a:ext cx="5334000" cy="1524000"/>
          </a:xfrm>
        </p:spPr>
        <p:txBody>
          <a:bodyPr vert="horz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Set the scene.</a:t>
            </a:r>
            <a:br>
              <a:rPr lang="en-US" dirty="0"/>
            </a:br>
            <a:r>
              <a:rPr lang="en-US" dirty="0"/>
              <a:t>Cover the context.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E1206B-8429-4EF3-BAFD-1AE585D9C24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81000" y="2286000"/>
            <a:ext cx="5334000" cy="3810000"/>
          </a:xfrm>
        </p:spPr>
        <p:txBody>
          <a:bodyPr/>
          <a:lstStyle>
            <a:lvl1pPr>
              <a:spcBef>
                <a:spcPts val="900"/>
              </a:spcBef>
              <a:spcAft>
                <a:spcPts val="0"/>
              </a:spcAft>
              <a:defRPr sz="1600"/>
            </a:lvl1pPr>
            <a:lvl2pPr marL="203200" indent="-203200">
              <a:spcBef>
                <a:spcPts val="9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–"/>
              <a:defRPr sz="1600"/>
            </a:lvl2pPr>
            <a:lvl3pPr marL="410464" indent="-203200">
              <a:spcBef>
                <a:spcPts val="9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–"/>
              <a:defRPr sz="1600"/>
            </a:lvl3pPr>
            <a:lvl4pPr marL="615696" indent="-203200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600"/>
            </a:lvl4pPr>
            <a:lvl5pPr>
              <a:spcBef>
                <a:spcPts val="900"/>
              </a:spcBef>
              <a:spcAft>
                <a:spcPts val="0"/>
              </a:spcAft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97FB76-D30E-71CA-D16F-23140246732A}"/>
              </a:ext>
            </a:extLst>
          </p:cNvPr>
          <p:cNvSpPr txBox="1"/>
          <p:nvPr userDrawn="1"/>
        </p:nvSpPr>
        <p:spPr bwMode="gray">
          <a:xfrm>
            <a:off x="371475" y="6226175"/>
            <a:ext cx="377825" cy="276225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wrap="none" lIns="0" tIns="0" rIns="0" bIns="0" rtlCol="0" anchor="b" anchorCtr="0">
            <a:noAutofit/>
          </a:bodyPr>
          <a:lstStyle/>
          <a:p>
            <a:pPr algn="l">
              <a:lnSpc>
                <a:spcPct val="90000"/>
              </a:lnSpc>
            </a:pPr>
            <a:fld id="{6CE8C368-3382-4C28-AE75-DF7C05ACA19D}" type="slidenum">
              <a:rPr lang="en-US" sz="1000" b="0">
                <a:solidFill>
                  <a:schemeClr val="bg1"/>
                </a:solidFill>
                <a:latin typeface="Arial" panose="020B0604020202020204" pitchFamily="34" charset="0"/>
              </a:rPr>
              <a:pPr algn="l">
                <a:lnSpc>
                  <a:spcPct val="90000"/>
                </a:lnSpc>
              </a:pPr>
              <a:t>‹#›</a:t>
            </a:fld>
            <a:endParaRPr lang="en-US" sz="1000" b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ED16D58-A5FB-8CD4-B2C1-5132EC7B90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2000" y="6385145"/>
            <a:ext cx="1009429" cy="9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220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sigh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1126D42-B0E9-499F-A915-8A39956BF8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251762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11126D42-B0E9-499F-A915-8A39956BF8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352BC96C-63C5-4844-96EE-D90D933B1DF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>
              <a:lnSpc>
                <a:spcPct val="90000"/>
              </a:lnSpc>
            </a:pPr>
            <a:endParaRPr lang="en-US" sz="3800" b="1" i="0" baseline="0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1E03C1-D400-8046-89BB-D260E3A844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81000" y="381000"/>
            <a:ext cx="5334001" cy="1524000"/>
          </a:xfrm>
        </p:spPr>
        <p:txBody>
          <a:bodyPr vert="horz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Make your case.</a:t>
            </a:r>
            <a:br>
              <a:rPr lang="en-US" dirty="0"/>
            </a:br>
            <a:r>
              <a:rPr lang="en-US" dirty="0"/>
              <a:t>Show the proof.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1FB390D-B9A1-4431-8429-E440C2BE686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 bwMode="gray">
          <a:xfrm>
            <a:off x="5726131" y="0"/>
            <a:ext cx="6465869" cy="6856413"/>
          </a:xfrm>
          <a:custGeom>
            <a:avLst/>
            <a:gdLst>
              <a:gd name="connsiteX0" fmla="*/ 3570285 w 6465869"/>
              <a:gd name="connsiteY0" fmla="*/ 2074129 h 6856413"/>
              <a:gd name="connsiteX1" fmla="*/ 2780173 w 6465869"/>
              <a:gd name="connsiteY1" fmla="*/ 3992705 h 6856413"/>
              <a:gd name="connsiteX2" fmla="*/ 4357474 w 6465869"/>
              <a:gd name="connsiteY2" fmla="*/ 3992705 h 6856413"/>
              <a:gd name="connsiteX3" fmla="*/ 2786873 w 6465869"/>
              <a:gd name="connsiteY3" fmla="*/ 0 h 6856413"/>
              <a:gd name="connsiteX4" fmla="*/ 4349150 w 6465869"/>
              <a:gd name="connsiteY4" fmla="*/ 0 h 6856413"/>
              <a:gd name="connsiteX5" fmla="*/ 6465869 w 6465869"/>
              <a:gd name="connsiteY5" fmla="*/ 5210627 h 6856413"/>
              <a:gd name="connsiteX6" fmla="*/ 6465869 w 6465869"/>
              <a:gd name="connsiteY6" fmla="*/ 6856413 h 6856413"/>
              <a:gd name="connsiteX7" fmla="*/ 5487503 w 6465869"/>
              <a:gd name="connsiteY7" fmla="*/ 6856413 h 6856413"/>
              <a:gd name="connsiteX8" fmla="*/ 4896573 w 6465869"/>
              <a:gd name="connsiteY8" fmla="*/ 5390820 h 6856413"/>
              <a:gd name="connsiteX9" fmla="*/ 2199618 w 6465869"/>
              <a:gd name="connsiteY9" fmla="*/ 5390820 h 6856413"/>
              <a:gd name="connsiteX10" fmla="*/ 1612707 w 6465869"/>
              <a:gd name="connsiteY10" fmla="*/ 6856413 h 6856413"/>
              <a:gd name="connsiteX11" fmla="*/ 0 w 6465869"/>
              <a:gd name="connsiteY11" fmla="*/ 6856413 h 685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65869" h="6856413">
                <a:moveTo>
                  <a:pt x="3570285" y="2074129"/>
                </a:moveTo>
                <a:lnTo>
                  <a:pt x="2780173" y="3992705"/>
                </a:lnTo>
                <a:lnTo>
                  <a:pt x="4357474" y="3992705"/>
                </a:lnTo>
                <a:close/>
                <a:moveTo>
                  <a:pt x="2786873" y="0"/>
                </a:moveTo>
                <a:lnTo>
                  <a:pt x="4349150" y="0"/>
                </a:lnTo>
                <a:lnTo>
                  <a:pt x="6465869" y="5210627"/>
                </a:lnTo>
                <a:lnTo>
                  <a:pt x="6465869" y="6856413"/>
                </a:lnTo>
                <a:lnTo>
                  <a:pt x="5487503" y="6856413"/>
                </a:lnTo>
                <a:lnTo>
                  <a:pt x="4896573" y="5390820"/>
                </a:lnTo>
                <a:lnTo>
                  <a:pt x="2199618" y="5390820"/>
                </a:lnTo>
                <a:lnTo>
                  <a:pt x="1612707" y="6856413"/>
                </a:lnTo>
                <a:lnTo>
                  <a:pt x="0" y="6856413"/>
                </a:lnTo>
                <a:close/>
              </a:path>
            </a:pathLst>
          </a:custGeom>
          <a:solidFill>
            <a:srgbClr val="323232"/>
          </a:solidFill>
        </p:spPr>
        <p:txBody>
          <a:bodyPr wrap="square"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image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BEAD478-665D-496C-B00E-61831230A9E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81000" y="2286000"/>
            <a:ext cx="5334000" cy="3810000"/>
          </a:xfrm>
        </p:spPr>
        <p:txBody>
          <a:bodyPr/>
          <a:lstStyle>
            <a:lvl1pPr>
              <a:spcBef>
                <a:spcPts val="900"/>
              </a:spcBef>
              <a:spcAft>
                <a:spcPts val="0"/>
              </a:spcAft>
              <a:defRPr sz="1600"/>
            </a:lvl1pPr>
            <a:lvl2pPr marL="203200" indent="-203200">
              <a:spcBef>
                <a:spcPts val="9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–"/>
              <a:defRPr sz="1600"/>
            </a:lvl2pPr>
            <a:lvl3pPr marL="410464" indent="-203200">
              <a:spcBef>
                <a:spcPts val="9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–"/>
              <a:defRPr sz="1600"/>
            </a:lvl3pPr>
            <a:lvl4pPr marL="615696" indent="-203200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600"/>
            </a:lvl4pPr>
            <a:lvl5pPr>
              <a:spcBef>
                <a:spcPts val="900"/>
              </a:spcBef>
              <a:spcAft>
                <a:spcPts val="0"/>
              </a:spcAft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28815C-856C-66A7-E347-418876E39B9D}"/>
              </a:ext>
            </a:extLst>
          </p:cNvPr>
          <p:cNvSpPr txBox="1"/>
          <p:nvPr userDrawn="1"/>
        </p:nvSpPr>
        <p:spPr bwMode="gray">
          <a:xfrm>
            <a:off x="371475" y="6226175"/>
            <a:ext cx="377825" cy="276225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wrap="none" lIns="0" tIns="0" rIns="0" bIns="0" rtlCol="0" anchor="b" anchorCtr="0">
            <a:noAutofit/>
          </a:bodyPr>
          <a:lstStyle/>
          <a:p>
            <a:pPr algn="l">
              <a:lnSpc>
                <a:spcPct val="90000"/>
              </a:lnSpc>
            </a:pPr>
            <a:fld id="{6CE8C368-3382-4C28-AE75-DF7C05ACA19D}" type="slidenum">
              <a:rPr lang="en-US" sz="1000" b="0">
                <a:solidFill>
                  <a:schemeClr val="bg1"/>
                </a:solidFill>
                <a:latin typeface="Arial" panose="020B0604020202020204" pitchFamily="34" charset="0"/>
              </a:rPr>
              <a:pPr algn="l">
                <a:lnSpc>
                  <a:spcPct val="90000"/>
                </a:lnSpc>
              </a:pPr>
              <a:t>‹#›</a:t>
            </a:fld>
            <a:endParaRPr lang="en-US" sz="1000" b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5A3BDB3-D2F4-7C61-04AD-F97F8547FAD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2000" y="6385145"/>
            <a:ext cx="1009429" cy="9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653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776B111-B678-4C87-B9DB-258250659E9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903139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776B111-B678-4C87-B9DB-258250659E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D933C2C-4ED0-4B82-8997-E93AEB96EC5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>
              <a:lnSpc>
                <a:spcPct val="90000"/>
              </a:lnSpc>
            </a:pPr>
            <a:endParaRPr lang="en-US" sz="3800" b="1" i="0" baseline="0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75495C2-4728-204B-897F-ADE6303F81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81001" y="381000"/>
            <a:ext cx="5334000" cy="1524000"/>
          </a:xfrm>
        </p:spPr>
        <p:txBody>
          <a:bodyPr vert="horz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The ‘so what?’.</a:t>
            </a:r>
            <a:br>
              <a:rPr lang="en-US" dirty="0"/>
            </a:br>
            <a:r>
              <a:rPr lang="en-US" dirty="0"/>
              <a:t>How to make a change.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F682349-BFFC-4F99-8587-BDD310D19432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 bwMode="gray">
          <a:xfrm>
            <a:off x="6096000" y="1"/>
            <a:ext cx="6096000" cy="6856412"/>
          </a:xfrm>
          <a:custGeom>
            <a:avLst/>
            <a:gdLst>
              <a:gd name="connsiteX0" fmla="*/ 1514163 w 6096000"/>
              <a:gd name="connsiteY0" fmla="*/ 1272567 h 6856412"/>
              <a:gd name="connsiteX1" fmla="*/ 1514163 w 6096000"/>
              <a:gd name="connsiteY1" fmla="*/ 2918854 h 6856412"/>
              <a:gd name="connsiteX2" fmla="*/ 3141813 w 6096000"/>
              <a:gd name="connsiteY2" fmla="*/ 2918854 h 6856412"/>
              <a:gd name="connsiteX3" fmla="*/ 4300976 w 6096000"/>
              <a:gd name="connsiteY3" fmla="*/ 2074657 h 6856412"/>
              <a:gd name="connsiteX4" fmla="*/ 3141813 w 6096000"/>
              <a:gd name="connsiteY4" fmla="*/ 1272648 h 6856412"/>
              <a:gd name="connsiteX5" fmla="*/ 0 w 6096000"/>
              <a:gd name="connsiteY5" fmla="*/ 0 h 6856412"/>
              <a:gd name="connsiteX6" fmla="*/ 3371063 w 6096000"/>
              <a:gd name="connsiteY6" fmla="*/ 0 h 6856412"/>
              <a:gd name="connsiteX7" fmla="*/ 5764098 w 6096000"/>
              <a:gd name="connsiteY7" fmla="*/ 1914880 h 6856412"/>
              <a:gd name="connsiteX8" fmla="*/ 4473298 w 6096000"/>
              <a:gd name="connsiteY8" fmla="*/ 3946539 h 6856412"/>
              <a:gd name="connsiteX9" fmla="*/ 4067868 w 6096000"/>
              <a:gd name="connsiteY9" fmla="*/ 4051622 h 6856412"/>
              <a:gd name="connsiteX10" fmla="*/ 6096000 w 6096000"/>
              <a:gd name="connsiteY10" fmla="*/ 6743454 h 6856412"/>
              <a:gd name="connsiteX11" fmla="*/ 6096000 w 6096000"/>
              <a:gd name="connsiteY11" fmla="*/ 6856412 h 6856412"/>
              <a:gd name="connsiteX12" fmla="*/ 4434202 w 6096000"/>
              <a:gd name="connsiteY12" fmla="*/ 6856412 h 6856412"/>
              <a:gd name="connsiteX13" fmla="*/ 2428564 w 6096000"/>
              <a:gd name="connsiteY13" fmla="*/ 4203318 h 6856412"/>
              <a:gd name="connsiteX14" fmla="*/ 1514081 w 6096000"/>
              <a:gd name="connsiteY14" fmla="*/ 4203318 h 6856412"/>
              <a:gd name="connsiteX15" fmla="*/ 1514163 w 6096000"/>
              <a:gd name="connsiteY15" fmla="*/ 6856412 h 6856412"/>
              <a:gd name="connsiteX16" fmla="*/ 0 w 6096000"/>
              <a:gd name="connsiteY16" fmla="*/ 6856412 h 685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6000" h="6856412">
                <a:moveTo>
                  <a:pt x="1514163" y="1272567"/>
                </a:moveTo>
                <a:lnTo>
                  <a:pt x="1514163" y="2918854"/>
                </a:lnTo>
                <a:lnTo>
                  <a:pt x="3141813" y="2918854"/>
                </a:lnTo>
                <a:cubicBezTo>
                  <a:pt x="4117526" y="2918854"/>
                  <a:pt x="4300976" y="2462344"/>
                  <a:pt x="4300976" y="2074657"/>
                </a:cubicBezTo>
                <a:cubicBezTo>
                  <a:pt x="4300976" y="1664111"/>
                  <a:pt x="4089550" y="1272648"/>
                  <a:pt x="3141813" y="1272648"/>
                </a:cubicBezTo>
                <a:close/>
                <a:moveTo>
                  <a:pt x="0" y="0"/>
                </a:moveTo>
                <a:lnTo>
                  <a:pt x="3371063" y="0"/>
                </a:lnTo>
                <a:cubicBezTo>
                  <a:pt x="5093320" y="0"/>
                  <a:pt x="5764098" y="808058"/>
                  <a:pt x="5764098" y="1914880"/>
                </a:cubicBezTo>
                <a:cubicBezTo>
                  <a:pt x="5764098" y="2958727"/>
                  <a:pt x="5303162" y="3570018"/>
                  <a:pt x="4473298" y="3946539"/>
                </a:cubicBezTo>
                <a:cubicBezTo>
                  <a:pt x="4473298" y="3946539"/>
                  <a:pt x="4340686" y="3999770"/>
                  <a:pt x="4067868" y="4051622"/>
                </a:cubicBezTo>
                <a:lnTo>
                  <a:pt x="6096000" y="6743454"/>
                </a:lnTo>
                <a:lnTo>
                  <a:pt x="6096000" y="6856412"/>
                </a:lnTo>
                <a:lnTo>
                  <a:pt x="4434202" y="6856412"/>
                </a:lnTo>
                <a:lnTo>
                  <a:pt x="2428564" y="4203318"/>
                </a:lnTo>
                <a:lnTo>
                  <a:pt x="1514081" y="4203318"/>
                </a:lnTo>
                <a:lnTo>
                  <a:pt x="1514163" y="6856412"/>
                </a:lnTo>
                <a:lnTo>
                  <a:pt x="0" y="6856412"/>
                </a:lnTo>
                <a:close/>
              </a:path>
            </a:pathLst>
          </a:custGeom>
          <a:solidFill>
            <a:srgbClr val="323232"/>
          </a:solidFill>
        </p:spPr>
        <p:txBody>
          <a:bodyPr wrap="square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image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ED46054-2F2F-486D-8E76-7CFB315D34E1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81000" y="2286000"/>
            <a:ext cx="5334000" cy="3810000"/>
          </a:xfrm>
        </p:spPr>
        <p:txBody>
          <a:bodyPr/>
          <a:lstStyle>
            <a:lvl1pPr>
              <a:spcBef>
                <a:spcPts val="900"/>
              </a:spcBef>
              <a:spcAft>
                <a:spcPts val="0"/>
              </a:spcAft>
              <a:defRPr sz="1600"/>
            </a:lvl1pPr>
            <a:lvl2pPr marL="203200" indent="-203200">
              <a:spcBef>
                <a:spcPts val="9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–"/>
              <a:defRPr sz="1600"/>
            </a:lvl2pPr>
            <a:lvl3pPr marL="410464" indent="-203200">
              <a:spcBef>
                <a:spcPts val="9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–"/>
              <a:defRPr sz="1600"/>
            </a:lvl3pPr>
            <a:lvl4pPr marL="615696" indent="-203200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600"/>
            </a:lvl4pPr>
            <a:lvl5pPr>
              <a:spcBef>
                <a:spcPts val="900"/>
              </a:spcBef>
              <a:spcAft>
                <a:spcPts val="0"/>
              </a:spcAft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E7B688-124D-93D9-57A3-5426862B5784}"/>
              </a:ext>
            </a:extLst>
          </p:cNvPr>
          <p:cNvSpPr txBox="1"/>
          <p:nvPr userDrawn="1"/>
        </p:nvSpPr>
        <p:spPr bwMode="gray">
          <a:xfrm>
            <a:off x="371475" y="6226175"/>
            <a:ext cx="377825" cy="276225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wrap="none" lIns="0" tIns="0" rIns="0" bIns="0" rtlCol="0" anchor="b" anchorCtr="0">
            <a:noAutofit/>
          </a:bodyPr>
          <a:lstStyle/>
          <a:p>
            <a:pPr algn="l">
              <a:lnSpc>
                <a:spcPct val="90000"/>
              </a:lnSpc>
            </a:pPr>
            <a:fld id="{6CE8C368-3382-4C28-AE75-DF7C05ACA19D}" type="slidenum">
              <a:rPr lang="en-US" sz="1000" b="0">
                <a:solidFill>
                  <a:schemeClr val="bg1"/>
                </a:solidFill>
                <a:latin typeface="Arial" panose="020B0604020202020204" pitchFamily="34" charset="0"/>
              </a:rPr>
              <a:pPr algn="l">
                <a:lnSpc>
                  <a:spcPct val="90000"/>
                </a:lnSpc>
              </a:pPr>
              <a:t>‹#›</a:t>
            </a:fld>
            <a:endParaRPr lang="en-US" sz="1000" b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1A7AA89-9547-5326-E3F9-3BEABB26CE5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2000" y="6385145"/>
            <a:ext cx="1009429" cy="9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404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8C422FD-F8A6-468E-BE3F-631D75B0D1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816082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8C422FD-F8A6-468E-BE3F-631D75B0D1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3B76641-2E82-4B63-93DA-5A86BD6B721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>
              <a:lnSpc>
                <a:spcPct val="90000"/>
              </a:lnSpc>
            </a:pPr>
            <a:endParaRPr lang="en-US" sz="3800" b="1" i="0" baseline="0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1EA128-4E92-46A3-B8EE-474F087E3FF2}"/>
              </a:ext>
            </a:extLst>
          </p:cNvPr>
          <p:cNvSpPr/>
          <p:nvPr userDrawn="1"/>
        </p:nvSpPr>
        <p:spPr bwMode="gray">
          <a:xfrm>
            <a:off x="11064552" y="6536518"/>
            <a:ext cx="828092" cy="252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04D232-213D-1349-BF20-DDEDEB909A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81001" y="381000"/>
            <a:ext cx="5334000" cy="1524000"/>
          </a:xfrm>
        </p:spPr>
        <p:txBody>
          <a:bodyPr vert="horz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For further reading.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9CAB22E-EAD9-4ABF-B95C-BC9F35E8C462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 bwMode="gray">
          <a:xfrm>
            <a:off x="6096000" y="2"/>
            <a:ext cx="6096000" cy="6857917"/>
          </a:xfrm>
          <a:custGeom>
            <a:avLst/>
            <a:gdLst>
              <a:gd name="connsiteX0" fmla="*/ 4601190 w 6096000"/>
              <a:gd name="connsiteY0" fmla="*/ 0 h 6857917"/>
              <a:gd name="connsiteX1" fmla="*/ 6096000 w 6096000"/>
              <a:gd name="connsiteY1" fmla="*/ 0 h 6857917"/>
              <a:gd name="connsiteX2" fmla="*/ 6096000 w 6096000"/>
              <a:gd name="connsiteY2" fmla="*/ 6857917 h 6857917"/>
              <a:gd name="connsiteX3" fmla="*/ 4618948 w 6096000"/>
              <a:gd name="connsiteY3" fmla="*/ 6857917 h 6857917"/>
              <a:gd name="connsiteX4" fmla="*/ 1584185 w 6096000"/>
              <a:gd name="connsiteY4" fmla="*/ 2803325 h 6857917"/>
              <a:gd name="connsiteX5" fmla="*/ 1580380 w 6096000"/>
              <a:gd name="connsiteY5" fmla="*/ 6857917 h 6857917"/>
              <a:gd name="connsiteX6" fmla="*/ 4651 w 6096000"/>
              <a:gd name="connsiteY6" fmla="*/ 6857917 h 6857917"/>
              <a:gd name="connsiteX7" fmla="*/ 0 w 6096000"/>
              <a:gd name="connsiteY7" fmla="*/ 2368 h 6857917"/>
              <a:gd name="connsiteX8" fmla="*/ 1551883 w 6096000"/>
              <a:gd name="connsiteY8" fmla="*/ 2368 h 6857917"/>
              <a:gd name="connsiteX9" fmla="*/ 4601190 w 6096000"/>
              <a:gd name="connsiteY9" fmla="*/ 4070490 h 6857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7917">
                <a:moveTo>
                  <a:pt x="4601190" y="0"/>
                </a:moveTo>
                <a:lnTo>
                  <a:pt x="6096000" y="0"/>
                </a:lnTo>
                <a:lnTo>
                  <a:pt x="6096000" y="6857917"/>
                </a:lnTo>
                <a:lnTo>
                  <a:pt x="4618948" y="6857917"/>
                </a:lnTo>
                <a:lnTo>
                  <a:pt x="1584185" y="2803325"/>
                </a:lnTo>
                <a:lnTo>
                  <a:pt x="1580380" y="6857917"/>
                </a:lnTo>
                <a:lnTo>
                  <a:pt x="4651" y="6857917"/>
                </a:lnTo>
                <a:lnTo>
                  <a:pt x="0" y="2368"/>
                </a:lnTo>
                <a:lnTo>
                  <a:pt x="1551883" y="2368"/>
                </a:lnTo>
                <a:lnTo>
                  <a:pt x="4601190" y="4070490"/>
                </a:lnTo>
                <a:close/>
              </a:path>
            </a:pathLst>
          </a:custGeom>
          <a:solidFill>
            <a:srgbClr val="323232"/>
          </a:solidFill>
        </p:spPr>
        <p:txBody>
          <a:bodyPr wrap="square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insert image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3D351D1-FFB6-4227-9ADC-05525A9B855E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81000" y="2286000"/>
            <a:ext cx="5334000" cy="3810000"/>
          </a:xfrm>
        </p:spPr>
        <p:txBody>
          <a:bodyPr/>
          <a:lstStyle>
            <a:lvl1pPr>
              <a:spcBef>
                <a:spcPts val="900"/>
              </a:spcBef>
              <a:spcAft>
                <a:spcPts val="0"/>
              </a:spcAft>
              <a:defRPr sz="1600"/>
            </a:lvl1pPr>
            <a:lvl2pPr marL="203200" indent="-203200">
              <a:spcBef>
                <a:spcPts val="9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–"/>
              <a:defRPr sz="1600"/>
            </a:lvl2pPr>
            <a:lvl3pPr marL="410464" indent="-203200">
              <a:spcBef>
                <a:spcPts val="9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–"/>
              <a:defRPr sz="1600"/>
            </a:lvl3pPr>
            <a:lvl4pPr marL="615696" indent="-203200"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600"/>
            </a:lvl4pPr>
            <a:lvl5pPr>
              <a:spcBef>
                <a:spcPts val="900"/>
              </a:spcBef>
              <a:spcAft>
                <a:spcPts val="0"/>
              </a:spcAft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9DE75B-CDDC-C778-0204-CF8257028D43}"/>
              </a:ext>
            </a:extLst>
          </p:cNvPr>
          <p:cNvSpPr txBox="1"/>
          <p:nvPr userDrawn="1"/>
        </p:nvSpPr>
        <p:spPr bwMode="gray">
          <a:xfrm>
            <a:off x="371475" y="6226175"/>
            <a:ext cx="377825" cy="276225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wrap="none" lIns="0" tIns="0" rIns="0" bIns="0" rtlCol="0" anchor="b" anchorCtr="0">
            <a:noAutofit/>
          </a:bodyPr>
          <a:lstStyle/>
          <a:p>
            <a:pPr algn="l">
              <a:lnSpc>
                <a:spcPct val="90000"/>
              </a:lnSpc>
            </a:pPr>
            <a:fld id="{6CE8C368-3382-4C28-AE75-DF7C05ACA19D}" type="slidenum">
              <a:rPr lang="en-US" sz="1000" b="0">
                <a:solidFill>
                  <a:schemeClr val="bg1"/>
                </a:solidFill>
                <a:latin typeface="Arial" panose="020B0604020202020204" pitchFamily="34" charset="0"/>
              </a:rPr>
              <a:pPr algn="l">
                <a:lnSpc>
                  <a:spcPct val="90000"/>
                </a:lnSpc>
              </a:pPr>
              <a:t>‹#›</a:t>
            </a:fld>
            <a:endParaRPr lang="en-US" sz="1000" b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B4C602F-317A-E82B-BC98-B8B2A88F7E8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2000" y="6385145"/>
            <a:ext cx="1009429" cy="9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926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-Chapt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A7080B1-814D-4356-94DB-71BD7ED1BF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513817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A7080B1-814D-4356-94DB-71BD7ED1BF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16BD8039-0BD3-4061-81FD-CF887F58DFE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>
              <a:lnSpc>
                <a:spcPct val="90000"/>
              </a:lnSpc>
            </a:pPr>
            <a:endParaRPr lang="en-US" sz="3800" b="1" i="0" baseline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1E03C1-D400-8046-89BB-D260E3A844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81001" y="381000"/>
            <a:ext cx="5334000" cy="2670175"/>
          </a:xfrm>
        </p:spPr>
        <p:txBody>
          <a:bodyPr vert="horz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lang="en-GB" sz="3800" b="1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b="1" dirty="0">
                <a:effectLst/>
                <a:latin typeface="Arial" panose="020B0604020202020204" pitchFamily="34" charset="0"/>
              </a:rPr>
              <a:t>Add an optional sub-chapter that supports the narrative</a:t>
            </a:r>
            <a:endParaRPr lang="en-US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0BD1D4-1493-E141-8DCB-CA15388C5F69}"/>
              </a:ext>
            </a:extLst>
          </p:cNvPr>
          <p:cNvSpPr txBox="1"/>
          <p:nvPr userDrawn="1"/>
        </p:nvSpPr>
        <p:spPr bwMode="gray">
          <a:xfrm>
            <a:off x="371475" y="6226175"/>
            <a:ext cx="377825" cy="276225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wrap="none" lIns="0" tIns="0" rIns="0" bIns="0" rtlCol="0" anchor="b" anchorCtr="0">
            <a:noAutofit/>
          </a:bodyPr>
          <a:lstStyle/>
          <a:p>
            <a:pPr algn="l">
              <a:lnSpc>
                <a:spcPct val="90000"/>
              </a:lnSpc>
            </a:pPr>
            <a:fld id="{6CE8C368-3382-4C28-AE75-DF7C05ACA19D}" type="slidenum">
              <a:rPr lang="en-US" sz="1000" b="0">
                <a:solidFill>
                  <a:schemeClr val="bg1"/>
                </a:solidFill>
                <a:latin typeface="Arial" panose="020B0604020202020204" pitchFamily="34" charset="0"/>
              </a:rPr>
              <a:pPr algn="l">
                <a:lnSpc>
                  <a:spcPct val="90000"/>
                </a:lnSpc>
              </a:pPr>
              <a:t>‹#›</a:t>
            </a:fld>
            <a:endParaRPr lang="en-US" sz="1000" b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4FD5420-2749-ABFE-04E9-3BD1FDE35EE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2000" y="6385145"/>
            <a:ext cx="1009429" cy="9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162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3232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8446ED1-B935-40E1-9636-4DD03C1D7CE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640629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18446ED1-B935-40E1-9636-4DD03C1D7C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324F1CC-BBCD-4AD6-9A7C-137FEFA779A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>
              <a:lnSpc>
                <a:spcPct val="90000"/>
              </a:lnSpc>
            </a:pPr>
            <a:endParaRPr lang="en-US" sz="2000" b="1" i="0" baseline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AE1E5AF-43EF-49CD-A70B-FBA2BCAA3F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81000" y="381000"/>
            <a:ext cx="2286000" cy="221599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Key message. </a:t>
            </a:r>
            <a:br>
              <a:rPr lang="en-US" dirty="0"/>
            </a:br>
            <a:r>
              <a:rPr lang="en-US" dirty="0"/>
              <a:t>If the audience reads just this, it will be enough. Make every word count. Say it like you would in the room.</a:t>
            </a:r>
          </a:p>
        </p:txBody>
      </p:sp>
    </p:spTree>
    <p:extLst>
      <p:ext uri="{BB962C8B-B14F-4D97-AF65-F5344CB8AC3E}">
        <p14:creationId xmlns:p14="http://schemas.microsoft.com/office/powerpoint/2010/main" val="18703296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232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8D1BB6C3-85C0-4D78-A335-487D253A70C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33717391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2" imgW="473" imgH="473" progId="TCLayout.ActiveDocument.1">
                  <p:embed/>
                </p:oleObj>
              </mc:Choice>
              <mc:Fallback>
                <p:oleObj name="think-cell Slide" r:id="rId22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8D1BB6C3-85C0-4D78-A335-487D253A70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B363A3D6-9DB0-EEEE-1E5B-0006B3293241}"/>
              </a:ext>
            </a:extLst>
          </p:cNvPr>
          <p:cNvSpPr/>
          <p:nvPr userDrawn="1"/>
        </p:nvSpPr>
        <p:spPr bwMode="gray">
          <a:xfrm>
            <a:off x="0" y="0"/>
            <a:ext cx="3048000" cy="6859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0A01742A-C2C4-4349-BA00-741293CB36A4}"/>
              </a:ext>
            </a:extLst>
          </p:cNvPr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>
              <a:lnSpc>
                <a:spcPct val="90000"/>
              </a:lnSpc>
            </a:pPr>
            <a:endParaRPr lang="en-US" sz="2000" b="1" i="0" baseline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4B5871-DB92-6F46-AA38-789E9F5528BB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81000" y="381000"/>
            <a:ext cx="2286000" cy="221599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/>
              <a:t>Key message. </a:t>
            </a:r>
            <a:br>
              <a:rPr lang="en-US" dirty="0"/>
            </a:br>
            <a:r>
              <a:rPr lang="en-US" dirty="0"/>
              <a:t>If the audience reads just this, it will be enough. Make every word count. Say it like you would in the room.</a:t>
            </a:r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6AB4B1-7789-CE46-95B2-2777D779360B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3429000" y="381000"/>
            <a:ext cx="8378824" cy="5715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noProof="0" dirty="0"/>
              <a:t>This is where you make your case with relevant evidence and information. Keep sentences concise. Avoid jargon and repetition.</a:t>
            </a:r>
          </a:p>
          <a:p>
            <a:pPr lvl="1"/>
            <a:r>
              <a:rPr lang="en-US" noProof="0" dirty="0"/>
              <a:t>Bullet 1: Second level</a:t>
            </a:r>
          </a:p>
          <a:p>
            <a:pPr lvl="2"/>
            <a:r>
              <a:rPr lang="en-US" noProof="0" dirty="0"/>
              <a:t>Bullet 2: Third level</a:t>
            </a:r>
          </a:p>
          <a:p>
            <a:pPr lvl="3"/>
            <a:r>
              <a:rPr lang="en-US" noProof="0" dirty="0"/>
              <a:t>Bullet 3: Fourth level</a:t>
            </a:r>
          </a:p>
          <a:p>
            <a:pPr lvl="4"/>
            <a:r>
              <a:rPr lang="en-US" noProof="0" dirty="0"/>
              <a:t>Bullet 4: 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5ADEAB-AF93-E7A8-27BF-4CA9AA273B5E}"/>
              </a:ext>
            </a:extLst>
          </p:cNvPr>
          <p:cNvSpPr txBox="1"/>
          <p:nvPr userDrawn="1"/>
        </p:nvSpPr>
        <p:spPr bwMode="gray">
          <a:xfrm>
            <a:off x="371475" y="6226175"/>
            <a:ext cx="377825" cy="276225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wrap="none" lIns="0" tIns="0" rIns="0" bIns="0" rtlCol="0" anchor="b" anchorCtr="0">
            <a:noAutofit/>
          </a:bodyPr>
          <a:lstStyle/>
          <a:p>
            <a:pPr algn="l">
              <a:lnSpc>
                <a:spcPct val="90000"/>
              </a:lnSpc>
            </a:pPr>
            <a:fld id="{6CE8C368-3382-4C28-AE75-DF7C05ACA19D}" type="slidenum">
              <a:rPr lang="en-US" sz="1000" b="0">
                <a:solidFill>
                  <a:schemeClr val="bg1"/>
                </a:solidFill>
                <a:latin typeface="Arial" panose="020B0604020202020204" pitchFamily="34" charset="0"/>
              </a:rPr>
              <a:pPr algn="l">
                <a:lnSpc>
                  <a:spcPct val="90000"/>
                </a:lnSpc>
              </a:pPr>
              <a:t>‹#›</a:t>
            </a:fld>
            <a:endParaRPr lang="en-US" sz="1000" b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D897497-6AA8-226F-D23F-97710B312C3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62000" y="6385145"/>
            <a:ext cx="1009429" cy="9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51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40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1" r:id="rId18"/>
  </p:sldLayoutIdLst>
  <p:hf hdr="0" ftr="0" dt="0"/>
  <p:txStyles>
    <p:titleStyle>
      <a:lvl1pPr marL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2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lang="en-US" sz="1400" kern="1200" noProof="0" dirty="0" smtClean="0">
          <a:solidFill>
            <a:schemeClr val="bg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bg1"/>
        </a:buClr>
        <a:buSzPct val="100000"/>
        <a:buFont typeface="Arial" panose="020B0604020202020204" pitchFamily="34" charset="0"/>
        <a:buChar char="–"/>
        <a:tabLst/>
        <a:defRPr sz="1400" kern="1200">
          <a:solidFill>
            <a:schemeClr val="bg1"/>
          </a:solidFill>
          <a:latin typeface="+mn-lt"/>
          <a:ea typeface="+mn-ea"/>
          <a:cs typeface="+mn-cs"/>
        </a:defRPr>
      </a:lvl2pPr>
      <a:lvl3pPr marL="359156" indent="-1778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bg1"/>
        </a:buClr>
        <a:buSzPct val="100000"/>
        <a:buFont typeface="Arial" panose="020B0604020202020204" pitchFamily="34" charset="0"/>
        <a:buChar char="–"/>
        <a:tabLst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538734" indent="-1778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bg1"/>
        </a:buClr>
        <a:buSzPct val="100000"/>
        <a:buFont typeface="Arial" panose="020B0604020202020204" pitchFamily="34" charset="0"/>
        <a:buChar char="–"/>
        <a:tabLst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bg1"/>
        </a:buClr>
        <a:buFont typeface="System Font Regular"/>
        <a:buChar char="–"/>
        <a:tabLst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tabLst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 userDrawn="1">
          <p15:clr>
            <a:srgbClr val="B4B4B4"/>
          </p15:clr>
        </p15:guide>
        <p15:guide id="2" orient="horz" pos="480" userDrawn="1">
          <p15:clr>
            <a:srgbClr val="B4B4B4"/>
          </p15:clr>
        </p15:guide>
        <p15:guide id="3" orient="horz" pos="720" userDrawn="1">
          <p15:clr>
            <a:srgbClr val="B4B4B4"/>
          </p15:clr>
        </p15:guide>
        <p15:guide id="4" orient="horz" pos="960" userDrawn="1">
          <p15:clr>
            <a:srgbClr val="B4B4B4"/>
          </p15:clr>
        </p15:guide>
        <p15:guide id="5" orient="horz" pos="1200" userDrawn="1">
          <p15:clr>
            <a:srgbClr val="B4B4B4"/>
          </p15:clr>
        </p15:guide>
        <p15:guide id="6" orient="horz" pos="1440" userDrawn="1">
          <p15:clr>
            <a:srgbClr val="B4B4B4"/>
          </p15:clr>
        </p15:guide>
        <p15:guide id="7" orient="horz" pos="1680" userDrawn="1">
          <p15:clr>
            <a:srgbClr val="B4B4B4"/>
          </p15:clr>
        </p15:guide>
        <p15:guide id="8" orient="horz" pos="1920" userDrawn="1">
          <p15:clr>
            <a:srgbClr val="B4B4B4"/>
          </p15:clr>
        </p15:guide>
        <p15:guide id="9" orient="horz" pos="2160" userDrawn="1">
          <p15:clr>
            <a:srgbClr val="B4B4B4"/>
          </p15:clr>
        </p15:guide>
        <p15:guide id="10" orient="horz" pos="2400" userDrawn="1">
          <p15:clr>
            <a:srgbClr val="B4B4B4"/>
          </p15:clr>
        </p15:guide>
        <p15:guide id="11" orient="horz" pos="2640" userDrawn="1">
          <p15:clr>
            <a:srgbClr val="B4B4B4"/>
          </p15:clr>
        </p15:guide>
        <p15:guide id="12" orient="horz" pos="2880" userDrawn="1">
          <p15:clr>
            <a:srgbClr val="B4B4B4"/>
          </p15:clr>
        </p15:guide>
        <p15:guide id="13" orient="horz" pos="3120" userDrawn="1">
          <p15:clr>
            <a:srgbClr val="B4B4B4"/>
          </p15:clr>
        </p15:guide>
        <p15:guide id="14" orient="horz" pos="3360" userDrawn="1">
          <p15:clr>
            <a:srgbClr val="B4B4B4"/>
          </p15:clr>
        </p15:guide>
        <p15:guide id="15" orient="horz" pos="3600" userDrawn="1">
          <p15:clr>
            <a:srgbClr val="B4B4B4"/>
          </p15:clr>
        </p15:guide>
        <p15:guide id="16" orient="horz" pos="3840" userDrawn="1">
          <p15:clr>
            <a:srgbClr val="B4B4B4"/>
          </p15:clr>
        </p15:guide>
        <p15:guide id="17" orient="horz" pos="4080" userDrawn="1">
          <p15:clr>
            <a:srgbClr val="B4B4B4"/>
          </p15:clr>
        </p15:guide>
        <p15:guide id="18" pos="240" userDrawn="1">
          <p15:clr>
            <a:srgbClr val="B4B4B4"/>
          </p15:clr>
        </p15:guide>
        <p15:guide id="19" pos="480" userDrawn="1">
          <p15:clr>
            <a:srgbClr val="B4B4B4"/>
          </p15:clr>
        </p15:guide>
        <p15:guide id="20" pos="720" userDrawn="1">
          <p15:clr>
            <a:srgbClr val="B4B4B4"/>
          </p15:clr>
        </p15:guide>
        <p15:guide id="21" pos="960" userDrawn="1">
          <p15:clr>
            <a:srgbClr val="B4B4B4"/>
          </p15:clr>
        </p15:guide>
        <p15:guide id="22" pos="1200" userDrawn="1">
          <p15:clr>
            <a:srgbClr val="B4B4B4"/>
          </p15:clr>
        </p15:guide>
        <p15:guide id="23" pos="1440" userDrawn="1">
          <p15:clr>
            <a:srgbClr val="B4B4B4"/>
          </p15:clr>
        </p15:guide>
        <p15:guide id="24" pos="1680" userDrawn="1">
          <p15:clr>
            <a:srgbClr val="B4B4B4"/>
          </p15:clr>
        </p15:guide>
        <p15:guide id="25" pos="1920" userDrawn="1">
          <p15:clr>
            <a:srgbClr val="B4B4B4"/>
          </p15:clr>
        </p15:guide>
        <p15:guide id="26" pos="2160" userDrawn="1">
          <p15:clr>
            <a:srgbClr val="B4B4B4"/>
          </p15:clr>
        </p15:guide>
        <p15:guide id="27" pos="2400" userDrawn="1">
          <p15:clr>
            <a:srgbClr val="B4B4B4"/>
          </p15:clr>
        </p15:guide>
        <p15:guide id="28" pos="2640" userDrawn="1">
          <p15:clr>
            <a:srgbClr val="B4B4B4"/>
          </p15:clr>
        </p15:guide>
        <p15:guide id="29" pos="2880" userDrawn="1">
          <p15:clr>
            <a:srgbClr val="B4B4B4"/>
          </p15:clr>
        </p15:guide>
        <p15:guide id="30" pos="3120" userDrawn="1">
          <p15:clr>
            <a:srgbClr val="B4B4B4"/>
          </p15:clr>
        </p15:guide>
        <p15:guide id="31" pos="3360" userDrawn="1">
          <p15:clr>
            <a:srgbClr val="B4B4B4"/>
          </p15:clr>
        </p15:guide>
        <p15:guide id="32" pos="3600" userDrawn="1">
          <p15:clr>
            <a:srgbClr val="B4B4B4"/>
          </p15:clr>
        </p15:guide>
        <p15:guide id="33" pos="3840" userDrawn="1">
          <p15:clr>
            <a:srgbClr val="B4B4B4"/>
          </p15:clr>
        </p15:guide>
        <p15:guide id="34" pos="4080" userDrawn="1">
          <p15:clr>
            <a:srgbClr val="B4B4B4"/>
          </p15:clr>
        </p15:guide>
        <p15:guide id="35" pos="4320" userDrawn="1">
          <p15:clr>
            <a:srgbClr val="B4B4B4"/>
          </p15:clr>
        </p15:guide>
        <p15:guide id="36" pos="4560" userDrawn="1">
          <p15:clr>
            <a:srgbClr val="B4B4B4"/>
          </p15:clr>
        </p15:guide>
        <p15:guide id="37" pos="4800" userDrawn="1">
          <p15:clr>
            <a:srgbClr val="B4B4B4"/>
          </p15:clr>
        </p15:guide>
        <p15:guide id="38" pos="5040" userDrawn="1">
          <p15:clr>
            <a:srgbClr val="B4B4B4"/>
          </p15:clr>
        </p15:guide>
        <p15:guide id="39" pos="5280" userDrawn="1">
          <p15:clr>
            <a:srgbClr val="B4B4B4"/>
          </p15:clr>
        </p15:guide>
        <p15:guide id="40" pos="5520" userDrawn="1">
          <p15:clr>
            <a:srgbClr val="B4B4B4"/>
          </p15:clr>
        </p15:guide>
        <p15:guide id="41" pos="5760" userDrawn="1">
          <p15:clr>
            <a:srgbClr val="B4B4B4"/>
          </p15:clr>
        </p15:guide>
        <p15:guide id="42" pos="6000" userDrawn="1">
          <p15:clr>
            <a:srgbClr val="B4B4B4"/>
          </p15:clr>
        </p15:guide>
        <p15:guide id="43" pos="6240" userDrawn="1">
          <p15:clr>
            <a:srgbClr val="B4B4B4"/>
          </p15:clr>
        </p15:guide>
        <p15:guide id="44" pos="6480" userDrawn="1">
          <p15:clr>
            <a:srgbClr val="B4B4B4"/>
          </p15:clr>
        </p15:guide>
        <p15:guide id="45" pos="6720" userDrawn="1">
          <p15:clr>
            <a:srgbClr val="B4B4B4"/>
          </p15:clr>
        </p15:guide>
        <p15:guide id="46" pos="6960" userDrawn="1">
          <p15:clr>
            <a:srgbClr val="B4B4B4"/>
          </p15:clr>
        </p15:guide>
        <p15:guide id="47" pos="7200" userDrawn="1">
          <p15:clr>
            <a:srgbClr val="B4B4B4"/>
          </p15:clr>
        </p15:guide>
        <p15:guide id="48" pos="7440" userDrawn="1">
          <p15:clr>
            <a:srgbClr val="B4B4B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jpe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oleObject" Target="../embeddings/oleObject19.bin"/><Relationship Id="rId7" Type="http://schemas.openxmlformats.org/officeDocument/2006/relationships/image" Target="../media/image34.sv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69.xml"/><Relationship Id="rId6" Type="http://schemas.openxmlformats.org/officeDocument/2006/relationships/image" Target="../media/image33.svg"/><Relationship Id="rId5" Type="http://schemas.openxmlformats.org/officeDocument/2006/relationships/image" Target="../media/image28.jpeg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oleObject" Target="../embeddings/oleObject20.bin"/><Relationship Id="rId7" Type="http://schemas.openxmlformats.org/officeDocument/2006/relationships/image" Target="../media/image19.svg"/><Relationship Id="rId12" Type="http://schemas.openxmlformats.org/officeDocument/2006/relationships/image" Target="../media/image41.sv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70.xml"/><Relationship Id="rId6" Type="http://schemas.openxmlformats.org/officeDocument/2006/relationships/image" Target="../media/image36.svg"/><Relationship Id="rId11" Type="http://schemas.openxmlformats.org/officeDocument/2006/relationships/image" Target="../media/image40.svg"/><Relationship Id="rId5" Type="http://schemas.openxmlformats.org/officeDocument/2006/relationships/image" Target="../media/image28.jpeg"/><Relationship Id="rId10" Type="http://schemas.openxmlformats.org/officeDocument/2006/relationships/image" Target="../media/image39.svg"/><Relationship Id="rId4" Type="http://schemas.openxmlformats.org/officeDocument/2006/relationships/image" Target="../media/image13.emf"/><Relationship Id="rId9" Type="http://schemas.openxmlformats.org/officeDocument/2006/relationships/image" Target="../media/image3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7" Type="http://schemas.openxmlformats.org/officeDocument/2006/relationships/image" Target="../media/image43.sv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71.xml"/><Relationship Id="rId6" Type="http://schemas.openxmlformats.org/officeDocument/2006/relationships/image" Target="../media/image42.svg"/><Relationship Id="rId5" Type="http://schemas.openxmlformats.org/officeDocument/2006/relationships/image" Target="../media/image28.jpeg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oleObject" Target="../embeddings/oleObject22.bin"/><Relationship Id="rId7" Type="http://schemas.openxmlformats.org/officeDocument/2006/relationships/image" Target="../media/image45.sv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72.xml"/><Relationship Id="rId6" Type="http://schemas.openxmlformats.org/officeDocument/2006/relationships/image" Target="../media/image44.svg"/><Relationship Id="rId5" Type="http://schemas.openxmlformats.org/officeDocument/2006/relationships/image" Target="../media/image28.jpeg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73.xml"/><Relationship Id="rId5" Type="http://schemas.openxmlformats.org/officeDocument/2006/relationships/image" Target="../media/image22.jpeg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kearney" TargetMode="External"/><Relationship Id="rId13" Type="http://schemas.openxmlformats.org/officeDocument/2006/relationships/image" Target="../media/image9.sv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47.jpeg"/><Relationship Id="rId12" Type="http://schemas.openxmlformats.org/officeDocument/2006/relationships/hyperlink" Target="https://twitter.com/Kearney" TargetMode="External"/><Relationship Id="rId17" Type="http://schemas.openxmlformats.org/officeDocument/2006/relationships/image" Target="../media/image11.png"/><Relationship Id="rId2" Type="http://schemas.openxmlformats.org/officeDocument/2006/relationships/tags" Target="../tags/tag75.xml"/><Relationship Id="rId16" Type="http://schemas.openxmlformats.org/officeDocument/2006/relationships/hyperlink" Target="https://www.facebook.com/Kearney/" TargetMode="External"/><Relationship Id="rId1" Type="http://schemas.openxmlformats.org/officeDocument/2006/relationships/tags" Target="../tags/tag74.xml"/><Relationship Id="rId6" Type="http://schemas.openxmlformats.org/officeDocument/2006/relationships/image" Target="../media/image1.emf"/><Relationship Id="rId11" Type="http://schemas.openxmlformats.org/officeDocument/2006/relationships/image" Target="../media/image8.png"/><Relationship Id="rId5" Type="http://schemas.openxmlformats.org/officeDocument/2006/relationships/oleObject" Target="../embeddings/oleObject24.bin"/><Relationship Id="rId15" Type="http://schemas.openxmlformats.org/officeDocument/2006/relationships/image" Target="../media/image10.png"/><Relationship Id="rId10" Type="http://schemas.openxmlformats.org/officeDocument/2006/relationships/hyperlink" Target="https://www.instagram.com/kearneyofficial/" TargetMode="External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7.png"/><Relationship Id="rId14" Type="http://schemas.openxmlformats.org/officeDocument/2006/relationships/hyperlink" Target="https://youtube.com/KearneyOfficia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2.xml"/><Relationship Id="rId6" Type="http://schemas.openxmlformats.org/officeDocument/2006/relationships/image" Target="../media/image14.jpe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3.xml"/><Relationship Id="rId5" Type="http://schemas.openxmlformats.org/officeDocument/2006/relationships/image" Target="../media/image15.jpeg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4.xml"/><Relationship Id="rId5" Type="http://schemas.openxmlformats.org/officeDocument/2006/relationships/image" Target="../media/image16.png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oleObject" Target="../embeddings/oleObject14.bin"/><Relationship Id="rId7" Type="http://schemas.openxmlformats.org/officeDocument/2006/relationships/image" Target="../media/image19.sv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5.xml"/><Relationship Id="rId6" Type="http://schemas.openxmlformats.org/officeDocument/2006/relationships/image" Target="../media/image18.svg"/><Relationship Id="rId5" Type="http://schemas.openxmlformats.org/officeDocument/2006/relationships/image" Target="../media/image17.jpeg"/><Relationship Id="rId4" Type="http://schemas.openxmlformats.org/officeDocument/2006/relationships/image" Target="../media/image13.emf"/><Relationship Id="rId9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6.xml"/><Relationship Id="rId5" Type="http://schemas.openxmlformats.org/officeDocument/2006/relationships/image" Target="../media/image22.jpeg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7.xml"/><Relationship Id="rId6" Type="http://schemas.openxmlformats.org/officeDocument/2006/relationships/image" Target="../media/image23.png"/><Relationship Id="rId5" Type="http://schemas.openxmlformats.org/officeDocument/2006/relationships/image" Target="../media/image13.emf"/><Relationship Id="rId10" Type="http://schemas.openxmlformats.org/officeDocument/2006/relationships/image" Target="../media/image27.jpeg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50.xml"/><Relationship Id="rId18" Type="http://schemas.openxmlformats.org/officeDocument/2006/relationships/tags" Target="../tags/tag55.xml"/><Relationship Id="rId26" Type="http://schemas.openxmlformats.org/officeDocument/2006/relationships/tags" Target="../tags/tag63.xml"/><Relationship Id="rId21" Type="http://schemas.openxmlformats.org/officeDocument/2006/relationships/tags" Target="../tags/tag58.xml"/><Relationship Id="rId34" Type="http://schemas.openxmlformats.org/officeDocument/2006/relationships/image" Target="../media/image13.emf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25" Type="http://schemas.openxmlformats.org/officeDocument/2006/relationships/tags" Target="../tags/tag62.xml"/><Relationship Id="rId33" Type="http://schemas.openxmlformats.org/officeDocument/2006/relationships/oleObject" Target="../embeddings/oleObject17.bin"/><Relationship Id="rId38" Type="http://schemas.openxmlformats.org/officeDocument/2006/relationships/image" Target="../media/image30.svg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20" Type="http://schemas.openxmlformats.org/officeDocument/2006/relationships/tags" Target="../tags/tag57.xml"/><Relationship Id="rId29" Type="http://schemas.openxmlformats.org/officeDocument/2006/relationships/tags" Target="../tags/tag66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24" Type="http://schemas.openxmlformats.org/officeDocument/2006/relationships/tags" Target="../tags/tag61.xml"/><Relationship Id="rId32" Type="http://schemas.openxmlformats.org/officeDocument/2006/relationships/notesSlide" Target="../notesSlides/notesSlide4.xml"/><Relationship Id="rId37" Type="http://schemas.openxmlformats.org/officeDocument/2006/relationships/image" Target="../media/image29.svg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23" Type="http://schemas.openxmlformats.org/officeDocument/2006/relationships/tags" Target="../tags/tag60.xml"/><Relationship Id="rId28" Type="http://schemas.openxmlformats.org/officeDocument/2006/relationships/tags" Target="../tags/tag65.xml"/><Relationship Id="rId36" Type="http://schemas.openxmlformats.org/officeDocument/2006/relationships/chart" Target="../charts/chart1.xml"/><Relationship Id="rId10" Type="http://schemas.openxmlformats.org/officeDocument/2006/relationships/tags" Target="../tags/tag47.xml"/><Relationship Id="rId19" Type="http://schemas.openxmlformats.org/officeDocument/2006/relationships/tags" Target="../tags/tag56.xml"/><Relationship Id="rId31" Type="http://schemas.openxmlformats.org/officeDocument/2006/relationships/slideLayout" Target="../slideLayouts/slideLayout16.xml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Relationship Id="rId22" Type="http://schemas.openxmlformats.org/officeDocument/2006/relationships/tags" Target="../tags/tag59.xml"/><Relationship Id="rId27" Type="http://schemas.openxmlformats.org/officeDocument/2006/relationships/tags" Target="../tags/tag64.xml"/><Relationship Id="rId30" Type="http://schemas.openxmlformats.org/officeDocument/2006/relationships/tags" Target="../tags/tag67.xml"/><Relationship Id="rId35" Type="http://schemas.openxmlformats.org/officeDocument/2006/relationships/image" Target="../media/image28.jpeg"/><Relationship Id="rId8" Type="http://schemas.openxmlformats.org/officeDocument/2006/relationships/tags" Target="../tags/tag45.xml"/><Relationship Id="rId3" Type="http://schemas.openxmlformats.org/officeDocument/2006/relationships/tags" Target="../tags/tag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image" Target="../media/image32.sv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68.xml"/><Relationship Id="rId6" Type="http://schemas.openxmlformats.org/officeDocument/2006/relationships/image" Target="../media/image31.svg"/><Relationship Id="rId5" Type="http://schemas.openxmlformats.org/officeDocument/2006/relationships/image" Target="../media/image28.jpeg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8297B4C3-8BBB-442C-A04B-2E55EFD27799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21080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8297B4C3-8BBB-442C-A04B-2E55EFD277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6E4C788-F0A6-4D79-9BD2-369CAECF0701}"/>
              </a:ext>
            </a:extLst>
          </p:cNvPr>
          <p:cNvSpPr/>
          <p:nvPr>
            <p:custDataLst>
              <p:tags r:id="rId2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>
              <a:lnSpc>
                <a:spcPct val="90000"/>
              </a:lnSpc>
            </a:pPr>
            <a:endParaRPr lang="en-US" sz="3800" b="1" dirty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678D674-EF39-464E-A2D6-600223C7D2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1" y="381000"/>
            <a:ext cx="4922911" cy="1518442"/>
          </a:xfrm>
        </p:spPr>
        <p:txBody>
          <a:bodyPr vert="horz"/>
          <a:lstStyle/>
          <a:p>
            <a:pPr>
              <a:spcAft>
                <a:spcPts val="1200"/>
              </a:spcAft>
            </a:pPr>
            <a:r>
              <a:rPr lang="en-US" dirty="0"/>
              <a:t>State of Luxury</a:t>
            </a:r>
            <a:br>
              <a:rPr lang="en-US" b="0" i="1" dirty="0"/>
            </a:br>
            <a:r>
              <a:rPr lang="en-US" sz="3200" b="0" i="1" dirty="0"/>
              <a:t>From the lens of the Beauty consumer</a:t>
            </a:r>
            <a:endParaRPr lang="en-US" b="0" i="1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AC79A8B-23A0-40AE-B08B-63217B0FF8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1" y="3438128"/>
            <a:ext cx="5334000" cy="1143000"/>
          </a:xfrm>
        </p:spPr>
        <p:txBody>
          <a:bodyPr/>
          <a:lstStyle/>
          <a:p>
            <a:pPr lvl="0"/>
            <a:r>
              <a:rPr lang="en-US" sz="2400" dirty="0"/>
              <a:t>April 2026</a:t>
            </a:r>
          </a:p>
        </p:txBody>
      </p:sp>
      <p:pic>
        <p:nvPicPr>
          <p:cNvPr id="1028" name="Picture 4" descr="clear glass perfume bottle on white and yellow beaded necklace">
            <a:extLst>
              <a:ext uri="{FF2B5EF4-FFF2-40B4-BE49-F238E27FC236}">
                <a16:creationId xmlns:a16="http://schemas.microsoft.com/office/drawing/2014/main" id="{836C9240-542D-DD23-BB60-F9429CB204E9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1" b="12461"/>
          <a:stretch/>
        </p:blipFill>
        <p:spPr bwMode="auto">
          <a:xfrm>
            <a:off x="6102350" y="0"/>
            <a:ext cx="608965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420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6ED7B0CA-E836-7A83-EE24-A1944AF6E04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31377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ED7B0CA-E836-7A83-EE24-A1944AF6E0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62CA8E7B-8472-AE67-D004-446F355C528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6858000" y="3261360"/>
            <a:ext cx="5334000" cy="362712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BAAFFD0-007C-606E-7546-2B7DA1FCACF1}"/>
              </a:ext>
            </a:extLst>
          </p:cNvPr>
          <p:cNvSpPr/>
          <p:nvPr/>
        </p:nvSpPr>
        <p:spPr>
          <a:xfrm>
            <a:off x="6858000" y="3261360"/>
            <a:ext cx="5333999" cy="3596640"/>
          </a:xfrm>
          <a:prstGeom prst="rect">
            <a:avLst/>
          </a:prstGeom>
          <a:gradFill>
            <a:gsLst>
              <a:gs pos="962">
                <a:schemeClr val="tx1">
                  <a:alpha val="7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t"/>
          <a:lstStyle/>
          <a:p>
            <a:pPr algn="l">
              <a:lnSpc>
                <a:spcPct val="90000"/>
              </a:lnSpc>
            </a:pPr>
            <a:endParaRPr lang="zh-CN" altLang="en-US" sz="1400" err="1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C27AE7-C9A9-210A-D34D-4B9A764C56B6}"/>
              </a:ext>
            </a:extLst>
          </p:cNvPr>
          <p:cNvSpPr/>
          <p:nvPr/>
        </p:nvSpPr>
        <p:spPr>
          <a:xfrm>
            <a:off x="6858000" y="1524000"/>
            <a:ext cx="5333999" cy="1737360"/>
          </a:xfrm>
          <a:prstGeom prst="rect">
            <a:avLst/>
          </a:prstGeom>
          <a:solidFill>
            <a:schemeClr val="tx2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t"/>
          <a:lstStyle/>
          <a:p>
            <a:pPr algn="l">
              <a:lnSpc>
                <a:spcPct val="90000"/>
              </a:lnSpc>
            </a:pPr>
            <a:endParaRPr lang="zh-CN" altLang="en-US" sz="1400" err="1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2487CE-342F-C2F5-E518-CAB0D5487A17}"/>
              </a:ext>
            </a:extLst>
          </p:cNvPr>
          <p:cNvSpPr/>
          <p:nvPr/>
        </p:nvSpPr>
        <p:spPr>
          <a:xfrm>
            <a:off x="6858000" y="1524000"/>
            <a:ext cx="68263" cy="533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t"/>
          <a:lstStyle/>
          <a:p>
            <a:pPr algn="l">
              <a:lnSpc>
                <a:spcPct val="90000"/>
              </a:lnSpc>
            </a:pPr>
            <a:endParaRPr lang="zh-CN" altLang="en-US" sz="1400" err="1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350E3F-C5AD-0B6B-0685-D21BA6C16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0286999" cy="830997"/>
          </a:xfrm>
        </p:spPr>
        <p:txBody>
          <a:bodyPr vert="horz"/>
          <a:lstStyle/>
          <a:p>
            <a:r>
              <a:rPr lang="en-US">
                <a:solidFill>
                  <a:schemeClr val="accent5"/>
                </a:solidFill>
              </a:rPr>
              <a:t>Efficacy as Baseline: </a:t>
            </a:r>
            <a:br>
              <a:rPr lang="en-US"/>
            </a:br>
            <a:r>
              <a:rPr lang="en-US"/>
              <a:t>Price &amp; effectiveness remain the most widespread unmet needs</a:t>
            </a:r>
            <a:br>
              <a:rPr lang="en-US"/>
            </a:br>
            <a:endParaRPr lang="en-GB"/>
          </a:p>
        </p:txBody>
      </p:sp>
      <p:sp>
        <p:nvSpPr>
          <p:cNvPr id="5" name="Text 3"/>
          <p:cNvSpPr/>
          <p:nvPr/>
        </p:nvSpPr>
        <p:spPr>
          <a:xfrm>
            <a:off x="381000" y="1143000"/>
            <a:ext cx="11338560" cy="221599"/>
          </a:xfrm>
          <a:prstGeom prst="rect">
            <a:avLst/>
          </a:prstGeom>
          <a:noFill/>
          <a:ln/>
        </p:spPr>
        <p:txBody>
          <a:bodyPr wrap="square" lIns="0" tIns="0" rIns="0" bIns="0" rtlCol="0" anchor="t" anchorCtr="0">
            <a:spAutoFit/>
          </a:bodyPr>
          <a:lstStyle/>
          <a:p>
            <a:pPr marL="0" indent="0">
              <a:lnSpc>
                <a:spcPct val="90000"/>
              </a:lnSpc>
            </a:pPr>
            <a:r>
              <a:rPr lang="en-US" sz="1600">
                <a:solidFill>
                  <a:schemeClr val="accent2"/>
                </a:solidFill>
                <a:latin typeface="Arial" panose="020B0604020202020204" pitchFamily="34" charset="0"/>
                <a:ea typeface="Calibri" pitchFamily="34" charset="-122"/>
                <a:cs typeface="Calibri" pitchFamily="34" charset="-120"/>
              </a:rPr>
              <a:t>Consumers judge every purchase on 'does it work for the price' — proof of performance is now the price of consideration</a:t>
            </a:r>
            <a:endParaRPr lang="en-US" sz="16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2286000" y="6096000"/>
            <a:ext cx="9525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b" anchorCtr="0">
            <a:noAutofit/>
          </a:bodyPr>
          <a:lstStyle/>
          <a:p>
            <a:pPr marL="0" indent="0">
              <a:lnSpc>
                <a:spcPct val="90000"/>
              </a:lnSpc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ea typeface="Calibri" pitchFamily="34" charset="-122"/>
                <a:cs typeface="Calibri" pitchFamily="34" charset="-120"/>
              </a:rPr>
              <a:t>Source: Kearney Prestige Beauty Consumer Index + Kearney Global State of Luxury 2026</a:t>
            </a:r>
            <a:endParaRPr lang="en-US" sz="7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6C71D79F-0523-D6AA-B1F5-EB7D93BA29B9}"/>
              </a:ext>
            </a:extLst>
          </p:cNvPr>
          <p:cNvSpPr/>
          <p:nvPr/>
        </p:nvSpPr>
        <p:spPr>
          <a:xfrm>
            <a:off x="381000" y="1661681"/>
            <a:ext cx="5577359" cy="22159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accent5"/>
                </a:solidFill>
                <a:latin typeface="Arial" panose="020B0604020202020204" pitchFamily="34" charset="0"/>
              </a:rPr>
              <a:t>Areas of most unmet needs - % by beauty category</a:t>
            </a:r>
          </a:p>
        </p:txBody>
      </p:sp>
      <p:sp>
        <p:nvSpPr>
          <p:cNvPr id="12" name="Text 7">
            <a:extLst>
              <a:ext uri="{FF2B5EF4-FFF2-40B4-BE49-F238E27FC236}">
                <a16:creationId xmlns:a16="http://schemas.microsoft.com/office/drawing/2014/main" id="{D8C9518E-4DEB-13E2-F1FC-B9565657564E}"/>
              </a:ext>
            </a:extLst>
          </p:cNvPr>
          <p:cNvSpPr/>
          <p:nvPr/>
        </p:nvSpPr>
        <p:spPr>
          <a:xfrm>
            <a:off x="11280576" y="219456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Calibri" pitchFamily="34" charset="-122"/>
                <a:cs typeface="Calibri" pitchFamily="34" charset="-120"/>
              </a:rPr>
              <a:t>02</a:t>
            </a:r>
            <a:endParaRPr kumimoji="0" lang="en-US" sz="42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5" name="Text 60">
            <a:extLst>
              <a:ext uri="{FF2B5EF4-FFF2-40B4-BE49-F238E27FC236}">
                <a16:creationId xmlns:a16="http://schemas.microsoft.com/office/drawing/2014/main" id="{E50C0097-F59A-E01C-FBF0-6CA42AC70B34}"/>
              </a:ext>
            </a:extLst>
          </p:cNvPr>
          <p:cNvSpPr/>
          <p:nvPr/>
        </p:nvSpPr>
        <p:spPr>
          <a:xfrm>
            <a:off x="7239000" y="2096983"/>
            <a:ext cx="4572000" cy="43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+mj-lt"/>
                <a:ea typeface="Calibri" pitchFamily="34" charset="-122"/>
                <a:cs typeface="Calibri" pitchFamily="34" charset="-120"/>
              </a:rPr>
              <a:t>'Does it work for the price?' is now luxury's litmus test</a:t>
            </a:r>
          </a:p>
        </p:txBody>
      </p:sp>
      <p:sp>
        <p:nvSpPr>
          <p:cNvPr id="16" name="Text 62">
            <a:extLst>
              <a:ext uri="{FF2B5EF4-FFF2-40B4-BE49-F238E27FC236}">
                <a16:creationId xmlns:a16="http://schemas.microsoft.com/office/drawing/2014/main" id="{8D24F279-FEF5-20D1-17A7-998188ECEC5B}"/>
              </a:ext>
            </a:extLst>
          </p:cNvPr>
          <p:cNvSpPr/>
          <p:nvPr/>
        </p:nvSpPr>
        <p:spPr>
          <a:xfrm>
            <a:off x="7239000" y="2601321"/>
            <a:ext cx="4572000" cy="4115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b="1" dirty="0">
                <a:solidFill>
                  <a:srgbClr val="A87FDF"/>
                </a:solidFill>
                <a:latin typeface="+mj-lt"/>
                <a:ea typeface="Calibri" pitchFamily="34" charset="-122"/>
                <a:cs typeface="Calibri" pitchFamily="34" charset="-120"/>
              </a:rPr>
              <a:t>In beauty: </a:t>
            </a:r>
            <a:r>
              <a:rPr lang="en-US" sz="1400" i="1" dirty="0">
                <a:solidFill>
                  <a:srgbClr val="BBBBBB"/>
                </a:solidFill>
                <a:latin typeface="+mj-lt"/>
                <a:ea typeface="Calibri" pitchFamily="34" charset="-122"/>
                <a:cs typeface="Calibri" pitchFamily="34" charset="-120"/>
              </a:rPr>
              <a:t>Price and efficacy are the top two unmet needs across every beauty category</a:t>
            </a:r>
            <a:endParaRPr lang="en-US" sz="1400" dirty="0">
              <a:latin typeface="+mj-lt"/>
            </a:endParaRPr>
          </a:p>
        </p:txBody>
      </p:sp>
      <p:sp>
        <p:nvSpPr>
          <p:cNvPr id="19" name="Text 99">
            <a:extLst>
              <a:ext uri="{FF2B5EF4-FFF2-40B4-BE49-F238E27FC236}">
                <a16:creationId xmlns:a16="http://schemas.microsoft.com/office/drawing/2014/main" id="{207B7A16-0D6A-BF24-56B6-28BD3217C0FA}"/>
              </a:ext>
            </a:extLst>
          </p:cNvPr>
          <p:cNvSpPr/>
          <p:nvPr/>
        </p:nvSpPr>
        <p:spPr>
          <a:xfrm>
            <a:off x="7239001" y="3356992"/>
            <a:ext cx="4572000" cy="2296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0000"/>
              </a:lnSpc>
              <a:buNone/>
            </a:pPr>
            <a:r>
              <a:rPr lang="en-US" sz="1400" b="1" dirty="0">
                <a:solidFill>
                  <a:schemeClr val="bg1"/>
                </a:solidFill>
                <a:latin typeface="+mj-lt"/>
                <a:ea typeface="Calibri" pitchFamily="34" charset="-122"/>
                <a:cs typeface="Calibri" pitchFamily="34" charset="-120"/>
              </a:rPr>
              <a:t>Performance expectations have separated from price</a:t>
            </a:r>
          </a:p>
        </p:txBody>
      </p:sp>
      <p:sp>
        <p:nvSpPr>
          <p:cNvPr id="20" name="Text 102">
            <a:extLst>
              <a:ext uri="{FF2B5EF4-FFF2-40B4-BE49-F238E27FC236}">
                <a16:creationId xmlns:a16="http://schemas.microsoft.com/office/drawing/2014/main" id="{B8B7A81C-984A-94A0-3D00-BA96DA7444F5}"/>
              </a:ext>
            </a:extLst>
          </p:cNvPr>
          <p:cNvSpPr/>
          <p:nvPr/>
        </p:nvSpPr>
        <p:spPr>
          <a:xfrm>
            <a:off x="7922804" y="3859431"/>
            <a:ext cx="3888196" cy="2214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  <a:ea typeface="Calibri" pitchFamily="34" charset="-122"/>
                <a:cs typeface="Calibri" pitchFamily="34" charset="-120"/>
              </a:rPr>
              <a:t>You have to win on both price premium and quality premium independently — a high price without a demonstrable performance is a hard test to pass</a:t>
            </a:r>
          </a:p>
        </p:txBody>
      </p:sp>
      <p:sp>
        <p:nvSpPr>
          <p:cNvPr id="21" name="Text 105">
            <a:extLst>
              <a:ext uri="{FF2B5EF4-FFF2-40B4-BE49-F238E27FC236}">
                <a16:creationId xmlns:a16="http://schemas.microsoft.com/office/drawing/2014/main" id="{EDCF1BA1-D602-B405-20C0-69381E0D8E22}"/>
              </a:ext>
            </a:extLst>
          </p:cNvPr>
          <p:cNvSpPr/>
          <p:nvPr/>
        </p:nvSpPr>
        <p:spPr>
          <a:xfrm>
            <a:off x="7239001" y="4437112"/>
            <a:ext cx="4572000" cy="2296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0000"/>
              </a:lnSpc>
              <a:buNone/>
            </a:pPr>
            <a:r>
              <a:rPr lang="en-US" sz="1400" b="1" dirty="0">
                <a:solidFill>
                  <a:schemeClr val="bg1"/>
                </a:solidFill>
                <a:latin typeface="+mj-lt"/>
                <a:ea typeface="Calibri" pitchFamily="34" charset="-122"/>
                <a:cs typeface="Calibri" pitchFamily="34" charset="-120"/>
              </a:rPr>
              <a:t>Jewelry performance in 2025 is a good proxy reason</a:t>
            </a:r>
          </a:p>
        </p:txBody>
      </p:sp>
      <p:sp>
        <p:nvSpPr>
          <p:cNvPr id="22" name="Text 108">
            <a:extLst>
              <a:ext uri="{FF2B5EF4-FFF2-40B4-BE49-F238E27FC236}">
                <a16:creationId xmlns:a16="http://schemas.microsoft.com/office/drawing/2014/main" id="{EDD468FF-5EAA-A2EE-7625-98B4BC64C9C3}"/>
              </a:ext>
            </a:extLst>
          </p:cNvPr>
          <p:cNvSpPr/>
          <p:nvPr/>
        </p:nvSpPr>
        <p:spPr>
          <a:xfrm>
            <a:off x="7896200" y="4944830"/>
            <a:ext cx="3962644" cy="2214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  <a:ea typeface="Calibri" pitchFamily="34" charset="-122"/>
                <a:cs typeface="Calibri" pitchFamily="34" charset="-120"/>
              </a:rPr>
              <a:t>Durability and resale value are proof points that jewelry can articulate clearly. What are other verifiable premiums?</a:t>
            </a:r>
          </a:p>
        </p:txBody>
      </p:sp>
      <p:sp>
        <p:nvSpPr>
          <p:cNvPr id="23" name="Text 111">
            <a:extLst>
              <a:ext uri="{FF2B5EF4-FFF2-40B4-BE49-F238E27FC236}">
                <a16:creationId xmlns:a16="http://schemas.microsoft.com/office/drawing/2014/main" id="{A94D9D62-5C3C-F222-1C1A-1D769A659D65}"/>
              </a:ext>
            </a:extLst>
          </p:cNvPr>
          <p:cNvSpPr/>
          <p:nvPr/>
        </p:nvSpPr>
        <p:spPr>
          <a:xfrm>
            <a:off x="7239001" y="5569116"/>
            <a:ext cx="4572000" cy="2296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0000"/>
              </a:lnSpc>
              <a:buNone/>
            </a:pPr>
            <a:r>
              <a:rPr lang="en-US" sz="1400" b="1" dirty="0">
                <a:solidFill>
                  <a:schemeClr val="bg1"/>
                </a:solidFill>
                <a:latin typeface="+mj-lt"/>
                <a:ea typeface="Calibri" pitchFamily="34" charset="-122"/>
                <a:cs typeface="Calibri" pitchFamily="34" charset="-120"/>
              </a:rPr>
              <a:t>Consumer literacy leaves little space for error</a:t>
            </a:r>
          </a:p>
        </p:txBody>
      </p:sp>
      <p:sp>
        <p:nvSpPr>
          <p:cNvPr id="24" name="Text 112">
            <a:extLst>
              <a:ext uri="{FF2B5EF4-FFF2-40B4-BE49-F238E27FC236}">
                <a16:creationId xmlns:a16="http://schemas.microsoft.com/office/drawing/2014/main" id="{DC9DFD47-6468-BFE0-A847-F1F760CFECC8}"/>
              </a:ext>
            </a:extLst>
          </p:cNvPr>
          <p:cNvSpPr/>
          <p:nvPr/>
        </p:nvSpPr>
        <p:spPr>
          <a:xfrm>
            <a:off x="7922803" y="6054215"/>
            <a:ext cx="4012021" cy="2285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  <a:ea typeface="Calibri" pitchFamily="34" charset="-122"/>
                <a:cs typeface="Calibri" pitchFamily="34" charset="-120"/>
              </a:rPr>
              <a:t>Brands with an unclear price-performance proposition are filtered out fast — especially as Gen Z and Millennials apply beauty-level scrutiny to other luxury categories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30F91AD-CA87-4139-289C-18A99B3B3934}"/>
              </a:ext>
            </a:extLst>
          </p:cNvPr>
          <p:cNvGrpSpPr/>
          <p:nvPr/>
        </p:nvGrpSpPr>
        <p:grpSpPr>
          <a:xfrm>
            <a:off x="381001" y="2000250"/>
            <a:ext cx="6291064" cy="4100839"/>
            <a:chOff x="381001" y="2073728"/>
            <a:chExt cx="6291064" cy="4027361"/>
          </a:xfrm>
        </p:grpSpPr>
        <p:sp>
          <p:nvSpPr>
            <p:cNvPr id="31" name="Shape 29"/>
            <p:cNvSpPr/>
            <p:nvPr/>
          </p:nvSpPr>
          <p:spPr>
            <a:xfrm>
              <a:off x="383914" y="2499236"/>
              <a:ext cx="6288151" cy="847984"/>
            </a:xfrm>
            <a:prstGeom prst="rect">
              <a:avLst/>
            </a:prstGeom>
            <a:solidFill>
              <a:schemeClr val="tx1"/>
            </a:solidFill>
            <a:ln w="12700">
              <a:noFill/>
              <a:prstDash val="solid"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32" name="Shape 30"/>
            <p:cNvSpPr/>
            <p:nvPr/>
          </p:nvSpPr>
          <p:spPr>
            <a:xfrm>
              <a:off x="383914" y="2499236"/>
              <a:ext cx="27891" cy="847984"/>
            </a:xfrm>
            <a:prstGeom prst="rect">
              <a:avLst/>
            </a:prstGeom>
            <a:solidFill>
              <a:srgbClr val="7B4FBF"/>
            </a:solidFill>
            <a:ln w="12700">
              <a:solidFill>
                <a:srgbClr val="7B4FBF"/>
              </a:solidFill>
              <a:prstDash val="solid"/>
            </a:ln>
          </p:spPr>
          <p:txBody>
            <a:bodyPr/>
            <a:lstStyle/>
            <a:p>
              <a:endParaRPr lang="en-GB" sz="2800">
                <a:latin typeface="+mj-lt"/>
              </a:endParaRPr>
            </a:p>
          </p:txBody>
        </p:sp>
        <p:sp>
          <p:nvSpPr>
            <p:cNvPr id="33" name="Text 31"/>
            <p:cNvSpPr/>
            <p:nvPr/>
          </p:nvSpPr>
          <p:spPr>
            <a:xfrm>
              <a:off x="482495" y="2499236"/>
              <a:ext cx="301276" cy="847984"/>
            </a:xfrm>
            <a:prstGeom prst="rect">
              <a:avLst/>
            </a:prstGeom>
            <a:noFill/>
            <a:ln/>
          </p:spPr>
          <p:txBody>
            <a:bodyPr wrap="square" lIns="0" tIns="0" rIns="50800" bIns="0" rtlCol="0" anchor="ctr"/>
            <a:lstStyle/>
            <a:p>
              <a:pPr marL="0" indent="0">
                <a:buNone/>
              </a:pPr>
              <a:r>
                <a:rPr lang="en-US" sz="1600" b="1">
                  <a:solidFill>
                    <a:srgbClr val="FFFFFF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I. </a:t>
              </a:r>
              <a:endParaRPr lang="en-US" sz="1600">
                <a:latin typeface="+mj-lt"/>
              </a:endParaRPr>
            </a:p>
          </p:txBody>
        </p:sp>
        <p:sp>
          <p:nvSpPr>
            <p:cNvPr id="34" name="Text 32"/>
            <p:cNvSpPr/>
            <p:nvPr/>
          </p:nvSpPr>
          <p:spPr>
            <a:xfrm>
              <a:off x="1905000" y="2499236"/>
              <a:ext cx="1050471" cy="847984"/>
            </a:xfrm>
            <a:prstGeom prst="rect">
              <a:avLst/>
            </a:prstGeom>
            <a:noFill/>
            <a:ln/>
          </p:spPr>
          <p:txBody>
            <a:bodyPr wrap="square" lIns="0" tIns="0" rIns="50800" bIns="0" rtlCol="0" anchor="ctr"/>
            <a:lstStyle/>
            <a:p>
              <a:pPr marL="0" indent="0">
                <a:buNone/>
              </a:pPr>
              <a:r>
                <a:rPr lang="en-US" sz="1100">
                  <a:solidFill>
                    <a:schemeClr val="accent6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Not available in right price range</a:t>
              </a:r>
              <a:endParaRPr lang="en-US" sz="1100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35" name="Text 33"/>
            <p:cNvSpPr/>
            <p:nvPr/>
          </p:nvSpPr>
          <p:spPr>
            <a:xfrm>
              <a:off x="3049789" y="2499236"/>
              <a:ext cx="811374" cy="84798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2200" b="1">
                  <a:solidFill>
                    <a:srgbClr val="777777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29%</a:t>
              </a:r>
              <a:endParaRPr lang="en-US" sz="2200">
                <a:latin typeface="+mj-lt"/>
              </a:endParaRPr>
            </a:p>
          </p:txBody>
        </p:sp>
        <p:sp>
          <p:nvSpPr>
            <p:cNvPr id="36" name="Text 34"/>
            <p:cNvSpPr/>
            <p:nvPr/>
          </p:nvSpPr>
          <p:spPr>
            <a:xfrm>
              <a:off x="3962853" y="2499236"/>
              <a:ext cx="811374" cy="84798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2200" b="1">
                  <a:solidFill>
                    <a:srgbClr val="A87FDF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36%</a:t>
              </a:r>
              <a:endParaRPr lang="en-US" sz="2200">
                <a:latin typeface="+mj-lt"/>
              </a:endParaRPr>
            </a:p>
          </p:txBody>
        </p:sp>
        <p:sp>
          <p:nvSpPr>
            <p:cNvPr id="37" name="Text 35"/>
            <p:cNvSpPr/>
            <p:nvPr/>
          </p:nvSpPr>
          <p:spPr>
            <a:xfrm>
              <a:off x="4875917" y="2499236"/>
              <a:ext cx="811374" cy="84798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2200" b="1">
                  <a:solidFill>
                    <a:srgbClr val="777777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33%</a:t>
              </a:r>
              <a:endParaRPr lang="en-US" sz="2200">
                <a:latin typeface="+mj-lt"/>
              </a:endParaRPr>
            </a:p>
          </p:txBody>
        </p:sp>
        <p:sp>
          <p:nvSpPr>
            <p:cNvPr id="38" name="Text 36"/>
            <p:cNvSpPr/>
            <p:nvPr/>
          </p:nvSpPr>
          <p:spPr>
            <a:xfrm>
              <a:off x="5788982" y="2499236"/>
              <a:ext cx="811374" cy="84798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2200" b="1">
                  <a:solidFill>
                    <a:srgbClr val="777777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32%</a:t>
              </a:r>
              <a:endParaRPr lang="en-US" sz="2200">
                <a:latin typeface="+mj-lt"/>
              </a:endParaRPr>
            </a:p>
          </p:txBody>
        </p:sp>
        <p:sp>
          <p:nvSpPr>
            <p:cNvPr id="39" name="Shape 37"/>
            <p:cNvSpPr/>
            <p:nvPr/>
          </p:nvSpPr>
          <p:spPr>
            <a:xfrm>
              <a:off x="383914" y="3409268"/>
              <a:ext cx="6288151" cy="847984"/>
            </a:xfrm>
            <a:prstGeom prst="rect">
              <a:avLst/>
            </a:prstGeom>
            <a:solidFill>
              <a:schemeClr val="tx1"/>
            </a:solidFill>
            <a:ln w="12700">
              <a:noFill/>
              <a:prstDash val="solid"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40" name="Shape 38"/>
            <p:cNvSpPr/>
            <p:nvPr/>
          </p:nvSpPr>
          <p:spPr>
            <a:xfrm>
              <a:off x="383914" y="3409268"/>
              <a:ext cx="27891" cy="847984"/>
            </a:xfrm>
            <a:prstGeom prst="rect">
              <a:avLst/>
            </a:prstGeom>
            <a:solidFill>
              <a:srgbClr val="7B4FBF"/>
            </a:solidFill>
            <a:ln w="12700">
              <a:solidFill>
                <a:srgbClr val="7B4FBF"/>
              </a:solidFill>
              <a:prstDash val="solid"/>
            </a:ln>
          </p:spPr>
          <p:txBody>
            <a:bodyPr/>
            <a:lstStyle/>
            <a:p>
              <a:endParaRPr lang="en-GB" sz="2800">
                <a:latin typeface="+mj-lt"/>
              </a:endParaRPr>
            </a:p>
          </p:txBody>
        </p:sp>
        <p:sp>
          <p:nvSpPr>
            <p:cNvPr id="41" name="Text 39"/>
            <p:cNvSpPr/>
            <p:nvPr/>
          </p:nvSpPr>
          <p:spPr>
            <a:xfrm>
              <a:off x="482495" y="3409268"/>
              <a:ext cx="301276" cy="847984"/>
            </a:xfrm>
            <a:prstGeom prst="rect">
              <a:avLst/>
            </a:prstGeom>
            <a:noFill/>
            <a:ln/>
          </p:spPr>
          <p:txBody>
            <a:bodyPr wrap="square" lIns="0" tIns="0" rIns="50800" bIns="0" rtlCol="0" anchor="ctr"/>
            <a:lstStyle/>
            <a:p>
              <a:pPr marL="0" indent="0">
                <a:buNone/>
              </a:pPr>
              <a:r>
                <a:rPr lang="en-US" sz="1600" b="1">
                  <a:solidFill>
                    <a:srgbClr val="FFFFFF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II. </a:t>
              </a:r>
              <a:endParaRPr lang="en-US" sz="1600">
                <a:latin typeface="+mj-lt"/>
              </a:endParaRPr>
            </a:p>
          </p:txBody>
        </p:sp>
        <p:sp>
          <p:nvSpPr>
            <p:cNvPr id="42" name="Text 40"/>
            <p:cNvSpPr/>
            <p:nvPr/>
          </p:nvSpPr>
          <p:spPr>
            <a:xfrm>
              <a:off x="1905000" y="3409268"/>
              <a:ext cx="1050471" cy="847984"/>
            </a:xfrm>
            <a:prstGeom prst="rect">
              <a:avLst/>
            </a:prstGeom>
            <a:noFill/>
            <a:ln/>
          </p:spPr>
          <p:txBody>
            <a:bodyPr wrap="square" lIns="0" tIns="0" rIns="50800" bIns="0" rtlCol="0" anchor="ctr"/>
            <a:lstStyle/>
            <a:p>
              <a:pPr marL="0" indent="0">
                <a:buNone/>
              </a:pPr>
              <a:r>
                <a:rPr lang="en-US" sz="1100">
                  <a:solidFill>
                    <a:schemeClr val="accent6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Products aren't effective enough</a:t>
              </a:r>
              <a:endParaRPr lang="en-US" sz="1100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43" name="Text 41"/>
            <p:cNvSpPr/>
            <p:nvPr/>
          </p:nvSpPr>
          <p:spPr>
            <a:xfrm>
              <a:off x="3049789" y="3409268"/>
              <a:ext cx="811374" cy="84798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2200" b="1">
                  <a:solidFill>
                    <a:srgbClr val="A87FDF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33%</a:t>
              </a:r>
              <a:endParaRPr lang="en-US" sz="2200">
                <a:latin typeface="+mj-lt"/>
              </a:endParaRPr>
            </a:p>
          </p:txBody>
        </p:sp>
        <p:sp>
          <p:nvSpPr>
            <p:cNvPr id="44" name="Text 42"/>
            <p:cNvSpPr/>
            <p:nvPr/>
          </p:nvSpPr>
          <p:spPr>
            <a:xfrm>
              <a:off x="3962853" y="3409268"/>
              <a:ext cx="811374" cy="84798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2200" b="1">
                  <a:solidFill>
                    <a:srgbClr val="777777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31%</a:t>
              </a:r>
              <a:endParaRPr lang="en-US" sz="2200">
                <a:latin typeface="+mj-lt"/>
              </a:endParaRPr>
            </a:p>
          </p:txBody>
        </p:sp>
        <p:sp>
          <p:nvSpPr>
            <p:cNvPr id="45" name="Text 43"/>
            <p:cNvSpPr/>
            <p:nvPr/>
          </p:nvSpPr>
          <p:spPr>
            <a:xfrm>
              <a:off x="4875917" y="3409268"/>
              <a:ext cx="811374" cy="84798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2200" b="1">
                  <a:solidFill>
                    <a:srgbClr val="777777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28%</a:t>
              </a:r>
              <a:endParaRPr lang="en-US" sz="2200">
                <a:latin typeface="+mj-lt"/>
              </a:endParaRPr>
            </a:p>
          </p:txBody>
        </p:sp>
        <p:sp>
          <p:nvSpPr>
            <p:cNvPr id="46" name="Text 44"/>
            <p:cNvSpPr/>
            <p:nvPr/>
          </p:nvSpPr>
          <p:spPr>
            <a:xfrm>
              <a:off x="5788982" y="3409268"/>
              <a:ext cx="811374" cy="84798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2200" b="1">
                  <a:solidFill>
                    <a:srgbClr val="777777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26%</a:t>
              </a:r>
              <a:endParaRPr lang="en-US" sz="2200">
                <a:latin typeface="+mj-lt"/>
              </a:endParaRPr>
            </a:p>
          </p:txBody>
        </p:sp>
        <p:sp>
          <p:nvSpPr>
            <p:cNvPr id="47" name="Shape 45"/>
            <p:cNvSpPr/>
            <p:nvPr/>
          </p:nvSpPr>
          <p:spPr>
            <a:xfrm>
              <a:off x="383914" y="4319299"/>
              <a:ext cx="6288151" cy="847984"/>
            </a:xfrm>
            <a:prstGeom prst="rect">
              <a:avLst/>
            </a:prstGeom>
            <a:solidFill>
              <a:schemeClr val="tx1"/>
            </a:solidFill>
            <a:ln w="12700">
              <a:noFill/>
              <a:prstDash val="solid"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48" name="Shape 46"/>
            <p:cNvSpPr/>
            <p:nvPr/>
          </p:nvSpPr>
          <p:spPr>
            <a:xfrm>
              <a:off x="383914" y="4319299"/>
              <a:ext cx="27891" cy="847984"/>
            </a:xfrm>
            <a:prstGeom prst="rect">
              <a:avLst/>
            </a:prstGeom>
            <a:solidFill>
              <a:srgbClr val="7B4FBF"/>
            </a:solidFill>
            <a:ln w="12700">
              <a:solidFill>
                <a:srgbClr val="7B4FBF"/>
              </a:solidFill>
              <a:prstDash val="solid"/>
            </a:ln>
          </p:spPr>
          <p:txBody>
            <a:bodyPr/>
            <a:lstStyle/>
            <a:p>
              <a:endParaRPr lang="en-GB" sz="2800">
                <a:latin typeface="+mj-lt"/>
              </a:endParaRPr>
            </a:p>
          </p:txBody>
        </p:sp>
        <p:sp>
          <p:nvSpPr>
            <p:cNvPr id="49" name="Text 47"/>
            <p:cNvSpPr/>
            <p:nvPr/>
          </p:nvSpPr>
          <p:spPr>
            <a:xfrm>
              <a:off x="482495" y="4319299"/>
              <a:ext cx="301276" cy="847984"/>
            </a:xfrm>
            <a:prstGeom prst="rect">
              <a:avLst/>
            </a:prstGeom>
            <a:noFill/>
            <a:ln/>
          </p:spPr>
          <p:txBody>
            <a:bodyPr wrap="square" lIns="0" tIns="0" rIns="50800" bIns="0" rtlCol="0" anchor="ctr"/>
            <a:lstStyle/>
            <a:p>
              <a:pPr marL="0" indent="0">
                <a:buNone/>
              </a:pPr>
              <a:r>
                <a:rPr lang="en-US" sz="1600" b="1">
                  <a:solidFill>
                    <a:srgbClr val="FFFFFF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III. </a:t>
              </a:r>
              <a:endParaRPr lang="en-US" sz="1600">
                <a:latin typeface="+mj-lt"/>
              </a:endParaRPr>
            </a:p>
          </p:txBody>
        </p:sp>
        <p:sp>
          <p:nvSpPr>
            <p:cNvPr id="50" name="Text 48"/>
            <p:cNvSpPr/>
            <p:nvPr/>
          </p:nvSpPr>
          <p:spPr>
            <a:xfrm>
              <a:off x="1905000" y="4319299"/>
              <a:ext cx="1050471" cy="847984"/>
            </a:xfrm>
            <a:prstGeom prst="rect">
              <a:avLst/>
            </a:prstGeom>
            <a:noFill/>
            <a:ln/>
          </p:spPr>
          <p:txBody>
            <a:bodyPr wrap="square" lIns="0" tIns="0" rIns="50800" bIns="0" rtlCol="0" anchor="ctr"/>
            <a:lstStyle/>
            <a:p>
              <a:pPr marL="0" indent="0">
                <a:buNone/>
              </a:pPr>
              <a:r>
                <a:rPr lang="en-US" sz="1100">
                  <a:solidFill>
                    <a:schemeClr val="accent6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Doesn't have the right benefits</a:t>
              </a:r>
              <a:endParaRPr lang="en-US" sz="1100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51" name="Text 49"/>
            <p:cNvSpPr/>
            <p:nvPr/>
          </p:nvSpPr>
          <p:spPr>
            <a:xfrm>
              <a:off x="3049789" y="4319299"/>
              <a:ext cx="811374" cy="84798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2200" b="1">
                  <a:solidFill>
                    <a:srgbClr val="777777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28%</a:t>
              </a:r>
              <a:endParaRPr lang="en-US" sz="2200">
                <a:latin typeface="+mj-lt"/>
              </a:endParaRPr>
            </a:p>
          </p:txBody>
        </p:sp>
        <p:sp>
          <p:nvSpPr>
            <p:cNvPr id="52" name="Text 50"/>
            <p:cNvSpPr/>
            <p:nvPr/>
          </p:nvSpPr>
          <p:spPr>
            <a:xfrm>
              <a:off x="3962853" y="4319299"/>
              <a:ext cx="811374" cy="84798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2200" b="1">
                  <a:solidFill>
                    <a:srgbClr val="A87FDF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32%</a:t>
              </a:r>
              <a:endParaRPr lang="en-US" sz="2200">
                <a:latin typeface="+mj-lt"/>
              </a:endParaRPr>
            </a:p>
          </p:txBody>
        </p:sp>
        <p:sp>
          <p:nvSpPr>
            <p:cNvPr id="53" name="Text 51"/>
            <p:cNvSpPr/>
            <p:nvPr/>
          </p:nvSpPr>
          <p:spPr>
            <a:xfrm>
              <a:off x="4875917" y="4319299"/>
              <a:ext cx="811374" cy="84798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2200" b="1">
                  <a:solidFill>
                    <a:srgbClr val="777777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26%</a:t>
              </a:r>
              <a:endParaRPr lang="en-US" sz="2200">
                <a:latin typeface="+mj-lt"/>
              </a:endParaRPr>
            </a:p>
          </p:txBody>
        </p:sp>
        <p:sp>
          <p:nvSpPr>
            <p:cNvPr id="54" name="Text 52"/>
            <p:cNvSpPr/>
            <p:nvPr/>
          </p:nvSpPr>
          <p:spPr>
            <a:xfrm>
              <a:off x="5788982" y="4319299"/>
              <a:ext cx="811374" cy="84798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2200" b="1">
                  <a:solidFill>
                    <a:srgbClr val="777777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21%</a:t>
              </a:r>
              <a:endParaRPr lang="en-US" sz="2200">
                <a:latin typeface="+mj-lt"/>
              </a:endParaRPr>
            </a:p>
          </p:txBody>
        </p:sp>
        <p:sp>
          <p:nvSpPr>
            <p:cNvPr id="55" name="Shape 53"/>
            <p:cNvSpPr/>
            <p:nvPr/>
          </p:nvSpPr>
          <p:spPr>
            <a:xfrm>
              <a:off x="383914" y="5253105"/>
              <a:ext cx="6288151" cy="847984"/>
            </a:xfrm>
            <a:prstGeom prst="rect">
              <a:avLst/>
            </a:prstGeom>
            <a:solidFill>
              <a:schemeClr val="tx1"/>
            </a:solidFill>
            <a:ln w="12700">
              <a:noFill/>
              <a:prstDash val="solid"/>
            </a:ln>
          </p:spPr>
          <p:txBody>
            <a:bodyPr/>
            <a:lstStyle/>
            <a:p>
              <a:endParaRPr lang="en-GB">
                <a:latin typeface="+mj-lt"/>
              </a:endParaRPr>
            </a:p>
          </p:txBody>
        </p:sp>
        <p:sp>
          <p:nvSpPr>
            <p:cNvPr id="59" name="Text 57"/>
            <p:cNvSpPr/>
            <p:nvPr/>
          </p:nvSpPr>
          <p:spPr>
            <a:xfrm>
              <a:off x="3049789" y="5253105"/>
              <a:ext cx="811374" cy="84798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2200" b="1">
                  <a:solidFill>
                    <a:srgbClr val="777777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18%</a:t>
              </a:r>
              <a:endParaRPr lang="en-US" sz="2200">
                <a:latin typeface="+mj-lt"/>
              </a:endParaRPr>
            </a:p>
          </p:txBody>
        </p:sp>
        <p:sp>
          <p:nvSpPr>
            <p:cNvPr id="60" name="Text 58"/>
            <p:cNvSpPr/>
            <p:nvPr/>
          </p:nvSpPr>
          <p:spPr>
            <a:xfrm>
              <a:off x="3962853" y="5253105"/>
              <a:ext cx="811374" cy="84798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2200" b="1">
                  <a:solidFill>
                    <a:srgbClr val="777777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22%</a:t>
              </a:r>
              <a:endParaRPr lang="en-US" sz="2200">
                <a:latin typeface="+mj-lt"/>
              </a:endParaRPr>
            </a:p>
          </p:txBody>
        </p:sp>
        <p:sp>
          <p:nvSpPr>
            <p:cNvPr id="61" name="Text 59"/>
            <p:cNvSpPr/>
            <p:nvPr/>
          </p:nvSpPr>
          <p:spPr>
            <a:xfrm>
              <a:off x="4875917" y="5253105"/>
              <a:ext cx="811374" cy="84798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2200" b="1">
                  <a:solidFill>
                    <a:srgbClr val="777777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24%</a:t>
              </a:r>
              <a:endParaRPr lang="en-US" sz="2200">
                <a:latin typeface="+mj-lt"/>
              </a:endParaRPr>
            </a:p>
          </p:txBody>
        </p:sp>
        <p:sp>
          <p:nvSpPr>
            <p:cNvPr id="62" name="Text 60"/>
            <p:cNvSpPr/>
            <p:nvPr/>
          </p:nvSpPr>
          <p:spPr>
            <a:xfrm>
              <a:off x="5788982" y="5253105"/>
              <a:ext cx="811374" cy="84798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2200" b="1">
                  <a:solidFill>
                    <a:srgbClr val="A87FDF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31%</a:t>
              </a:r>
              <a:endParaRPr lang="en-US" sz="2200">
                <a:latin typeface="+mj-lt"/>
              </a:endParaRPr>
            </a:p>
          </p:txBody>
        </p:sp>
        <p:sp>
          <p:nvSpPr>
            <p:cNvPr id="89" name="Text 47">
              <a:extLst>
                <a:ext uri="{FF2B5EF4-FFF2-40B4-BE49-F238E27FC236}">
                  <a16:creationId xmlns:a16="http://schemas.microsoft.com/office/drawing/2014/main" id="{9489B354-BB19-2EBF-FCF7-87096F0CD84D}"/>
                </a:ext>
              </a:extLst>
            </p:cNvPr>
            <p:cNvSpPr/>
            <p:nvPr/>
          </p:nvSpPr>
          <p:spPr>
            <a:xfrm>
              <a:off x="485410" y="5216731"/>
              <a:ext cx="301276" cy="847984"/>
            </a:xfrm>
            <a:prstGeom prst="rect">
              <a:avLst/>
            </a:prstGeom>
            <a:noFill/>
            <a:ln/>
          </p:spPr>
          <p:txBody>
            <a:bodyPr wrap="square" lIns="0" tIns="0" rIns="50800" bIns="0" rtlCol="0" anchor="ctr"/>
            <a:lstStyle/>
            <a:p>
              <a:pPr marL="0" indent="0">
                <a:buNone/>
              </a:pPr>
              <a:r>
                <a:rPr lang="en-US" sz="1600" b="1">
                  <a:solidFill>
                    <a:srgbClr val="FFFFFF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IV. </a:t>
              </a:r>
              <a:endParaRPr lang="en-US" sz="1600">
                <a:latin typeface="+mj-lt"/>
              </a:endParaRPr>
            </a:p>
          </p:txBody>
        </p:sp>
        <p:sp>
          <p:nvSpPr>
            <p:cNvPr id="90" name="Text 48">
              <a:extLst>
                <a:ext uri="{FF2B5EF4-FFF2-40B4-BE49-F238E27FC236}">
                  <a16:creationId xmlns:a16="http://schemas.microsoft.com/office/drawing/2014/main" id="{895358B9-92FA-10B2-2B60-31F1E37E2FB6}"/>
                </a:ext>
              </a:extLst>
            </p:cNvPr>
            <p:cNvSpPr/>
            <p:nvPr/>
          </p:nvSpPr>
          <p:spPr>
            <a:xfrm>
              <a:off x="1907914" y="5253105"/>
              <a:ext cx="1050471" cy="847984"/>
            </a:xfrm>
            <a:prstGeom prst="rect">
              <a:avLst/>
            </a:prstGeom>
            <a:noFill/>
            <a:ln/>
          </p:spPr>
          <p:txBody>
            <a:bodyPr wrap="square" lIns="0" tIns="0" rIns="50800" bIns="0" rtlCol="0" anchor="ctr"/>
            <a:lstStyle/>
            <a:p>
              <a:pPr marL="0" indent="0">
                <a:buNone/>
              </a:pPr>
              <a:r>
                <a:rPr lang="en-US" sz="1100">
                  <a:solidFill>
                    <a:schemeClr val="accent6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Brand doesn’t speak to me</a:t>
              </a:r>
              <a:endParaRPr lang="en-US" sz="1100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91" name="Shape 46">
              <a:extLst>
                <a:ext uri="{FF2B5EF4-FFF2-40B4-BE49-F238E27FC236}">
                  <a16:creationId xmlns:a16="http://schemas.microsoft.com/office/drawing/2014/main" id="{3FBEA80E-B474-6F83-8CCA-A51BE0BD65E6}"/>
                </a:ext>
              </a:extLst>
            </p:cNvPr>
            <p:cNvSpPr/>
            <p:nvPr/>
          </p:nvSpPr>
          <p:spPr>
            <a:xfrm>
              <a:off x="381001" y="5252389"/>
              <a:ext cx="27891" cy="847984"/>
            </a:xfrm>
            <a:prstGeom prst="rect">
              <a:avLst/>
            </a:prstGeom>
            <a:solidFill>
              <a:srgbClr val="7B4FBF"/>
            </a:solidFill>
            <a:ln w="12700">
              <a:solidFill>
                <a:srgbClr val="7B4FBF"/>
              </a:solidFill>
              <a:prstDash val="solid"/>
            </a:ln>
          </p:spPr>
          <p:txBody>
            <a:bodyPr/>
            <a:lstStyle/>
            <a:p>
              <a:endParaRPr lang="en-GB" sz="2800">
                <a:latin typeface="+mj-lt"/>
              </a:endParaRPr>
            </a:p>
          </p:txBody>
        </p:sp>
        <p:sp>
          <p:nvSpPr>
            <p:cNvPr id="92" name="Text 34">
              <a:extLst>
                <a:ext uri="{FF2B5EF4-FFF2-40B4-BE49-F238E27FC236}">
                  <a16:creationId xmlns:a16="http://schemas.microsoft.com/office/drawing/2014/main" id="{1392BB23-DCBC-F29F-2774-7FA68223F0AD}"/>
                </a:ext>
              </a:extLst>
            </p:cNvPr>
            <p:cNvSpPr/>
            <p:nvPr/>
          </p:nvSpPr>
          <p:spPr>
            <a:xfrm>
              <a:off x="2978081" y="2073728"/>
              <a:ext cx="954791" cy="43433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400" b="1">
                  <a:solidFill>
                    <a:schemeClr val="bg1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Haircare</a:t>
              </a:r>
              <a:endParaRPr lang="en-US" sz="14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3" name="Text 45">
              <a:extLst>
                <a:ext uri="{FF2B5EF4-FFF2-40B4-BE49-F238E27FC236}">
                  <a16:creationId xmlns:a16="http://schemas.microsoft.com/office/drawing/2014/main" id="{6D1E13A1-45BC-293C-E635-2F37879F0051}"/>
                </a:ext>
              </a:extLst>
            </p:cNvPr>
            <p:cNvSpPr/>
            <p:nvPr/>
          </p:nvSpPr>
          <p:spPr>
            <a:xfrm>
              <a:off x="3891145" y="2073728"/>
              <a:ext cx="954791" cy="43433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400" b="1">
                  <a:solidFill>
                    <a:schemeClr val="bg1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Skincare</a:t>
              </a:r>
              <a:endParaRPr lang="en-US" sz="14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4" name="Text 55">
              <a:extLst>
                <a:ext uri="{FF2B5EF4-FFF2-40B4-BE49-F238E27FC236}">
                  <a16:creationId xmlns:a16="http://schemas.microsoft.com/office/drawing/2014/main" id="{91E01AE7-0E6E-7638-3164-0CC32F1806F3}"/>
                </a:ext>
              </a:extLst>
            </p:cNvPr>
            <p:cNvSpPr/>
            <p:nvPr/>
          </p:nvSpPr>
          <p:spPr>
            <a:xfrm>
              <a:off x="4804209" y="2073728"/>
              <a:ext cx="954791" cy="43433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400" b="1">
                  <a:solidFill>
                    <a:schemeClr val="bg1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Makeup</a:t>
              </a:r>
              <a:endParaRPr lang="en-US" sz="14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5" name="Text 65">
              <a:extLst>
                <a:ext uri="{FF2B5EF4-FFF2-40B4-BE49-F238E27FC236}">
                  <a16:creationId xmlns:a16="http://schemas.microsoft.com/office/drawing/2014/main" id="{0FB6762C-65EA-BE2D-52FC-C00E5707F303}"/>
                </a:ext>
              </a:extLst>
            </p:cNvPr>
            <p:cNvSpPr/>
            <p:nvPr/>
          </p:nvSpPr>
          <p:spPr>
            <a:xfrm>
              <a:off x="5717274" y="2073728"/>
              <a:ext cx="954791" cy="43433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400" b="1">
                  <a:solidFill>
                    <a:srgbClr val="FFFFFF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Fragrance</a:t>
              </a:r>
              <a:endParaRPr lang="en-US" sz="1400">
                <a:latin typeface="+mj-lt"/>
              </a:endParaRPr>
            </a:p>
          </p:txBody>
        </p:sp>
        <p:sp>
          <p:nvSpPr>
            <p:cNvPr id="27" name="Text 31">
              <a:extLst>
                <a:ext uri="{FF2B5EF4-FFF2-40B4-BE49-F238E27FC236}">
                  <a16:creationId xmlns:a16="http://schemas.microsoft.com/office/drawing/2014/main" id="{B2881670-7083-A649-7456-BC6FD88FEBD6}"/>
                </a:ext>
              </a:extLst>
            </p:cNvPr>
            <p:cNvSpPr/>
            <p:nvPr/>
          </p:nvSpPr>
          <p:spPr>
            <a:xfrm>
              <a:off x="907038" y="2499236"/>
              <a:ext cx="988862" cy="847984"/>
            </a:xfrm>
            <a:prstGeom prst="rect">
              <a:avLst/>
            </a:prstGeom>
            <a:noFill/>
            <a:ln/>
          </p:spPr>
          <p:txBody>
            <a:bodyPr wrap="square" lIns="0" tIns="0" rIns="50800" bIns="0" rtlCol="0" anchor="ctr"/>
            <a:lstStyle/>
            <a:p>
              <a:pPr marL="0" indent="0">
                <a:buNone/>
              </a:pPr>
              <a:r>
                <a:rPr lang="en-US" sz="1600" b="1">
                  <a:solidFill>
                    <a:srgbClr val="FFFFFF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Price</a:t>
              </a:r>
              <a:endParaRPr lang="en-US" sz="1600">
                <a:latin typeface="+mj-lt"/>
              </a:endParaRPr>
            </a:p>
          </p:txBody>
        </p:sp>
        <p:sp>
          <p:nvSpPr>
            <p:cNvPr id="28" name="Text 39">
              <a:extLst>
                <a:ext uri="{FF2B5EF4-FFF2-40B4-BE49-F238E27FC236}">
                  <a16:creationId xmlns:a16="http://schemas.microsoft.com/office/drawing/2014/main" id="{90D3C600-89FF-343B-3778-5FC11980763A}"/>
                </a:ext>
              </a:extLst>
            </p:cNvPr>
            <p:cNvSpPr/>
            <p:nvPr/>
          </p:nvSpPr>
          <p:spPr>
            <a:xfrm>
              <a:off x="907038" y="3409268"/>
              <a:ext cx="988862" cy="847984"/>
            </a:xfrm>
            <a:prstGeom prst="rect">
              <a:avLst/>
            </a:prstGeom>
            <a:noFill/>
            <a:ln/>
          </p:spPr>
          <p:txBody>
            <a:bodyPr wrap="square" lIns="0" tIns="0" rIns="50800" bIns="0" rtlCol="0" anchor="ctr"/>
            <a:lstStyle/>
            <a:p>
              <a:pPr marL="0" indent="0">
                <a:buNone/>
              </a:pPr>
              <a:r>
                <a:rPr lang="en-US" sz="1600" b="1">
                  <a:solidFill>
                    <a:srgbClr val="FFFFFF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Efficacy</a:t>
              </a:r>
              <a:endParaRPr lang="en-US" sz="1600">
                <a:latin typeface="+mj-lt"/>
              </a:endParaRPr>
            </a:p>
          </p:txBody>
        </p:sp>
        <p:sp>
          <p:nvSpPr>
            <p:cNvPr id="29" name="Text 47">
              <a:extLst>
                <a:ext uri="{FF2B5EF4-FFF2-40B4-BE49-F238E27FC236}">
                  <a16:creationId xmlns:a16="http://schemas.microsoft.com/office/drawing/2014/main" id="{31D4833E-5933-ADD6-50E9-A4C684E530BA}"/>
                </a:ext>
              </a:extLst>
            </p:cNvPr>
            <p:cNvSpPr/>
            <p:nvPr/>
          </p:nvSpPr>
          <p:spPr>
            <a:xfrm>
              <a:off x="907038" y="4319299"/>
              <a:ext cx="988862" cy="847984"/>
            </a:xfrm>
            <a:prstGeom prst="rect">
              <a:avLst/>
            </a:prstGeom>
            <a:noFill/>
            <a:ln/>
          </p:spPr>
          <p:txBody>
            <a:bodyPr wrap="square" lIns="0" tIns="0" rIns="50800" bIns="0" rtlCol="0" anchor="ctr"/>
            <a:lstStyle/>
            <a:p>
              <a:pPr marL="0" indent="0">
                <a:buNone/>
              </a:pPr>
              <a:r>
                <a:rPr lang="en-US" sz="1600" b="1">
                  <a:solidFill>
                    <a:srgbClr val="FFFFFF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Benefits</a:t>
              </a:r>
              <a:endParaRPr lang="en-US" sz="1600">
                <a:latin typeface="+mj-lt"/>
              </a:endParaRPr>
            </a:p>
          </p:txBody>
        </p:sp>
        <p:sp>
          <p:nvSpPr>
            <p:cNvPr id="30" name="Text 47">
              <a:extLst>
                <a:ext uri="{FF2B5EF4-FFF2-40B4-BE49-F238E27FC236}">
                  <a16:creationId xmlns:a16="http://schemas.microsoft.com/office/drawing/2014/main" id="{0977B7C0-F388-D6D4-EE1B-3596B72E4CDB}"/>
                </a:ext>
              </a:extLst>
            </p:cNvPr>
            <p:cNvSpPr/>
            <p:nvPr/>
          </p:nvSpPr>
          <p:spPr>
            <a:xfrm>
              <a:off x="909953" y="5253105"/>
              <a:ext cx="988862" cy="847984"/>
            </a:xfrm>
            <a:prstGeom prst="rect">
              <a:avLst/>
            </a:prstGeom>
            <a:noFill/>
            <a:ln/>
          </p:spPr>
          <p:txBody>
            <a:bodyPr wrap="square" lIns="0" tIns="0" rIns="50800" bIns="0" rtlCol="0" anchor="ctr"/>
            <a:lstStyle/>
            <a:p>
              <a:pPr marL="0" indent="0">
                <a:buNone/>
              </a:pPr>
              <a:r>
                <a:rPr lang="en-US" sz="1600" b="1">
                  <a:solidFill>
                    <a:srgbClr val="FFFFFF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Brand Values</a:t>
              </a:r>
              <a:endParaRPr lang="en-US" sz="1600"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39EBBEC-BF53-63BF-11D9-575EC56D2C9E}"/>
              </a:ext>
            </a:extLst>
          </p:cNvPr>
          <p:cNvSpPr txBox="1"/>
          <p:nvPr/>
        </p:nvSpPr>
        <p:spPr>
          <a:xfrm>
            <a:off x="7239000" y="1661681"/>
            <a:ext cx="3997215" cy="2492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>
                <a:solidFill>
                  <a:schemeClr val="accent5"/>
                </a:solidFill>
                <a:latin typeface="Arial" panose="020B0604020202020204" pitchFamily="34" charset="0"/>
                <a:ea typeface="Calibri" pitchFamily="34" charset="-122"/>
                <a:cs typeface="Calibri" pitchFamily="34" charset="-120"/>
              </a:rPr>
              <a:t>Takeaways for luxury sectors</a:t>
            </a:r>
            <a:endParaRPr lang="en-US" b="1">
              <a:solidFill>
                <a:schemeClr val="accent5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0309610-781C-0F1D-9BB2-0A7C7C5D689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39002" y="3744543"/>
            <a:ext cx="451266" cy="45126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DCCCF422-A0BD-9EAC-01C3-DA16D73DDF0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39002" y="4800814"/>
            <a:ext cx="451266" cy="451266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D614951-7096-C638-F9E7-EA2EB4CD05B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39002" y="5982444"/>
            <a:ext cx="451266" cy="45126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" name="think-cell data - do not delete" hidden="1">
            <a:extLst>
              <a:ext uri="{FF2B5EF4-FFF2-40B4-BE49-F238E27FC236}">
                <a16:creationId xmlns:a16="http://schemas.microsoft.com/office/drawing/2014/main" id="{A89D1CFE-2007-8889-6B9B-89713FC416E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226994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7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89D1CFE-2007-8889-6B9B-89713FC416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D7162745-E37B-16C4-3976-A87A31E00CD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6858000" y="3261360"/>
            <a:ext cx="5334000" cy="36271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CD0B9C-523F-EADF-22BB-02DDD90AD2D2}"/>
              </a:ext>
            </a:extLst>
          </p:cNvPr>
          <p:cNvSpPr/>
          <p:nvPr/>
        </p:nvSpPr>
        <p:spPr>
          <a:xfrm>
            <a:off x="6858000" y="3261360"/>
            <a:ext cx="5333999" cy="3596640"/>
          </a:xfrm>
          <a:prstGeom prst="rect">
            <a:avLst/>
          </a:prstGeom>
          <a:gradFill>
            <a:gsLst>
              <a:gs pos="962">
                <a:schemeClr val="tx1">
                  <a:alpha val="7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t"/>
          <a:lstStyle/>
          <a:p>
            <a:pPr algn="l">
              <a:lnSpc>
                <a:spcPct val="90000"/>
              </a:lnSpc>
            </a:pP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F7965E-1AAD-65EF-5FA6-DFC7BDE6D96E}"/>
              </a:ext>
            </a:extLst>
          </p:cNvPr>
          <p:cNvSpPr/>
          <p:nvPr/>
        </p:nvSpPr>
        <p:spPr>
          <a:xfrm>
            <a:off x="6858000" y="1524000"/>
            <a:ext cx="5333999" cy="1737360"/>
          </a:xfrm>
          <a:prstGeom prst="rect">
            <a:avLst/>
          </a:prstGeom>
          <a:solidFill>
            <a:schemeClr val="tx2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t"/>
          <a:lstStyle/>
          <a:p>
            <a:pPr algn="l">
              <a:lnSpc>
                <a:spcPct val="90000"/>
              </a:lnSpc>
            </a:pPr>
            <a:endParaRPr lang="zh-CN" altLang="en-US" sz="1400" err="1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09C886-FE52-F981-91C1-6591EC79CEA2}"/>
              </a:ext>
            </a:extLst>
          </p:cNvPr>
          <p:cNvSpPr/>
          <p:nvPr/>
        </p:nvSpPr>
        <p:spPr>
          <a:xfrm>
            <a:off x="6858000" y="1524000"/>
            <a:ext cx="68263" cy="533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t"/>
          <a:lstStyle/>
          <a:p>
            <a:pPr algn="l">
              <a:lnSpc>
                <a:spcPct val="90000"/>
              </a:lnSpc>
            </a:pPr>
            <a:endParaRPr lang="zh-CN" altLang="en-US" sz="1400" err="1">
              <a:solidFill>
                <a:schemeClr val="bg1"/>
              </a:solidFill>
            </a:endParaRPr>
          </a:p>
        </p:txBody>
      </p:sp>
      <p:sp>
        <p:nvSpPr>
          <p:cNvPr id="5" name="Text 3"/>
          <p:cNvSpPr/>
          <p:nvPr/>
        </p:nvSpPr>
        <p:spPr>
          <a:xfrm>
            <a:off x="381000" y="1143000"/>
            <a:ext cx="11430000" cy="221599"/>
          </a:xfrm>
          <a:prstGeom prst="rect">
            <a:avLst/>
          </a:prstGeom>
          <a:noFill/>
          <a:ln/>
        </p:spPr>
        <p:txBody>
          <a:bodyPr wrap="square" lIns="0" tIns="0" rIns="0" bIns="0" rtlCol="0" anchor="t" anchorCtr="0">
            <a:spAutoFit/>
          </a:bodyPr>
          <a:lstStyle/>
          <a:p>
            <a:pPr marL="0" indent="0">
              <a:lnSpc>
                <a:spcPct val="90000"/>
              </a:lnSpc>
            </a:pPr>
            <a:r>
              <a:rPr lang="en-US" sz="1600">
                <a:solidFill>
                  <a:schemeClr val="accent2"/>
                </a:solidFill>
                <a:latin typeface="Arial" panose="020B0604020202020204" pitchFamily="34" charset="0"/>
                <a:ea typeface="Calibri" pitchFamily="34" charset="-122"/>
                <a:cs typeface="Calibri" pitchFamily="34" charset="-120"/>
              </a:rPr>
              <a:t>Wellness dominates across all 5 personas — beauty is bought for how it makes you feel, not just how you look</a:t>
            </a:r>
            <a:endParaRPr lang="en-US" sz="16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35A1F6-31AF-7179-4B3C-9A7985B68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0899576" cy="830263"/>
          </a:xfrm>
        </p:spPr>
        <p:txBody>
          <a:bodyPr vert="horz"/>
          <a:lstStyle/>
          <a:p>
            <a:r>
              <a:rPr lang="en-US">
                <a:solidFill>
                  <a:schemeClr val="accent5"/>
                </a:solidFill>
              </a:rPr>
              <a:t>Wellness: </a:t>
            </a:r>
            <a:br>
              <a:rPr lang="en-US"/>
            </a:br>
            <a:r>
              <a:rPr lang="en-US"/>
              <a:t>Self-care and identity are the #1 reason consumers buy beauty — overtaking appearance</a:t>
            </a:r>
            <a:br>
              <a:rPr lang="en-US"/>
            </a:br>
            <a:endParaRPr lang="en-GB"/>
          </a:p>
        </p:txBody>
      </p:sp>
      <p:sp>
        <p:nvSpPr>
          <p:cNvPr id="90" name="Text 7">
            <a:extLst>
              <a:ext uri="{FF2B5EF4-FFF2-40B4-BE49-F238E27FC236}">
                <a16:creationId xmlns:a16="http://schemas.microsoft.com/office/drawing/2014/main" id="{C7C68E68-A24D-4168-14F2-A32C2B3E1ADB}"/>
              </a:ext>
            </a:extLst>
          </p:cNvPr>
          <p:cNvSpPr/>
          <p:nvPr/>
        </p:nvSpPr>
        <p:spPr>
          <a:xfrm>
            <a:off x="11280576" y="219456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Calibri" pitchFamily="34" charset="-122"/>
                <a:cs typeface="Calibri" pitchFamily="34" charset="-120"/>
              </a:rPr>
              <a:t>0</a:t>
            </a:r>
            <a:r>
              <a:rPr lang="en-US" sz="4200">
                <a:solidFill>
                  <a:schemeClr val="bg1"/>
                </a:solidFill>
                <a:latin typeface="+mj-lt"/>
                <a:ea typeface="Calibri" pitchFamily="34" charset="-122"/>
                <a:cs typeface="Calibri" pitchFamily="34" charset="-120"/>
              </a:rPr>
              <a:t>3</a:t>
            </a:r>
            <a:endParaRPr kumimoji="0" lang="en-US" sz="42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1" name="Shape 9">
            <a:extLst>
              <a:ext uri="{FF2B5EF4-FFF2-40B4-BE49-F238E27FC236}">
                <a16:creationId xmlns:a16="http://schemas.microsoft.com/office/drawing/2014/main" id="{00526888-28A9-64C9-11C6-EA7B2DD10EB9}"/>
              </a:ext>
            </a:extLst>
          </p:cNvPr>
          <p:cNvSpPr/>
          <p:nvPr/>
        </p:nvSpPr>
        <p:spPr>
          <a:xfrm>
            <a:off x="381000" y="1772816"/>
            <a:ext cx="1905000" cy="5508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noFill/>
            <a:prstDash val="solid"/>
          </a:ln>
        </p:spPr>
        <p:txBody>
          <a:bodyPr/>
          <a:lstStyle/>
          <a:p>
            <a:endParaRPr lang="en-GB">
              <a:latin typeface="+mj-lt"/>
            </a:endParaRPr>
          </a:p>
        </p:txBody>
      </p:sp>
      <p:sp>
        <p:nvSpPr>
          <p:cNvPr id="92" name="Shape 14">
            <a:extLst>
              <a:ext uri="{FF2B5EF4-FFF2-40B4-BE49-F238E27FC236}">
                <a16:creationId xmlns:a16="http://schemas.microsoft.com/office/drawing/2014/main" id="{64C132F9-64F7-AA86-7BC3-94B4F1BE1C8B}"/>
              </a:ext>
            </a:extLst>
          </p:cNvPr>
          <p:cNvSpPr/>
          <p:nvPr/>
        </p:nvSpPr>
        <p:spPr>
          <a:xfrm>
            <a:off x="381000" y="2511370"/>
            <a:ext cx="1905000" cy="5508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noFill/>
            <a:prstDash val="solid"/>
          </a:ln>
        </p:spPr>
        <p:txBody>
          <a:bodyPr/>
          <a:lstStyle/>
          <a:p>
            <a:endParaRPr lang="en-GB">
              <a:latin typeface="+mj-lt"/>
            </a:endParaRPr>
          </a:p>
        </p:txBody>
      </p:sp>
      <p:sp>
        <p:nvSpPr>
          <p:cNvPr id="96" name="Text 11">
            <a:extLst>
              <a:ext uri="{FF2B5EF4-FFF2-40B4-BE49-F238E27FC236}">
                <a16:creationId xmlns:a16="http://schemas.microsoft.com/office/drawing/2014/main" id="{CDF334F0-7400-B3CE-5526-81AB7A32CAC1}"/>
              </a:ext>
            </a:extLst>
          </p:cNvPr>
          <p:cNvSpPr/>
          <p:nvPr/>
        </p:nvSpPr>
        <p:spPr>
          <a:xfrm>
            <a:off x="381001" y="1829992"/>
            <a:ext cx="1905000" cy="4364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>
                <a:solidFill>
                  <a:srgbClr val="A87FDF"/>
                </a:solidFill>
                <a:latin typeface="+mj-lt"/>
                <a:ea typeface="Calibri" pitchFamily="34" charset="-122"/>
                <a:cs typeface="Calibri" pitchFamily="34" charset="-120"/>
              </a:rPr>
              <a:t>37–47%</a:t>
            </a:r>
          </a:p>
        </p:txBody>
      </p:sp>
      <p:sp>
        <p:nvSpPr>
          <p:cNvPr id="97" name="Text 12">
            <a:extLst>
              <a:ext uri="{FF2B5EF4-FFF2-40B4-BE49-F238E27FC236}">
                <a16:creationId xmlns:a16="http://schemas.microsoft.com/office/drawing/2014/main" id="{2A0E3B42-D272-F21E-21B9-C146EF205371}"/>
              </a:ext>
            </a:extLst>
          </p:cNvPr>
          <p:cNvSpPr/>
          <p:nvPr/>
        </p:nvSpPr>
        <p:spPr>
          <a:xfrm>
            <a:off x="2538412" y="1860873"/>
            <a:ext cx="4114800" cy="1652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>
                <a:solidFill>
                  <a:srgbClr val="FFFFFF"/>
                </a:solidFill>
                <a:latin typeface="+mj-lt"/>
                <a:ea typeface="Calibri" pitchFamily="34" charset="-122"/>
                <a:cs typeface="Calibri" pitchFamily="34" charset="-120"/>
              </a:rPr>
              <a:t>cite wellness as their primary purchase driver</a:t>
            </a:r>
          </a:p>
        </p:txBody>
      </p:sp>
      <p:sp>
        <p:nvSpPr>
          <p:cNvPr id="98" name="Text 13">
            <a:extLst>
              <a:ext uri="{FF2B5EF4-FFF2-40B4-BE49-F238E27FC236}">
                <a16:creationId xmlns:a16="http://schemas.microsoft.com/office/drawing/2014/main" id="{4FABD337-07B8-4644-A8C7-EFFBF52E06DA}"/>
              </a:ext>
            </a:extLst>
          </p:cNvPr>
          <p:cNvSpPr/>
          <p:nvPr/>
        </p:nvSpPr>
        <p:spPr>
          <a:xfrm>
            <a:off x="2538412" y="2101472"/>
            <a:ext cx="4114800" cy="991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BBBBBB"/>
                </a:solidFill>
                <a:latin typeface="+mj-lt"/>
                <a:ea typeface="Calibri" pitchFamily="34" charset="-122"/>
                <a:cs typeface="Calibri" pitchFamily="34" charset="-120"/>
              </a:rPr>
              <a:t>Across every income level</a:t>
            </a:r>
          </a:p>
        </p:txBody>
      </p:sp>
      <p:sp>
        <p:nvSpPr>
          <p:cNvPr id="99" name="Text 16">
            <a:extLst>
              <a:ext uri="{FF2B5EF4-FFF2-40B4-BE49-F238E27FC236}">
                <a16:creationId xmlns:a16="http://schemas.microsoft.com/office/drawing/2014/main" id="{5DBD3D31-B686-7461-0875-4C2693837DB6}"/>
              </a:ext>
            </a:extLst>
          </p:cNvPr>
          <p:cNvSpPr/>
          <p:nvPr/>
        </p:nvSpPr>
        <p:spPr>
          <a:xfrm>
            <a:off x="381001" y="2568546"/>
            <a:ext cx="1905000" cy="4364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>
                <a:solidFill>
                  <a:srgbClr val="A87FDF"/>
                </a:solidFill>
                <a:latin typeface="+mj-lt"/>
                <a:ea typeface="Calibri" pitchFamily="34" charset="-122"/>
                <a:cs typeface="Calibri" pitchFamily="34" charset="-120"/>
              </a:rPr>
              <a:t>~50%</a:t>
            </a:r>
          </a:p>
        </p:txBody>
      </p:sp>
      <p:sp>
        <p:nvSpPr>
          <p:cNvPr id="100" name="Text 17">
            <a:extLst>
              <a:ext uri="{FF2B5EF4-FFF2-40B4-BE49-F238E27FC236}">
                <a16:creationId xmlns:a16="http://schemas.microsoft.com/office/drawing/2014/main" id="{6993B21A-DB1D-46AC-7367-A50C5CD3D0FD}"/>
              </a:ext>
            </a:extLst>
          </p:cNvPr>
          <p:cNvSpPr/>
          <p:nvPr/>
        </p:nvSpPr>
        <p:spPr>
          <a:xfrm>
            <a:off x="2538412" y="2708269"/>
            <a:ext cx="4114800" cy="1652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+mj-lt"/>
                <a:ea typeface="Calibri" pitchFamily="34" charset="-122"/>
                <a:cs typeface="Calibri" pitchFamily="34" charset="-120"/>
              </a:rPr>
              <a:t>of Premium Purists &amp; Trend-Seekers call beauty ritualistic</a:t>
            </a:r>
          </a:p>
        </p:txBody>
      </p:sp>
      <p:sp>
        <p:nvSpPr>
          <p:cNvPr id="110" name="Text 99">
            <a:extLst>
              <a:ext uri="{FF2B5EF4-FFF2-40B4-BE49-F238E27FC236}">
                <a16:creationId xmlns:a16="http://schemas.microsoft.com/office/drawing/2014/main" id="{EF60997B-1989-23A2-7560-4580A8C20D49}"/>
              </a:ext>
            </a:extLst>
          </p:cNvPr>
          <p:cNvSpPr/>
          <p:nvPr/>
        </p:nvSpPr>
        <p:spPr>
          <a:xfrm>
            <a:off x="7239001" y="3429000"/>
            <a:ext cx="4587362" cy="2296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+mj-lt"/>
                <a:ea typeface="Calibri" pitchFamily="34" charset="-122"/>
                <a:cs typeface="Calibri" pitchFamily="34" charset="-120"/>
              </a:rPr>
              <a:t>Consumers are buying to feel good, not impress</a:t>
            </a:r>
          </a:p>
        </p:txBody>
      </p:sp>
      <p:sp>
        <p:nvSpPr>
          <p:cNvPr id="111" name="Text 102">
            <a:extLst>
              <a:ext uri="{FF2B5EF4-FFF2-40B4-BE49-F238E27FC236}">
                <a16:creationId xmlns:a16="http://schemas.microsoft.com/office/drawing/2014/main" id="{9D8ED81C-5BF0-F6B1-CC68-5F1792843C39}"/>
              </a:ext>
            </a:extLst>
          </p:cNvPr>
          <p:cNvSpPr/>
          <p:nvPr/>
        </p:nvSpPr>
        <p:spPr>
          <a:xfrm>
            <a:off x="7896200" y="3789040"/>
            <a:ext cx="4176464" cy="2764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  <a:ea typeface="Calibri" pitchFamily="34" charset="-122"/>
                <a:cs typeface="Calibri" pitchFamily="34" charset="-120"/>
              </a:rPr>
              <a:t>The new brief is - make me ‘feel’ like the person I want to be</a:t>
            </a:r>
          </a:p>
        </p:txBody>
      </p:sp>
      <p:sp>
        <p:nvSpPr>
          <p:cNvPr id="112" name="Text 105">
            <a:extLst>
              <a:ext uri="{FF2B5EF4-FFF2-40B4-BE49-F238E27FC236}">
                <a16:creationId xmlns:a16="http://schemas.microsoft.com/office/drawing/2014/main" id="{DD235491-FA5C-1235-E94D-AA7C5B27B2EA}"/>
              </a:ext>
            </a:extLst>
          </p:cNvPr>
          <p:cNvSpPr/>
          <p:nvPr/>
        </p:nvSpPr>
        <p:spPr>
          <a:xfrm>
            <a:off x="7239001" y="4361197"/>
            <a:ext cx="4587362" cy="2296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+mj-lt"/>
                <a:ea typeface="Calibri" pitchFamily="34" charset="-122"/>
                <a:cs typeface="Calibri" pitchFamily="34" charset="-120"/>
              </a:rPr>
              <a:t>Experiences are winning for their emotional role</a:t>
            </a:r>
          </a:p>
        </p:txBody>
      </p:sp>
      <p:sp>
        <p:nvSpPr>
          <p:cNvPr id="113" name="Text 108">
            <a:extLst>
              <a:ext uri="{FF2B5EF4-FFF2-40B4-BE49-F238E27FC236}">
                <a16:creationId xmlns:a16="http://schemas.microsoft.com/office/drawing/2014/main" id="{4619001E-224B-9E5B-5C99-A36375C5E960}"/>
              </a:ext>
            </a:extLst>
          </p:cNvPr>
          <p:cNvSpPr/>
          <p:nvPr/>
        </p:nvSpPr>
        <p:spPr>
          <a:xfrm>
            <a:off x="7922804" y="4818193"/>
            <a:ext cx="3888196" cy="2214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  <a:ea typeface="Calibri" pitchFamily="34" charset="-122"/>
                <a:cs typeface="Calibri" pitchFamily="34" charset="-120"/>
              </a:rPr>
              <a:t>38% of US luxury consumers are spending less on goods and more on services for internal reward. Goods must now compete on emotional ROI, not just aesthetics</a:t>
            </a:r>
          </a:p>
        </p:txBody>
      </p:sp>
      <p:sp>
        <p:nvSpPr>
          <p:cNvPr id="114" name="Text 111">
            <a:extLst>
              <a:ext uri="{FF2B5EF4-FFF2-40B4-BE49-F238E27FC236}">
                <a16:creationId xmlns:a16="http://schemas.microsoft.com/office/drawing/2014/main" id="{93E44FAD-E580-CB73-6550-865D0742C407}"/>
              </a:ext>
            </a:extLst>
          </p:cNvPr>
          <p:cNvSpPr/>
          <p:nvPr/>
        </p:nvSpPr>
        <p:spPr>
          <a:xfrm>
            <a:off x="7239001" y="5517232"/>
            <a:ext cx="4587362" cy="2296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+mj-lt"/>
                <a:ea typeface="Calibri" pitchFamily="34" charset="-122"/>
                <a:cs typeface="Calibri" pitchFamily="34" charset="-120"/>
              </a:rPr>
              <a:t>Brands with products with an inner story are winning</a:t>
            </a:r>
          </a:p>
        </p:txBody>
      </p:sp>
      <p:sp>
        <p:nvSpPr>
          <p:cNvPr id="115" name="Text 112">
            <a:extLst>
              <a:ext uri="{FF2B5EF4-FFF2-40B4-BE49-F238E27FC236}">
                <a16:creationId xmlns:a16="http://schemas.microsoft.com/office/drawing/2014/main" id="{DF2704B3-A30A-3D4F-074C-F2F543F6B230}"/>
              </a:ext>
            </a:extLst>
          </p:cNvPr>
          <p:cNvSpPr/>
          <p:nvPr/>
        </p:nvSpPr>
        <p:spPr>
          <a:xfrm>
            <a:off x="7922804" y="5925365"/>
            <a:ext cx="3888196" cy="2214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  <a:ea typeface="Calibri" pitchFamily="34" charset="-122"/>
                <a:cs typeface="Calibri" pitchFamily="34" charset="-120"/>
              </a:rPr>
              <a:t>Brands like Cucinelli sell a philosophy of living — restraint, craft, timelessness — that consumers internalize as identity, not status. </a:t>
            </a:r>
          </a:p>
        </p:txBody>
      </p:sp>
      <p:sp>
        <p:nvSpPr>
          <p:cNvPr id="158" name="Text 32">
            <a:extLst>
              <a:ext uri="{FF2B5EF4-FFF2-40B4-BE49-F238E27FC236}">
                <a16:creationId xmlns:a16="http://schemas.microsoft.com/office/drawing/2014/main" id="{A1BE117C-55F7-A848-526A-353FE6CE5171}"/>
              </a:ext>
            </a:extLst>
          </p:cNvPr>
          <p:cNvSpPr/>
          <p:nvPr/>
        </p:nvSpPr>
        <p:spPr>
          <a:xfrm>
            <a:off x="381001" y="3376672"/>
            <a:ext cx="6096000" cy="27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>
                <a:solidFill>
                  <a:schemeClr val="bg1"/>
                </a:solidFill>
                <a:latin typeface="+mj-lt"/>
                <a:ea typeface="Calibri" pitchFamily="34" charset="-122"/>
                <a:cs typeface="Calibri" pitchFamily="34" charset="-120"/>
              </a:rPr>
              <a:t>Reasons to buy/use beauty products - % by each group</a:t>
            </a:r>
          </a:p>
        </p:txBody>
      </p:sp>
      <p:sp>
        <p:nvSpPr>
          <p:cNvPr id="27" name="Text 25"/>
          <p:cNvSpPr/>
          <p:nvPr/>
        </p:nvSpPr>
        <p:spPr>
          <a:xfrm>
            <a:off x="2833904" y="3737264"/>
            <a:ext cx="1075233" cy="1570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kern="0">
                <a:solidFill>
                  <a:srgbClr val="777777"/>
                </a:solidFill>
                <a:latin typeface="+mj-lt"/>
                <a:ea typeface="Calibri" pitchFamily="34" charset="-122"/>
                <a:cs typeface="Calibri" pitchFamily="34" charset="-120"/>
              </a:rPr>
              <a:t>Appearance</a:t>
            </a:r>
            <a:endParaRPr lang="en-US" sz="1200" b="1">
              <a:latin typeface="+mj-lt"/>
            </a:endParaRPr>
          </a:p>
        </p:txBody>
      </p:sp>
      <p:sp>
        <p:nvSpPr>
          <p:cNvPr id="28" name="Text 26"/>
          <p:cNvSpPr/>
          <p:nvPr/>
        </p:nvSpPr>
        <p:spPr>
          <a:xfrm>
            <a:off x="4128812" y="3737264"/>
            <a:ext cx="1075233" cy="1570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kern="0">
                <a:solidFill>
                  <a:srgbClr val="777777"/>
                </a:solidFill>
                <a:latin typeface="+mj-lt"/>
                <a:ea typeface="Calibri" pitchFamily="34" charset="-122"/>
                <a:cs typeface="Calibri" pitchFamily="34" charset="-120"/>
              </a:rPr>
              <a:t>Identity</a:t>
            </a:r>
            <a:endParaRPr lang="en-US" sz="1200" b="1">
              <a:latin typeface="+mj-lt"/>
            </a:endParaRPr>
          </a:p>
        </p:txBody>
      </p:sp>
      <p:sp>
        <p:nvSpPr>
          <p:cNvPr id="29" name="Text 27"/>
          <p:cNvSpPr/>
          <p:nvPr/>
        </p:nvSpPr>
        <p:spPr>
          <a:xfrm>
            <a:off x="5423720" y="3737264"/>
            <a:ext cx="1075233" cy="1570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kern="0">
                <a:solidFill>
                  <a:srgbClr val="A87FDF"/>
                </a:solidFill>
                <a:latin typeface="+mj-lt"/>
                <a:ea typeface="Calibri" pitchFamily="34" charset="-122"/>
                <a:cs typeface="Calibri" pitchFamily="34" charset="-120"/>
              </a:rPr>
              <a:t>Wellness ↑</a:t>
            </a:r>
            <a:endParaRPr lang="en-US" sz="1200" b="1">
              <a:latin typeface="+mj-lt"/>
            </a:endParaRPr>
          </a:p>
        </p:txBody>
      </p:sp>
      <p:sp>
        <p:nvSpPr>
          <p:cNvPr id="32" name="Text 30"/>
          <p:cNvSpPr/>
          <p:nvPr/>
        </p:nvSpPr>
        <p:spPr>
          <a:xfrm>
            <a:off x="853440" y="4022801"/>
            <a:ext cx="1743971" cy="3440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>
                <a:solidFill>
                  <a:srgbClr val="FFFFFF"/>
                </a:solidFill>
                <a:latin typeface="+mj-lt"/>
                <a:ea typeface="Calibri" pitchFamily="34" charset="-122"/>
                <a:cs typeface="Calibri" pitchFamily="34" charset="-120"/>
              </a:rPr>
              <a:t>Minimalist Savers</a:t>
            </a:r>
            <a:endParaRPr lang="en-US" sz="1300">
              <a:latin typeface="+mj-lt"/>
            </a:endParaRPr>
          </a:p>
        </p:txBody>
      </p:sp>
      <p:sp>
        <p:nvSpPr>
          <p:cNvPr id="33" name="Text 31"/>
          <p:cNvSpPr/>
          <p:nvPr/>
        </p:nvSpPr>
        <p:spPr>
          <a:xfrm>
            <a:off x="2833904" y="4022801"/>
            <a:ext cx="1075233" cy="3440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>
                <a:solidFill>
                  <a:srgbClr val="777777"/>
                </a:solidFill>
                <a:latin typeface="+mj-lt"/>
                <a:ea typeface="Calibri" pitchFamily="34" charset="-122"/>
                <a:cs typeface="Calibri" pitchFamily="34" charset="-120"/>
              </a:rPr>
              <a:t>22%</a:t>
            </a:r>
            <a:endParaRPr lang="en-US" sz="1600">
              <a:latin typeface="+mj-lt"/>
            </a:endParaRPr>
          </a:p>
        </p:txBody>
      </p:sp>
      <p:sp>
        <p:nvSpPr>
          <p:cNvPr id="34" name="Text 32"/>
          <p:cNvSpPr/>
          <p:nvPr/>
        </p:nvSpPr>
        <p:spPr>
          <a:xfrm>
            <a:off x="4128812" y="4022801"/>
            <a:ext cx="1075233" cy="3440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>
                <a:solidFill>
                  <a:srgbClr val="777777"/>
                </a:solidFill>
                <a:latin typeface="+mj-lt"/>
                <a:ea typeface="Calibri" pitchFamily="34" charset="-122"/>
                <a:cs typeface="Calibri" pitchFamily="34" charset="-120"/>
              </a:rPr>
              <a:t>18%</a:t>
            </a:r>
            <a:endParaRPr lang="en-US" sz="1600">
              <a:latin typeface="+mj-lt"/>
            </a:endParaRPr>
          </a:p>
        </p:txBody>
      </p:sp>
      <p:sp>
        <p:nvSpPr>
          <p:cNvPr id="35" name="Text 33"/>
          <p:cNvSpPr/>
          <p:nvPr/>
        </p:nvSpPr>
        <p:spPr>
          <a:xfrm>
            <a:off x="5423720" y="4022801"/>
            <a:ext cx="1075233" cy="3440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>
                <a:solidFill>
                  <a:srgbClr val="A87FDF"/>
                </a:solidFill>
                <a:latin typeface="+mj-lt"/>
                <a:ea typeface="Calibri" pitchFamily="34" charset="-122"/>
                <a:cs typeface="Calibri" pitchFamily="34" charset="-120"/>
              </a:rPr>
              <a:t>37%</a:t>
            </a:r>
            <a:endParaRPr lang="en-US" sz="2200">
              <a:latin typeface="+mj-lt"/>
            </a:endParaRPr>
          </a:p>
        </p:txBody>
      </p:sp>
      <p:sp>
        <p:nvSpPr>
          <p:cNvPr id="38" name="Text 36"/>
          <p:cNvSpPr/>
          <p:nvPr/>
        </p:nvSpPr>
        <p:spPr>
          <a:xfrm>
            <a:off x="853440" y="4464122"/>
            <a:ext cx="1743971" cy="3440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>
                <a:solidFill>
                  <a:srgbClr val="FFFFFF"/>
                </a:solidFill>
                <a:latin typeface="+mj-lt"/>
                <a:ea typeface="Calibri" pitchFamily="34" charset="-122"/>
                <a:cs typeface="Calibri" pitchFamily="34" charset="-120"/>
              </a:rPr>
              <a:t>Routine Enthusiasts</a:t>
            </a:r>
            <a:endParaRPr lang="en-US" sz="1300">
              <a:latin typeface="+mj-lt"/>
            </a:endParaRPr>
          </a:p>
        </p:txBody>
      </p:sp>
      <p:sp>
        <p:nvSpPr>
          <p:cNvPr id="39" name="Text 37"/>
          <p:cNvSpPr/>
          <p:nvPr/>
        </p:nvSpPr>
        <p:spPr>
          <a:xfrm>
            <a:off x="2833904" y="4464122"/>
            <a:ext cx="1075233" cy="3440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>
                <a:solidFill>
                  <a:srgbClr val="777777"/>
                </a:solidFill>
                <a:latin typeface="+mj-lt"/>
                <a:ea typeface="Calibri" pitchFamily="34" charset="-122"/>
                <a:cs typeface="Calibri" pitchFamily="34" charset="-120"/>
              </a:rPr>
              <a:t>26%</a:t>
            </a:r>
            <a:endParaRPr lang="en-US" sz="1600">
              <a:latin typeface="+mj-lt"/>
            </a:endParaRPr>
          </a:p>
        </p:txBody>
      </p:sp>
      <p:sp>
        <p:nvSpPr>
          <p:cNvPr id="40" name="Text 38"/>
          <p:cNvSpPr/>
          <p:nvPr/>
        </p:nvSpPr>
        <p:spPr>
          <a:xfrm>
            <a:off x="4128812" y="4464122"/>
            <a:ext cx="1075233" cy="3440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>
                <a:solidFill>
                  <a:srgbClr val="777777"/>
                </a:solidFill>
                <a:latin typeface="+mj-lt"/>
                <a:ea typeface="Calibri" pitchFamily="34" charset="-122"/>
                <a:cs typeface="Calibri" pitchFamily="34" charset="-120"/>
              </a:rPr>
              <a:t>24%</a:t>
            </a:r>
            <a:endParaRPr lang="en-US" sz="1600">
              <a:latin typeface="+mj-lt"/>
            </a:endParaRPr>
          </a:p>
        </p:txBody>
      </p:sp>
      <p:sp>
        <p:nvSpPr>
          <p:cNvPr id="41" name="Text 39"/>
          <p:cNvSpPr/>
          <p:nvPr/>
        </p:nvSpPr>
        <p:spPr>
          <a:xfrm>
            <a:off x="5423720" y="4464122"/>
            <a:ext cx="1075233" cy="3440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>
                <a:solidFill>
                  <a:srgbClr val="A87FDF"/>
                </a:solidFill>
                <a:latin typeface="+mj-lt"/>
                <a:ea typeface="Calibri" pitchFamily="34" charset="-122"/>
                <a:cs typeface="Calibri" pitchFamily="34" charset="-120"/>
              </a:rPr>
              <a:t>42%</a:t>
            </a:r>
            <a:endParaRPr lang="en-US" sz="2200">
              <a:latin typeface="+mj-lt"/>
            </a:endParaRPr>
          </a:p>
        </p:txBody>
      </p:sp>
      <p:sp>
        <p:nvSpPr>
          <p:cNvPr id="44" name="Text 42"/>
          <p:cNvSpPr/>
          <p:nvPr/>
        </p:nvSpPr>
        <p:spPr>
          <a:xfrm>
            <a:off x="853440" y="4905443"/>
            <a:ext cx="1743971" cy="3440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>
                <a:solidFill>
                  <a:srgbClr val="FFFFFF"/>
                </a:solidFill>
                <a:latin typeface="+mj-lt"/>
                <a:ea typeface="Calibri" pitchFamily="34" charset="-122"/>
                <a:cs typeface="Calibri" pitchFamily="34" charset="-120"/>
              </a:rPr>
              <a:t>Balanced Beautifiers</a:t>
            </a:r>
            <a:endParaRPr lang="en-US" sz="1300">
              <a:latin typeface="+mj-lt"/>
            </a:endParaRPr>
          </a:p>
        </p:txBody>
      </p:sp>
      <p:sp>
        <p:nvSpPr>
          <p:cNvPr id="45" name="Text 43"/>
          <p:cNvSpPr/>
          <p:nvPr/>
        </p:nvSpPr>
        <p:spPr>
          <a:xfrm>
            <a:off x="2833904" y="4905444"/>
            <a:ext cx="1075233" cy="3440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>
                <a:solidFill>
                  <a:srgbClr val="777777"/>
                </a:solidFill>
                <a:latin typeface="+mj-lt"/>
                <a:ea typeface="Calibri" pitchFamily="34" charset="-122"/>
                <a:cs typeface="Calibri" pitchFamily="34" charset="-120"/>
              </a:rPr>
              <a:t>30%</a:t>
            </a:r>
            <a:endParaRPr lang="en-US" sz="1600">
              <a:latin typeface="+mj-lt"/>
            </a:endParaRPr>
          </a:p>
        </p:txBody>
      </p:sp>
      <p:sp>
        <p:nvSpPr>
          <p:cNvPr id="46" name="Text 44"/>
          <p:cNvSpPr/>
          <p:nvPr/>
        </p:nvSpPr>
        <p:spPr>
          <a:xfrm>
            <a:off x="4128812" y="4905444"/>
            <a:ext cx="1075233" cy="3440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>
                <a:solidFill>
                  <a:srgbClr val="777777"/>
                </a:solidFill>
                <a:latin typeface="+mj-lt"/>
                <a:ea typeface="Calibri" pitchFamily="34" charset="-122"/>
                <a:cs typeface="Calibri" pitchFamily="34" charset="-120"/>
              </a:rPr>
              <a:t>29%</a:t>
            </a:r>
            <a:endParaRPr lang="en-US" sz="1600">
              <a:latin typeface="+mj-lt"/>
            </a:endParaRPr>
          </a:p>
        </p:txBody>
      </p:sp>
      <p:sp>
        <p:nvSpPr>
          <p:cNvPr id="47" name="Text 45"/>
          <p:cNvSpPr/>
          <p:nvPr/>
        </p:nvSpPr>
        <p:spPr>
          <a:xfrm>
            <a:off x="5423720" y="4905444"/>
            <a:ext cx="1075233" cy="3440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>
                <a:solidFill>
                  <a:srgbClr val="A87FDF"/>
                </a:solidFill>
                <a:latin typeface="+mj-lt"/>
                <a:ea typeface="Calibri" pitchFamily="34" charset="-122"/>
                <a:cs typeface="Calibri" pitchFamily="34" charset="-120"/>
              </a:rPr>
              <a:t>37%</a:t>
            </a:r>
            <a:endParaRPr lang="en-US" sz="2200">
              <a:latin typeface="+mj-lt"/>
            </a:endParaRPr>
          </a:p>
        </p:txBody>
      </p:sp>
      <p:sp>
        <p:nvSpPr>
          <p:cNvPr id="50" name="Text 48"/>
          <p:cNvSpPr/>
          <p:nvPr/>
        </p:nvSpPr>
        <p:spPr>
          <a:xfrm>
            <a:off x="853440" y="5346764"/>
            <a:ext cx="1743971" cy="3440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>
                <a:solidFill>
                  <a:srgbClr val="FFFFFF"/>
                </a:solidFill>
                <a:latin typeface="+mj-lt"/>
                <a:ea typeface="Calibri" pitchFamily="34" charset="-122"/>
                <a:cs typeface="Calibri" pitchFamily="34" charset="-120"/>
              </a:rPr>
              <a:t>Premium Purists</a:t>
            </a:r>
            <a:endParaRPr lang="en-US" sz="1300">
              <a:latin typeface="+mj-lt"/>
            </a:endParaRPr>
          </a:p>
        </p:txBody>
      </p:sp>
      <p:sp>
        <p:nvSpPr>
          <p:cNvPr id="51" name="Text 49"/>
          <p:cNvSpPr/>
          <p:nvPr/>
        </p:nvSpPr>
        <p:spPr>
          <a:xfrm>
            <a:off x="2833904" y="5346765"/>
            <a:ext cx="1075233" cy="3440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>
                <a:solidFill>
                  <a:srgbClr val="777777"/>
                </a:solidFill>
                <a:latin typeface="+mj-lt"/>
                <a:ea typeface="Calibri" pitchFamily="34" charset="-122"/>
                <a:cs typeface="Calibri" pitchFamily="34" charset="-120"/>
              </a:rPr>
              <a:t>36%</a:t>
            </a:r>
            <a:endParaRPr lang="en-US" sz="1600">
              <a:latin typeface="+mj-lt"/>
            </a:endParaRPr>
          </a:p>
        </p:txBody>
      </p:sp>
      <p:sp>
        <p:nvSpPr>
          <p:cNvPr id="52" name="Text 50"/>
          <p:cNvSpPr/>
          <p:nvPr/>
        </p:nvSpPr>
        <p:spPr>
          <a:xfrm>
            <a:off x="4128812" y="5346765"/>
            <a:ext cx="1075233" cy="3440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>
                <a:solidFill>
                  <a:srgbClr val="777777"/>
                </a:solidFill>
                <a:latin typeface="+mj-lt"/>
                <a:ea typeface="Calibri" pitchFamily="34" charset="-122"/>
                <a:cs typeface="Calibri" pitchFamily="34" charset="-120"/>
              </a:rPr>
              <a:t>29%</a:t>
            </a:r>
            <a:endParaRPr lang="en-US" sz="1600">
              <a:latin typeface="+mj-lt"/>
            </a:endParaRPr>
          </a:p>
        </p:txBody>
      </p:sp>
      <p:sp>
        <p:nvSpPr>
          <p:cNvPr id="53" name="Text 51"/>
          <p:cNvSpPr/>
          <p:nvPr/>
        </p:nvSpPr>
        <p:spPr>
          <a:xfrm>
            <a:off x="5423720" y="5346765"/>
            <a:ext cx="1075233" cy="3440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>
                <a:solidFill>
                  <a:srgbClr val="A87FDF"/>
                </a:solidFill>
                <a:latin typeface="+mj-lt"/>
                <a:ea typeface="Calibri" pitchFamily="34" charset="-122"/>
                <a:cs typeface="Calibri" pitchFamily="34" charset="-120"/>
              </a:rPr>
              <a:t>47%</a:t>
            </a:r>
            <a:endParaRPr lang="en-US" sz="2200">
              <a:latin typeface="+mj-lt"/>
            </a:endParaRPr>
          </a:p>
        </p:txBody>
      </p:sp>
      <p:sp>
        <p:nvSpPr>
          <p:cNvPr id="56" name="Text 54"/>
          <p:cNvSpPr/>
          <p:nvPr/>
        </p:nvSpPr>
        <p:spPr>
          <a:xfrm>
            <a:off x="853440" y="5788088"/>
            <a:ext cx="1743971" cy="3440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>
                <a:solidFill>
                  <a:srgbClr val="FFFFFF"/>
                </a:solidFill>
                <a:latin typeface="+mj-lt"/>
                <a:ea typeface="Calibri" pitchFamily="34" charset="-122"/>
                <a:cs typeface="Calibri" pitchFamily="34" charset="-120"/>
              </a:rPr>
              <a:t>Confident </a:t>
            </a:r>
          </a:p>
          <a:p>
            <a:pPr marL="0" indent="0">
              <a:buNone/>
            </a:pPr>
            <a:r>
              <a:rPr lang="en-US" sz="1300" b="1">
                <a:solidFill>
                  <a:srgbClr val="FFFFFF"/>
                </a:solidFill>
                <a:latin typeface="+mj-lt"/>
                <a:ea typeface="Calibri" pitchFamily="34" charset="-122"/>
                <a:cs typeface="Calibri" pitchFamily="34" charset="-120"/>
              </a:rPr>
              <a:t>Trend-Seekers</a:t>
            </a:r>
            <a:endParaRPr lang="en-US" sz="1300">
              <a:latin typeface="+mj-lt"/>
            </a:endParaRPr>
          </a:p>
        </p:txBody>
      </p:sp>
      <p:sp>
        <p:nvSpPr>
          <p:cNvPr id="57" name="Text 55"/>
          <p:cNvSpPr/>
          <p:nvPr/>
        </p:nvSpPr>
        <p:spPr>
          <a:xfrm>
            <a:off x="2833904" y="5788088"/>
            <a:ext cx="1075233" cy="3440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>
                <a:solidFill>
                  <a:srgbClr val="777777"/>
                </a:solidFill>
                <a:latin typeface="+mj-lt"/>
                <a:ea typeface="Calibri" pitchFamily="34" charset="-122"/>
                <a:cs typeface="Calibri" pitchFamily="34" charset="-120"/>
              </a:rPr>
              <a:t>32%</a:t>
            </a:r>
            <a:endParaRPr lang="en-US" sz="1600">
              <a:latin typeface="+mj-lt"/>
            </a:endParaRPr>
          </a:p>
        </p:txBody>
      </p:sp>
      <p:sp>
        <p:nvSpPr>
          <p:cNvPr id="58" name="Text 56"/>
          <p:cNvSpPr/>
          <p:nvPr/>
        </p:nvSpPr>
        <p:spPr>
          <a:xfrm>
            <a:off x="4128812" y="5788088"/>
            <a:ext cx="1075233" cy="3440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>
                <a:solidFill>
                  <a:srgbClr val="777777"/>
                </a:solidFill>
                <a:latin typeface="+mj-lt"/>
                <a:ea typeface="Calibri" pitchFamily="34" charset="-122"/>
                <a:cs typeface="Calibri" pitchFamily="34" charset="-120"/>
              </a:rPr>
              <a:t>37%</a:t>
            </a:r>
            <a:endParaRPr lang="en-US" sz="1600">
              <a:latin typeface="+mj-lt"/>
            </a:endParaRPr>
          </a:p>
        </p:txBody>
      </p:sp>
      <p:sp>
        <p:nvSpPr>
          <p:cNvPr id="59" name="Text 57"/>
          <p:cNvSpPr/>
          <p:nvPr/>
        </p:nvSpPr>
        <p:spPr>
          <a:xfrm>
            <a:off x="5423720" y="5788088"/>
            <a:ext cx="1075233" cy="3440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>
                <a:solidFill>
                  <a:srgbClr val="A87FDF"/>
                </a:solidFill>
                <a:latin typeface="+mj-lt"/>
                <a:ea typeface="Calibri" pitchFamily="34" charset="-122"/>
                <a:cs typeface="Calibri" pitchFamily="34" charset="-120"/>
              </a:rPr>
              <a:t>43%</a:t>
            </a:r>
            <a:endParaRPr lang="en-US" sz="2200">
              <a:latin typeface="+mj-lt"/>
            </a:endParaRPr>
          </a:p>
        </p:txBody>
      </p: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67A84CEF-EEBE-4715-D905-2D3628B99A7F}"/>
              </a:ext>
            </a:extLst>
          </p:cNvPr>
          <p:cNvCxnSpPr>
            <a:cxnSpLocks/>
          </p:cNvCxnSpPr>
          <p:nvPr/>
        </p:nvCxnSpPr>
        <p:spPr>
          <a:xfrm>
            <a:off x="2833904" y="3964643"/>
            <a:ext cx="1075233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1258A478-F1CE-67FE-BB09-81FA8E2B6636}"/>
              </a:ext>
            </a:extLst>
          </p:cNvPr>
          <p:cNvCxnSpPr>
            <a:cxnSpLocks/>
          </p:cNvCxnSpPr>
          <p:nvPr/>
        </p:nvCxnSpPr>
        <p:spPr>
          <a:xfrm>
            <a:off x="4128812" y="3964643"/>
            <a:ext cx="1075233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90160F5C-F98F-48D5-940C-91E0749C352F}"/>
              </a:ext>
            </a:extLst>
          </p:cNvPr>
          <p:cNvCxnSpPr>
            <a:cxnSpLocks/>
          </p:cNvCxnSpPr>
          <p:nvPr/>
        </p:nvCxnSpPr>
        <p:spPr>
          <a:xfrm>
            <a:off x="5423720" y="3964643"/>
            <a:ext cx="1075233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C1000CCF-674C-51FC-A6B5-3EF7F6AC0DC4}"/>
              </a:ext>
            </a:extLst>
          </p:cNvPr>
          <p:cNvCxnSpPr>
            <a:cxnSpLocks/>
          </p:cNvCxnSpPr>
          <p:nvPr/>
        </p:nvCxnSpPr>
        <p:spPr>
          <a:xfrm>
            <a:off x="2833904" y="6209211"/>
            <a:ext cx="1075233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E66FDECE-48CE-83E9-3CEA-77CC3CE458C8}"/>
              </a:ext>
            </a:extLst>
          </p:cNvPr>
          <p:cNvCxnSpPr>
            <a:cxnSpLocks/>
          </p:cNvCxnSpPr>
          <p:nvPr/>
        </p:nvCxnSpPr>
        <p:spPr>
          <a:xfrm>
            <a:off x="4128812" y="6209211"/>
            <a:ext cx="1075233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B86A2321-A771-D4B2-5135-91A8E56F5384}"/>
              </a:ext>
            </a:extLst>
          </p:cNvPr>
          <p:cNvCxnSpPr>
            <a:cxnSpLocks/>
          </p:cNvCxnSpPr>
          <p:nvPr/>
        </p:nvCxnSpPr>
        <p:spPr>
          <a:xfrm>
            <a:off x="5423720" y="6209211"/>
            <a:ext cx="1075233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7">
            <a:extLst>
              <a:ext uri="{FF2B5EF4-FFF2-40B4-BE49-F238E27FC236}">
                <a16:creationId xmlns:a16="http://schemas.microsoft.com/office/drawing/2014/main" id="{B25EEACA-13D0-65F2-7D7F-05FD4FD603D6}"/>
              </a:ext>
            </a:extLst>
          </p:cNvPr>
          <p:cNvSpPr/>
          <p:nvPr/>
        </p:nvSpPr>
        <p:spPr>
          <a:xfrm>
            <a:off x="2286000" y="6096000"/>
            <a:ext cx="453008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b" anchorCtr="0">
            <a:noAutofit/>
          </a:bodyPr>
          <a:lstStyle/>
          <a:p>
            <a:pPr marL="0" indent="0">
              <a:lnSpc>
                <a:spcPct val="90000"/>
              </a:lnSpc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ea typeface="Calibri" pitchFamily="34" charset="-122"/>
                <a:cs typeface="Calibri" pitchFamily="34" charset="-120"/>
              </a:rPr>
              <a:t>Source: Kearney Prestige Beauty Consumer Index + Kearney Global State of Luxury 2026</a:t>
            </a:r>
            <a:endParaRPr lang="en-US" sz="7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1D5A66E-A2A7-3CCD-C887-EC8B7D778EF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8219" y="4037333"/>
            <a:ext cx="315024" cy="315024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9AFA7BD2-4E26-B542-0025-8FDF70E81B9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6251" y="4477812"/>
            <a:ext cx="317649" cy="317649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14ADA33-0943-9565-E645-D3C0B7B07DCF}"/>
              </a:ext>
            </a:extLst>
          </p:cNvPr>
          <p:cNvSpPr/>
          <p:nvPr/>
        </p:nvSpPr>
        <p:spPr>
          <a:xfrm>
            <a:off x="406330" y="5360276"/>
            <a:ext cx="317544" cy="317546"/>
          </a:xfrm>
          <a:custGeom>
            <a:avLst/>
            <a:gdLst>
              <a:gd name="connsiteX0" fmla="*/ 576070 w 768096"/>
              <a:gd name="connsiteY0" fmla="*/ 641242 h 768101"/>
              <a:gd name="connsiteX1" fmla="*/ 540065 w 768096"/>
              <a:gd name="connsiteY1" fmla="*/ 677247 h 768101"/>
              <a:gd name="connsiteX2" fmla="*/ 576070 w 768096"/>
              <a:gd name="connsiteY2" fmla="*/ 713251 h 768101"/>
              <a:gd name="connsiteX3" fmla="*/ 612074 w 768096"/>
              <a:gd name="connsiteY3" fmla="*/ 677247 h 768101"/>
              <a:gd name="connsiteX4" fmla="*/ 576070 w 768096"/>
              <a:gd name="connsiteY4" fmla="*/ 641242 h 768101"/>
              <a:gd name="connsiteX5" fmla="*/ 384046 w 768096"/>
              <a:gd name="connsiteY5" fmla="*/ 641242 h 768101"/>
              <a:gd name="connsiteX6" fmla="*/ 348041 w 768096"/>
              <a:gd name="connsiteY6" fmla="*/ 677247 h 768101"/>
              <a:gd name="connsiteX7" fmla="*/ 384046 w 768096"/>
              <a:gd name="connsiteY7" fmla="*/ 713251 h 768101"/>
              <a:gd name="connsiteX8" fmla="*/ 420050 w 768096"/>
              <a:gd name="connsiteY8" fmla="*/ 677247 h 768101"/>
              <a:gd name="connsiteX9" fmla="*/ 384046 w 768096"/>
              <a:gd name="connsiteY9" fmla="*/ 641242 h 768101"/>
              <a:gd name="connsiteX10" fmla="*/ 384046 w 768096"/>
              <a:gd name="connsiteY10" fmla="*/ 593236 h 768101"/>
              <a:gd name="connsiteX11" fmla="*/ 461454 w 768096"/>
              <a:gd name="connsiteY11" fmla="*/ 644546 h 768101"/>
              <a:gd name="connsiteX12" fmla="*/ 463209 w 768096"/>
              <a:gd name="connsiteY12" fmla="*/ 653241 h 768101"/>
              <a:gd name="connsiteX13" fmla="*/ 496906 w 768096"/>
              <a:gd name="connsiteY13" fmla="*/ 653241 h 768101"/>
              <a:gd name="connsiteX14" fmla="*/ 498661 w 768096"/>
              <a:gd name="connsiteY14" fmla="*/ 644546 h 768101"/>
              <a:gd name="connsiteX15" fmla="*/ 576070 w 768096"/>
              <a:gd name="connsiteY15" fmla="*/ 593236 h 768101"/>
              <a:gd name="connsiteX16" fmla="*/ 660080 w 768096"/>
              <a:gd name="connsiteY16" fmla="*/ 677247 h 768101"/>
              <a:gd name="connsiteX17" fmla="*/ 576070 w 768096"/>
              <a:gd name="connsiteY17" fmla="*/ 761257 h 768101"/>
              <a:gd name="connsiteX18" fmla="*/ 498661 w 768096"/>
              <a:gd name="connsiteY18" fmla="*/ 709947 h 768101"/>
              <a:gd name="connsiteX19" fmla="*/ 496904 w 768096"/>
              <a:gd name="connsiteY19" fmla="*/ 701247 h 768101"/>
              <a:gd name="connsiteX20" fmla="*/ 463188 w 768096"/>
              <a:gd name="connsiteY20" fmla="*/ 701247 h 768101"/>
              <a:gd name="connsiteX21" fmla="*/ 461427 w 768096"/>
              <a:gd name="connsiteY21" fmla="*/ 709929 h 768101"/>
              <a:gd name="connsiteX22" fmla="*/ 384046 w 768096"/>
              <a:gd name="connsiteY22" fmla="*/ 761257 h 768101"/>
              <a:gd name="connsiteX23" fmla="*/ 306637 w 768096"/>
              <a:gd name="connsiteY23" fmla="*/ 709947 h 768101"/>
              <a:gd name="connsiteX24" fmla="*/ 306328 w 768096"/>
              <a:gd name="connsiteY24" fmla="*/ 708414 h 768101"/>
              <a:gd name="connsiteX25" fmla="*/ 216024 w 768096"/>
              <a:gd name="connsiteY25" fmla="*/ 741942 h 768101"/>
              <a:gd name="connsiteX26" fmla="*/ 216024 w 768096"/>
              <a:gd name="connsiteY26" fmla="*/ 768101 h 768101"/>
              <a:gd name="connsiteX27" fmla="*/ 168018 w 768096"/>
              <a:gd name="connsiteY27" fmla="*/ 768101 h 768101"/>
              <a:gd name="connsiteX28" fmla="*/ 168018 w 768096"/>
              <a:gd name="connsiteY28" fmla="*/ 725253 h 768101"/>
              <a:gd name="connsiteX29" fmla="*/ 183676 w 768096"/>
              <a:gd name="connsiteY29" fmla="*/ 702750 h 768101"/>
              <a:gd name="connsiteX30" fmla="*/ 303898 w 768096"/>
              <a:gd name="connsiteY30" fmla="*/ 658114 h 768101"/>
              <a:gd name="connsiteX31" fmla="*/ 306637 w 768096"/>
              <a:gd name="connsiteY31" fmla="*/ 644546 h 768101"/>
              <a:gd name="connsiteX32" fmla="*/ 384046 w 768096"/>
              <a:gd name="connsiteY32" fmla="*/ 593236 h 768101"/>
              <a:gd name="connsiteX33" fmla="*/ 44351 w 768096"/>
              <a:gd name="connsiteY33" fmla="*/ 526408 h 768101"/>
              <a:gd name="connsiteX34" fmla="*/ 45360 w 768096"/>
              <a:gd name="connsiteY34" fmla="*/ 527475 h 768101"/>
              <a:gd name="connsiteX35" fmla="*/ 44172 w 768096"/>
              <a:gd name="connsiteY35" fmla="*/ 527475 h 768101"/>
              <a:gd name="connsiteX36" fmla="*/ 92490 w 768096"/>
              <a:gd name="connsiteY36" fmla="*/ 239441 h 768101"/>
              <a:gd name="connsiteX37" fmla="*/ 88358 w 768096"/>
              <a:gd name="connsiteY37" fmla="*/ 264073 h 768101"/>
              <a:gd name="connsiteX38" fmla="*/ 438601 w 768096"/>
              <a:gd name="connsiteY38" fmla="*/ 264073 h 768101"/>
              <a:gd name="connsiteX39" fmla="*/ 435859 w 768096"/>
              <a:gd name="connsiteY39" fmla="*/ 239441 h 768101"/>
              <a:gd name="connsiteX40" fmla="*/ 164198 w 768096"/>
              <a:gd name="connsiteY40" fmla="*/ 95419 h 768101"/>
              <a:gd name="connsiteX41" fmla="*/ 164198 w 768096"/>
              <a:gd name="connsiteY41" fmla="*/ 191435 h 768101"/>
              <a:gd name="connsiteX42" fmla="*/ 360043 w 768096"/>
              <a:gd name="connsiteY42" fmla="*/ 191435 h 768101"/>
              <a:gd name="connsiteX43" fmla="*/ 360043 w 768096"/>
              <a:gd name="connsiteY43" fmla="*/ 95419 h 768101"/>
              <a:gd name="connsiteX44" fmla="*/ 698857 w 768096"/>
              <a:gd name="connsiteY44" fmla="*/ 48006 h 768101"/>
              <a:gd name="connsiteX45" fmla="*/ 698857 w 768096"/>
              <a:gd name="connsiteY45" fmla="*/ 48007 h 768101"/>
              <a:gd name="connsiteX46" fmla="*/ 684083 w 768096"/>
              <a:gd name="connsiteY46" fmla="*/ 48007 h 768101"/>
              <a:gd name="connsiteX47" fmla="*/ 684083 w 768096"/>
              <a:gd name="connsiteY47" fmla="*/ 83770 h 768101"/>
              <a:gd name="connsiteX48" fmla="*/ 612074 w 768096"/>
              <a:gd name="connsiteY48" fmla="*/ 83770 h 768101"/>
              <a:gd name="connsiteX49" fmla="*/ 612074 w 768096"/>
              <a:gd name="connsiteY49" fmla="*/ 48007 h 768101"/>
              <a:gd name="connsiteX50" fmla="*/ 597305 w 768096"/>
              <a:gd name="connsiteY50" fmla="*/ 48007 h 768101"/>
              <a:gd name="connsiteX51" fmla="*/ 576072 w 768096"/>
              <a:gd name="connsiteY51" fmla="*/ 69240 h 768101"/>
              <a:gd name="connsiteX52" fmla="*/ 576072 w 768096"/>
              <a:gd name="connsiteY52" fmla="*/ 314809 h 768101"/>
              <a:gd name="connsiteX53" fmla="*/ 597305 w 768096"/>
              <a:gd name="connsiteY53" fmla="*/ 336042 h 768101"/>
              <a:gd name="connsiteX54" fmla="*/ 698857 w 768096"/>
              <a:gd name="connsiteY54" fmla="*/ 336042 h 768101"/>
              <a:gd name="connsiteX55" fmla="*/ 720090 w 768096"/>
              <a:gd name="connsiteY55" fmla="*/ 314809 h 768101"/>
              <a:gd name="connsiteX56" fmla="*/ 720090 w 768096"/>
              <a:gd name="connsiteY56" fmla="*/ 69239 h 768101"/>
              <a:gd name="connsiteX57" fmla="*/ 698857 w 768096"/>
              <a:gd name="connsiteY57" fmla="*/ 48006 h 768101"/>
              <a:gd name="connsiteX58" fmla="*/ 140183 w 768096"/>
              <a:gd name="connsiteY58" fmla="*/ 47413 h 768101"/>
              <a:gd name="connsiteX59" fmla="*/ 140195 w 768096"/>
              <a:gd name="connsiteY59" fmla="*/ 47413 h 768101"/>
              <a:gd name="connsiteX60" fmla="*/ 384046 w 768096"/>
              <a:gd name="connsiteY60" fmla="*/ 47413 h 768101"/>
              <a:gd name="connsiteX61" fmla="*/ 408049 w 768096"/>
              <a:gd name="connsiteY61" fmla="*/ 71404 h 768101"/>
              <a:gd name="connsiteX62" fmla="*/ 408049 w 768096"/>
              <a:gd name="connsiteY62" fmla="*/ 71416 h 768101"/>
              <a:gd name="connsiteX63" fmla="*/ 408049 w 768096"/>
              <a:gd name="connsiteY63" fmla="*/ 191435 h 768101"/>
              <a:gd name="connsiteX64" fmla="*/ 480060 w 768096"/>
              <a:gd name="connsiteY64" fmla="*/ 191435 h 768101"/>
              <a:gd name="connsiteX65" fmla="*/ 528066 w 768096"/>
              <a:gd name="connsiteY65" fmla="*/ 575481 h 768101"/>
              <a:gd name="connsiteX66" fmla="*/ 90719 w 768096"/>
              <a:gd name="connsiteY66" fmla="*/ 575481 h 768101"/>
              <a:gd name="connsiteX67" fmla="*/ 45360 w 768096"/>
              <a:gd name="connsiteY67" fmla="*/ 527475 h 768101"/>
              <a:gd name="connsiteX68" fmla="*/ 467927 w 768096"/>
              <a:gd name="connsiteY68" fmla="*/ 527475 h 768101"/>
              <a:gd name="connsiteX69" fmla="*/ 443946 w 768096"/>
              <a:gd name="connsiteY69" fmla="*/ 312079 h 768101"/>
              <a:gd name="connsiteX70" fmla="*/ 80305 w 768096"/>
              <a:gd name="connsiteY70" fmla="*/ 312079 h 768101"/>
              <a:gd name="connsiteX71" fmla="*/ 44351 w 768096"/>
              <a:gd name="connsiteY71" fmla="*/ 526408 h 768101"/>
              <a:gd name="connsiteX72" fmla="*/ 0 w 768096"/>
              <a:gd name="connsiteY72" fmla="*/ 479469 h 768101"/>
              <a:gd name="connsiteX73" fmla="*/ 48316 w 768096"/>
              <a:gd name="connsiteY73" fmla="*/ 191435 h 768101"/>
              <a:gd name="connsiteX74" fmla="*/ 116192 w 768096"/>
              <a:gd name="connsiteY74" fmla="*/ 191435 h 768101"/>
              <a:gd name="connsiteX75" fmla="*/ 116192 w 768096"/>
              <a:gd name="connsiteY75" fmla="*/ 71416 h 768101"/>
              <a:gd name="connsiteX76" fmla="*/ 140183 w 768096"/>
              <a:gd name="connsiteY76" fmla="*/ 47413 h 768101"/>
              <a:gd name="connsiteX77" fmla="*/ 698857 w 768096"/>
              <a:gd name="connsiteY77" fmla="*/ 0 h 768101"/>
              <a:gd name="connsiteX78" fmla="*/ 768096 w 768096"/>
              <a:gd name="connsiteY78" fmla="*/ 69240 h 768101"/>
              <a:gd name="connsiteX79" fmla="*/ 768096 w 768096"/>
              <a:gd name="connsiteY79" fmla="*/ 314809 h 768101"/>
              <a:gd name="connsiteX80" fmla="*/ 698857 w 768096"/>
              <a:gd name="connsiteY80" fmla="*/ 384048 h 768101"/>
              <a:gd name="connsiteX81" fmla="*/ 597305 w 768096"/>
              <a:gd name="connsiteY81" fmla="*/ 384048 h 768101"/>
              <a:gd name="connsiteX82" fmla="*/ 528066 w 768096"/>
              <a:gd name="connsiteY82" fmla="*/ 314809 h 768101"/>
              <a:gd name="connsiteX83" fmla="*/ 528066 w 768096"/>
              <a:gd name="connsiteY83" fmla="*/ 69240 h 768101"/>
              <a:gd name="connsiteX84" fmla="*/ 597305 w 768096"/>
              <a:gd name="connsiteY84" fmla="*/ 1 h 768101"/>
              <a:gd name="connsiteX85" fmla="*/ 698857 w 768096"/>
              <a:gd name="connsiteY85" fmla="*/ 1 h 768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768096" h="768101">
                <a:moveTo>
                  <a:pt x="576070" y="641242"/>
                </a:moveTo>
                <a:cubicBezTo>
                  <a:pt x="556185" y="641242"/>
                  <a:pt x="540065" y="657360"/>
                  <a:pt x="540065" y="677247"/>
                </a:cubicBezTo>
                <a:cubicBezTo>
                  <a:pt x="540065" y="697131"/>
                  <a:pt x="556185" y="713251"/>
                  <a:pt x="576070" y="713251"/>
                </a:cubicBezTo>
                <a:cubicBezTo>
                  <a:pt x="595954" y="713251"/>
                  <a:pt x="612074" y="697131"/>
                  <a:pt x="612074" y="677247"/>
                </a:cubicBezTo>
                <a:cubicBezTo>
                  <a:pt x="612052" y="657370"/>
                  <a:pt x="595946" y="641264"/>
                  <a:pt x="576070" y="641242"/>
                </a:cubicBezTo>
                <a:close/>
                <a:moveTo>
                  <a:pt x="384046" y="641242"/>
                </a:moveTo>
                <a:cubicBezTo>
                  <a:pt x="364161" y="641242"/>
                  <a:pt x="348041" y="657360"/>
                  <a:pt x="348041" y="677247"/>
                </a:cubicBezTo>
                <a:cubicBezTo>
                  <a:pt x="348041" y="697131"/>
                  <a:pt x="364161" y="713251"/>
                  <a:pt x="384046" y="713251"/>
                </a:cubicBezTo>
                <a:cubicBezTo>
                  <a:pt x="403930" y="713251"/>
                  <a:pt x="420050" y="697131"/>
                  <a:pt x="420050" y="677247"/>
                </a:cubicBezTo>
                <a:cubicBezTo>
                  <a:pt x="420028" y="657370"/>
                  <a:pt x="403922" y="641264"/>
                  <a:pt x="384046" y="641242"/>
                </a:cubicBezTo>
                <a:close/>
                <a:moveTo>
                  <a:pt x="384046" y="593236"/>
                </a:moveTo>
                <a:cubicBezTo>
                  <a:pt x="418844" y="593236"/>
                  <a:pt x="448701" y="614393"/>
                  <a:pt x="461454" y="644546"/>
                </a:cubicBezTo>
                <a:lnTo>
                  <a:pt x="463209" y="653241"/>
                </a:lnTo>
                <a:lnTo>
                  <a:pt x="496906" y="653241"/>
                </a:lnTo>
                <a:lnTo>
                  <a:pt x="498661" y="644546"/>
                </a:lnTo>
                <a:cubicBezTo>
                  <a:pt x="511415" y="614393"/>
                  <a:pt x="541271" y="593236"/>
                  <a:pt x="576070" y="593236"/>
                </a:cubicBezTo>
                <a:cubicBezTo>
                  <a:pt x="622467" y="593236"/>
                  <a:pt x="660080" y="630849"/>
                  <a:pt x="660080" y="677247"/>
                </a:cubicBezTo>
                <a:cubicBezTo>
                  <a:pt x="660025" y="723620"/>
                  <a:pt x="622443" y="761199"/>
                  <a:pt x="576070" y="761257"/>
                </a:cubicBezTo>
                <a:cubicBezTo>
                  <a:pt x="541271" y="761257"/>
                  <a:pt x="511415" y="740100"/>
                  <a:pt x="498661" y="709947"/>
                </a:cubicBezTo>
                <a:lnTo>
                  <a:pt x="496904" y="701247"/>
                </a:lnTo>
                <a:lnTo>
                  <a:pt x="463188" y="701247"/>
                </a:lnTo>
                <a:lnTo>
                  <a:pt x="461427" y="709929"/>
                </a:lnTo>
                <a:cubicBezTo>
                  <a:pt x="448661" y="740064"/>
                  <a:pt x="418826" y="761214"/>
                  <a:pt x="384046" y="761257"/>
                </a:cubicBezTo>
                <a:cubicBezTo>
                  <a:pt x="349248" y="761257"/>
                  <a:pt x="319391" y="740100"/>
                  <a:pt x="306637" y="709947"/>
                </a:cubicBezTo>
                <a:lnTo>
                  <a:pt x="306328" y="708414"/>
                </a:lnTo>
                <a:lnTo>
                  <a:pt x="216024" y="741942"/>
                </a:lnTo>
                <a:lnTo>
                  <a:pt x="216024" y="768101"/>
                </a:lnTo>
                <a:lnTo>
                  <a:pt x="168018" y="768101"/>
                </a:lnTo>
                <a:lnTo>
                  <a:pt x="168018" y="725253"/>
                </a:lnTo>
                <a:cubicBezTo>
                  <a:pt x="168016" y="715215"/>
                  <a:pt x="174263" y="706235"/>
                  <a:pt x="183676" y="702750"/>
                </a:cubicBezTo>
                <a:lnTo>
                  <a:pt x="303898" y="658114"/>
                </a:lnTo>
                <a:lnTo>
                  <a:pt x="306637" y="644546"/>
                </a:lnTo>
                <a:cubicBezTo>
                  <a:pt x="319391" y="614393"/>
                  <a:pt x="349248" y="593236"/>
                  <a:pt x="384046" y="593236"/>
                </a:cubicBezTo>
                <a:close/>
                <a:moveTo>
                  <a:pt x="44351" y="526408"/>
                </a:moveTo>
                <a:lnTo>
                  <a:pt x="45360" y="527475"/>
                </a:lnTo>
                <a:lnTo>
                  <a:pt x="44172" y="527475"/>
                </a:lnTo>
                <a:close/>
                <a:moveTo>
                  <a:pt x="92490" y="239441"/>
                </a:moveTo>
                <a:lnTo>
                  <a:pt x="88358" y="264073"/>
                </a:lnTo>
                <a:lnTo>
                  <a:pt x="438601" y="264073"/>
                </a:lnTo>
                <a:lnTo>
                  <a:pt x="435859" y="239441"/>
                </a:lnTo>
                <a:close/>
                <a:moveTo>
                  <a:pt x="164198" y="95419"/>
                </a:moveTo>
                <a:lnTo>
                  <a:pt x="164198" y="191435"/>
                </a:lnTo>
                <a:lnTo>
                  <a:pt x="360043" y="191435"/>
                </a:lnTo>
                <a:lnTo>
                  <a:pt x="360043" y="95419"/>
                </a:lnTo>
                <a:close/>
                <a:moveTo>
                  <a:pt x="698857" y="48006"/>
                </a:moveTo>
                <a:lnTo>
                  <a:pt x="698857" y="48007"/>
                </a:lnTo>
                <a:lnTo>
                  <a:pt x="684083" y="48007"/>
                </a:lnTo>
                <a:lnTo>
                  <a:pt x="684083" y="83770"/>
                </a:lnTo>
                <a:lnTo>
                  <a:pt x="612074" y="83770"/>
                </a:lnTo>
                <a:lnTo>
                  <a:pt x="612074" y="48007"/>
                </a:lnTo>
                <a:lnTo>
                  <a:pt x="597305" y="48007"/>
                </a:lnTo>
                <a:cubicBezTo>
                  <a:pt x="585584" y="48020"/>
                  <a:pt x="576084" y="57518"/>
                  <a:pt x="576072" y="69240"/>
                </a:cubicBezTo>
                <a:lnTo>
                  <a:pt x="576072" y="314809"/>
                </a:lnTo>
                <a:cubicBezTo>
                  <a:pt x="576084" y="326532"/>
                  <a:pt x="585584" y="336030"/>
                  <a:pt x="597305" y="336042"/>
                </a:cubicBezTo>
                <a:lnTo>
                  <a:pt x="698857" y="336042"/>
                </a:lnTo>
                <a:cubicBezTo>
                  <a:pt x="710578" y="336030"/>
                  <a:pt x="720076" y="326532"/>
                  <a:pt x="720090" y="314809"/>
                </a:cubicBezTo>
                <a:lnTo>
                  <a:pt x="720090" y="69239"/>
                </a:lnTo>
                <a:cubicBezTo>
                  <a:pt x="720076" y="57518"/>
                  <a:pt x="710578" y="48019"/>
                  <a:pt x="698857" y="48006"/>
                </a:cubicBezTo>
                <a:close/>
                <a:moveTo>
                  <a:pt x="140183" y="47413"/>
                </a:moveTo>
                <a:cubicBezTo>
                  <a:pt x="140187" y="47413"/>
                  <a:pt x="140191" y="47413"/>
                  <a:pt x="140195" y="47413"/>
                </a:cubicBezTo>
                <a:lnTo>
                  <a:pt x="384046" y="47413"/>
                </a:lnTo>
                <a:cubicBezTo>
                  <a:pt x="397298" y="47410"/>
                  <a:pt x="408046" y="58151"/>
                  <a:pt x="408049" y="71404"/>
                </a:cubicBezTo>
                <a:cubicBezTo>
                  <a:pt x="408049" y="71408"/>
                  <a:pt x="408049" y="71412"/>
                  <a:pt x="408049" y="71416"/>
                </a:cubicBezTo>
                <a:lnTo>
                  <a:pt x="408049" y="191435"/>
                </a:lnTo>
                <a:lnTo>
                  <a:pt x="480060" y="191435"/>
                </a:lnTo>
                <a:lnTo>
                  <a:pt x="528066" y="575481"/>
                </a:lnTo>
                <a:lnTo>
                  <a:pt x="90719" y="575481"/>
                </a:lnTo>
                <a:lnTo>
                  <a:pt x="45360" y="527475"/>
                </a:lnTo>
                <a:lnTo>
                  <a:pt x="467927" y="527475"/>
                </a:lnTo>
                <a:lnTo>
                  <a:pt x="443946" y="312079"/>
                </a:lnTo>
                <a:lnTo>
                  <a:pt x="80305" y="312079"/>
                </a:lnTo>
                <a:lnTo>
                  <a:pt x="44351" y="526408"/>
                </a:lnTo>
                <a:lnTo>
                  <a:pt x="0" y="479469"/>
                </a:lnTo>
                <a:lnTo>
                  <a:pt x="48316" y="191435"/>
                </a:lnTo>
                <a:lnTo>
                  <a:pt x="116192" y="191435"/>
                </a:lnTo>
                <a:lnTo>
                  <a:pt x="116192" y="71416"/>
                </a:lnTo>
                <a:cubicBezTo>
                  <a:pt x="116189" y="58163"/>
                  <a:pt x="126930" y="47416"/>
                  <a:pt x="140183" y="47413"/>
                </a:cubicBezTo>
                <a:close/>
                <a:moveTo>
                  <a:pt x="698857" y="0"/>
                </a:moveTo>
                <a:cubicBezTo>
                  <a:pt x="737096" y="0"/>
                  <a:pt x="768096" y="31000"/>
                  <a:pt x="768096" y="69240"/>
                </a:cubicBezTo>
                <a:lnTo>
                  <a:pt x="768096" y="314809"/>
                </a:lnTo>
                <a:cubicBezTo>
                  <a:pt x="768096" y="353048"/>
                  <a:pt x="737096" y="384048"/>
                  <a:pt x="698857" y="384048"/>
                </a:cubicBezTo>
                <a:lnTo>
                  <a:pt x="597305" y="384048"/>
                </a:lnTo>
                <a:cubicBezTo>
                  <a:pt x="559066" y="384048"/>
                  <a:pt x="528066" y="353048"/>
                  <a:pt x="528066" y="314809"/>
                </a:cubicBezTo>
                <a:lnTo>
                  <a:pt x="528066" y="69240"/>
                </a:lnTo>
                <a:cubicBezTo>
                  <a:pt x="528066" y="31000"/>
                  <a:pt x="559066" y="1"/>
                  <a:pt x="597305" y="1"/>
                </a:cubicBezTo>
                <a:lnTo>
                  <a:pt x="698857" y="1"/>
                </a:lnTo>
                <a:close/>
              </a:path>
            </a:pathLst>
          </a:custGeom>
          <a:solidFill>
            <a:schemeClr val="accent6"/>
          </a:solidFill>
          <a:ln w="2381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90000"/>
              </a:lnSpc>
            </a:pPr>
            <a:endParaRPr lang="en-US" sz="60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9EE49CEB-59B4-AD8F-63F1-8C4B0E37D8C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0187" y="5803276"/>
            <a:ext cx="312399" cy="31371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82D07D3-2E7A-F1AA-5218-EFEF5AC7A62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0809" y="4920916"/>
            <a:ext cx="311569" cy="3139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4E733C-5C6D-B5D6-20FC-AB1762225880}"/>
              </a:ext>
            </a:extLst>
          </p:cNvPr>
          <p:cNvSpPr txBox="1"/>
          <p:nvPr/>
        </p:nvSpPr>
        <p:spPr>
          <a:xfrm>
            <a:off x="7239000" y="1661681"/>
            <a:ext cx="3997215" cy="2492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>
                <a:solidFill>
                  <a:schemeClr val="accent5"/>
                </a:solidFill>
                <a:latin typeface="Arial" panose="020B0604020202020204" pitchFamily="34" charset="0"/>
                <a:ea typeface="Calibri" pitchFamily="34" charset="-122"/>
                <a:cs typeface="Calibri" pitchFamily="34" charset="-120"/>
              </a:rPr>
              <a:t>Takeaways for luxury sectors</a:t>
            </a:r>
            <a:endParaRPr lang="en-US" b="1">
              <a:solidFill>
                <a:schemeClr val="accent5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900F525-4783-FB11-7812-0F3B2AA3CB5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39002" y="3700522"/>
            <a:ext cx="448558" cy="448558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C7104428-BB5D-41C4-E228-E8A2014C86E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239002" y="4708634"/>
            <a:ext cx="448558" cy="448558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3D7BFD09-9CAF-6552-CD31-52054CAFFCA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39002" y="5819368"/>
            <a:ext cx="448558" cy="448558"/>
          </a:xfrm>
          <a:prstGeom prst="rect">
            <a:avLst/>
          </a:prstGeom>
        </p:spPr>
      </p:pic>
      <p:sp>
        <p:nvSpPr>
          <p:cNvPr id="19" name="Text 60">
            <a:extLst>
              <a:ext uri="{FF2B5EF4-FFF2-40B4-BE49-F238E27FC236}">
                <a16:creationId xmlns:a16="http://schemas.microsoft.com/office/drawing/2014/main" id="{5196524A-F0FE-D0CF-9AF0-9C0F24AEC5E4}"/>
              </a:ext>
            </a:extLst>
          </p:cNvPr>
          <p:cNvSpPr/>
          <p:nvPr/>
        </p:nvSpPr>
        <p:spPr>
          <a:xfrm>
            <a:off x="7239000" y="2096983"/>
            <a:ext cx="3986212" cy="43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300" b="1" dirty="0">
                <a:solidFill>
                  <a:srgbClr val="FFFFFF"/>
                </a:solidFill>
                <a:ea typeface="Calibri" pitchFamily="34" charset="-122"/>
                <a:cs typeface="Calibri" pitchFamily="34" charset="-120"/>
              </a:rPr>
              <a:t>The purchase rationale has turned inward. Consumers are buying for self, not for signal</a:t>
            </a:r>
          </a:p>
        </p:txBody>
      </p:sp>
      <p:sp>
        <p:nvSpPr>
          <p:cNvPr id="20" name="Text 62">
            <a:extLst>
              <a:ext uri="{FF2B5EF4-FFF2-40B4-BE49-F238E27FC236}">
                <a16:creationId xmlns:a16="http://schemas.microsoft.com/office/drawing/2014/main" id="{BFF670F6-FC44-3A1C-317B-FB0ED936C8BD}"/>
              </a:ext>
            </a:extLst>
          </p:cNvPr>
          <p:cNvSpPr/>
          <p:nvPr/>
        </p:nvSpPr>
        <p:spPr>
          <a:xfrm>
            <a:off x="7239000" y="2601321"/>
            <a:ext cx="4572000" cy="4115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400" b="1" dirty="0">
                <a:solidFill>
                  <a:srgbClr val="A87FDF"/>
                </a:solidFill>
                <a:ea typeface="Calibri" pitchFamily="34" charset="-122"/>
                <a:cs typeface="Calibri" pitchFamily="34" charset="-120"/>
              </a:rPr>
              <a:t>In beauty: </a:t>
            </a:r>
            <a:r>
              <a:rPr lang="en-US" sz="1400" i="1" dirty="0">
                <a:solidFill>
                  <a:srgbClr val="BBBBBB"/>
                </a:solidFill>
                <a:ea typeface="Calibri" pitchFamily="34" charset="-122"/>
                <a:cs typeface="Calibri" pitchFamily="34" charset="-120"/>
              </a:rPr>
              <a:t>Wellness overtakes appearance as the #1 purchase driver across all 5 personas</a:t>
            </a:r>
            <a:endParaRPr lang="en-US" sz="14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9ABAEAC-27EE-CAA2-5C32-BE200B02EDA2}"/>
              </a:ext>
            </a:extLst>
          </p:cNvPr>
          <p:cNvGrpSpPr/>
          <p:nvPr/>
        </p:nvGrpSpPr>
        <p:grpSpPr>
          <a:xfrm>
            <a:off x="853439" y="4415506"/>
            <a:ext cx="5623561" cy="1323963"/>
            <a:chOff x="853440" y="4415506"/>
            <a:chExt cx="5585460" cy="1323963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68BE017-3376-643D-28DE-F1F2A090F1D6}"/>
                </a:ext>
              </a:extLst>
            </p:cNvPr>
            <p:cNvCxnSpPr/>
            <p:nvPr/>
          </p:nvCxnSpPr>
          <p:spPr>
            <a:xfrm>
              <a:off x="853440" y="4415506"/>
              <a:ext cx="5585460" cy="0"/>
            </a:xfrm>
            <a:prstGeom prst="line">
              <a:avLst/>
            </a:prstGeom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2156600-7145-1B42-D362-95B8DBEE7AA1}"/>
                </a:ext>
              </a:extLst>
            </p:cNvPr>
            <p:cNvCxnSpPr/>
            <p:nvPr/>
          </p:nvCxnSpPr>
          <p:spPr>
            <a:xfrm>
              <a:off x="853440" y="4856827"/>
              <a:ext cx="5585460" cy="0"/>
            </a:xfrm>
            <a:prstGeom prst="line">
              <a:avLst/>
            </a:prstGeom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A7A6296-DBDD-8026-2A8B-25DE8F12ED25}"/>
                </a:ext>
              </a:extLst>
            </p:cNvPr>
            <p:cNvCxnSpPr/>
            <p:nvPr/>
          </p:nvCxnSpPr>
          <p:spPr>
            <a:xfrm>
              <a:off x="853440" y="5298148"/>
              <a:ext cx="5585460" cy="0"/>
            </a:xfrm>
            <a:prstGeom prst="line">
              <a:avLst/>
            </a:prstGeom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89637CA-1AF6-30D2-E7CC-C899BFD063D1}"/>
                </a:ext>
              </a:extLst>
            </p:cNvPr>
            <p:cNvCxnSpPr/>
            <p:nvPr/>
          </p:nvCxnSpPr>
          <p:spPr>
            <a:xfrm>
              <a:off x="853440" y="5739469"/>
              <a:ext cx="5585460" cy="0"/>
            </a:xfrm>
            <a:prstGeom prst="line">
              <a:avLst/>
            </a:prstGeom>
            <a:ln w="9525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E30C7006-39B1-2BC3-5FE5-DEF506EE5C3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775770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30C7006-39B1-2BC3-5FE5-DEF506EE5C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2435781-A782-1E29-9239-DD41C2337178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6858000" y="3261360"/>
            <a:ext cx="5334000" cy="36271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B13D6B5-8FA4-18C7-671B-8694246F13FF}"/>
              </a:ext>
            </a:extLst>
          </p:cNvPr>
          <p:cNvSpPr/>
          <p:nvPr/>
        </p:nvSpPr>
        <p:spPr>
          <a:xfrm>
            <a:off x="6858000" y="3261360"/>
            <a:ext cx="5333999" cy="3596640"/>
          </a:xfrm>
          <a:prstGeom prst="rect">
            <a:avLst/>
          </a:prstGeom>
          <a:gradFill>
            <a:gsLst>
              <a:gs pos="962">
                <a:schemeClr val="tx1">
                  <a:alpha val="7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t"/>
          <a:lstStyle/>
          <a:p>
            <a:pPr algn="l">
              <a:lnSpc>
                <a:spcPct val="90000"/>
              </a:lnSpc>
            </a:pPr>
            <a:endParaRPr lang="zh-CN" altLang="en-US" sz="1400" err="1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CFA67B-01B0-F499-AFD2-AA615AD6B464}"/>
              </a:ext>
            </a:extLst>
          </p:cNvPr>
          <p:cNvSpPr/>
          <p:nvPr/>
        </p:nvSpPr>
        <p:spPr>
          <a:xfrm>
            <a:off x="6858000" y="1524000"/>
            <a:ext cx="5333999" cy="1737360"/>
          </a:xfrm>
          <a:prstGeom prst="rect">
            <a:avLst/>
          </a:prstGeom>
          <a:solidFill>
            <a:schemeClr val="tx2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t"/>
          <a:lstStyle/>
          <a:p>
            <a:pPr algn="l">
              <a:lnSpc>
                <a:spcPct val="90000"/>
              </a:lnSpc>
            </a:pPr>
            <a:endParaRPr lang="zh-CN" altLang="en-US" sz="1400" err="1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118992-DD47-C528-9EFA-D1460F9B1E33}"/>
              </a:ext>
            </a:extLst>
          </p:cNvPr>
          <p:cNvSpPr/>
          <p:nvPr/>
        </p:nvSpPr>
        <p:spPr>
          <a:xfrm>
            <a:off x="6858000" y="1524000"/>
            <a:ext cx="68263" cy="533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t"/>
          <a:lstStyle/>
          <a:p>
            <a:pPr algn="l">
              <a:lnSpc>
                <a:spcPct val="90000"/>
              </a:lnSpc>
            </a:pPr>
            <a:endParaRPr lang="zh-CN" altLang="en-US" sz="1400" err="1">
              <a:solidFill>
                <a:schemeClr val="bg1"/>
              </a:solidFill>
            </a:endParaRPr>
          </a:p>
        </p:txBody>
      </p:sp>
      <p:sp>
        <p:nvSpPr>
          <p:cNvPr id="5" name="Text 3"/>
          <p:cNvSpPr/>
          <p:nvPr/>
        </p:nvSpPr>
        <p:spPr>
          <a:xfrm>
            <a:off x="381000" y="1143000"/>
            <a:ext cx="11430000" cy="221599"/>
          </a:xfrm>
          <a:prstGeom prst="rect">
            <a:avLst/>
          </a:prstGeom>
          <a:noFill/>
          <a:ln/>
        </p:spPr>
        <p:txBody>
          <a:bodyPr wrap="square" lIns="0" tIns="0" rIns="0" bIns="0" rtlCol="0" anchor="t" anchorCtr="0">
            <a:spAutoFit/>
          </a:bodyPr>
          <a:lstStyle/>
          <a:p>
            <a:pPr marL="0" indent="0">
              <a:lnSpc>
                <a:spcPct val="90000"/>
              </a:lnSpc>
            </a:pPr>
            <a:r>
              <a:rPr lang="en-US" sz="1600">
                <a:solidFill>
                  <a:schemeClr val="accent2"/>
                </a:solidFill>
                <a:latin typeface="Arial" panose="020B0604020202020204" pitchFamily="34" charset="0"/>
                <a:ea typeface="Calibri" pitchFamily="34" charset="-122"/>
                <a:cs typeface="Calibri" pitchFamily="34" charset="-120"/>
              </a:rPr>
              <a:t>What began as a replenishment platform is now the primary destination for discovery, research, purchase and replenishment</a:t>
            </a:r>
            <a:endParaRPr lang="en-US" sz="16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8" name="Text 26"/>
          <p:cNvSpPr/>
          <p:nvPr/>
        </p:nvSpPr>
        <p:spPr>
          <a:xfrm>
            <a:off x="1585914" y="2276872"/>
            <a:ext cx="976664" cy="2210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kern="0">
                <a:solidFill>
                  <a:schemeClr val="bg1"/>
                </a:solidFill>
                <a:latin typeface="+mj-lt"/>
                <a:ea typeface="Calibri" pitchFamily="34" charset="-122"/>
                <a:cs typeface="Calibri" pitchFamily="34" charset="-120"/>
              </a:rPr>
              <a:t>Discovery</a:t>
            </a:r>
            <a:endParaRPr lang="en-US" sz="12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Text 27"/>
          <p:cNvSpPr/>
          <p:nvPr/>
        </p:nvSpPr>
        <p:spPr>
          <a:xfrm>
            <a:off x="2930376" y="2276872"/>
            <a:ext cx="976664" cy="2210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kern="0">
                <a:solidFill>
                  <a:schemeClr val="bg1"/>
                </a:solidFill>
                <a:latin typeface="+mj-lt"/>
                <a:ea typeface="Calibri" pitchFamily="34" charset="-122"/>
                <a:cs typeface="Calibri" pitchFamily="34" charset="-120"/>
              </a:rPr>
              <a:t>Research</a:t>
            </a:r>
            <a:endParaRPr lang="en-US" sz="12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0" name="Text 28"/>
          <p:cNvSpPr/>
          <p:nvPr/>
        </p:nvSpPr>
        <p:spPr>
          <a:xfrm>
            <a:off x="4274837" y="2276872"/>
            <a:ext cx="976664" cy="2210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kern="0">
                <a:solidFill>
                  <a:schemeClr val="bg1"/>
                </a:solidFill>
                <a:latin typeface="+mj-lt"/>
                <a:ea typeface="Calibri" pitchFamily="34" charset="-122"/>
                <a:cs typeface="Calibri" pitchFamily="34" charset="-120"/>
              </a:rPr>
              <a:t>Purchase</a:t>
            </a:r>
            <a:endParaRPr lang="en-US" sz="12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" name="Text 29"/>
          <p:cNvSpPr/>
          <p:nvPr/>
        </p:nvSpPr>
        <p:spPr>
          <a:xfrm>
            <a:off x="5619298" y="2276872"/>
            <a:ext cx="976664" cy="2210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kern="0">
                <a:solidFill>
                  <a:schemeClr val="bg1"/>
                </a:solidFill>
                <a:latin typeface="+mj-lt"/>
                <a:ea typeface="Calibri" pitchFamily="34" charset="-122"/>
                <a:cs typeface="Calibri" pitchFamily="34" charset="-120"/>
              </a:rPr>
              <a:t>Replenish</a:t>
            </a:r>
            <a:endParaRPr lang="en-US" sz="12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Shape 30"/>
          <p:cNvSpPr/>
          <p:nvPr/>
        </p:nvSpPr>
        <p:spPr>
          <a:xfrm>
            <a:off x="381000" y="2604408"/>
            <a:ext cx="6291064" cy="525014"/>
          </a:xfrm>
          <a:prstGeom prst="rect">
            <a:avLst/>
          </a:prstGeom>
          <a:solidFill>
            <a:schemeClr val="tx2"/>
          </a:solidFill>
          <a:ln w="12700">
            <a:noFill/>
            <a:prstDash val="solid"/>
          </a:ln>
        </p:spPr>
        <p:txBody>
          <a:bodyPr/>
          <a:lstStyle/>
          <a:p>
            <a:endParaRPr lang="en-GB">
              <a:latin typeface="+mj-lt"/>
            </a:endParaRPr>
          </a:p>
        </p:txBody>
      </p:sp>
      <p:sp>
        <p:nvSpPr>
          <p:cNvPr id="39" name="Shape 37"/>
          <p:cNvSpPr/>
          <p:nvPr/>
        </p:nvSpPr>
        <p:spPr>
          <a:xfrm>
            <a:off x="381000" y="3203495"/>
            <a:ext cx="6291064" cy="525014"/>
          </a:xfrm>
          <a:prstGeom prst="rect">
            <a:avLst/>
          </a:prstGeom>
          <a:solidFill>
            <a:schemeClr val="bg2">
              <a:lumMod val="10000"/>
            </a:schemeClr>
          </a:solidFill>
          <a:ln w="12700">
            <a:noFill/>
            <a:prstDash val="solid"/>
          </a:ln>
        </p:spPr>
        <p:txBody>
          <a:bodyPr/>
          <a:lstStyle/>
          <a:p>
            <a:endParaRPr lang="en-GB">
              <a:latin typeface="+mj-lt"/>
            </a:endParaRPr>
          </a:p>
        </p:txBody>
      </p:sp>
      <p:sp>
        <p:nvSpPr>
          <p:cNvPr id="45" name="Shape 43"/>
          <p:cNvSpPr/>
          <p:nvPr/>
        </p:nvSpPr>
        <p:spPr>
          <a:xfrm>
            <a:off x="381000" y="3802584"/>
            <a:ext cx="6291064" cy="525014"/>
          </a:xfrm>
          <a:prstGeom prst="rect">
            <a:avLst/>
          </a:prstGeom>
          <a:solidFill>
            <a:schemeClr val="bg2">
              <a:lumMod val="10000"/>
            </a:schemeClr>
          </a:solidFill>
          <a:ln w="12700">
            <a:noFill/>
            <a:prstDash val="solid"/>
          </a:ln>
        </p:spPr>
        <p:txBody>
          <a:bodyPr/>
          <a:lstStyle/>
          <a:p>
            <a:endParaRPr lang="en-GB">
              <a:latin typeface="+mj-lt"/>
            </a:endParaRPr>
          </a:p>
        </p:txBody>
      </p:sp>
      <p:sp>
        <p:nvSpPr>
          <p:cNvPr id="51" name="Shape 49"/>
          <p:cNvSpPr/>
          <p:nvPr/>
        </p:nvSpPr>
        <p:spPr>
          <a:xfrm>
            <a:off x="381000" y="4401671"/>
            <a:ext cx="6291064" cy="525014"/>
          </a:xfrm>
          <a:prstGeom prst="rect">
            <a:avLst/>
          </a:prstGeom>
          <a:solidFill>
            <a:schemeClr val="bg2">
              <a:lumMod val="10000"/>
            </a:schemeClr>
          </a:solidFill>
          <a:ln w="12700">
            <a:noFill/>
            <a:prstDash val="solid"/>
          </a:ln>
        </p:spPr>
        <p:txBody>
          <a:bodyPr/>
          <a:lstStyle/>
          <a:p>
            <a:endParaRPr lang="en-GB">
              <a:latin typeface="+mj-lt"/>
            </a:endParaRPr>
          </a:p>
        </p:txBody>
      </p:sp>
      <p:sp>
        <p:nvSpPr>
          <p:cNvPr id="57" name="Shape 55"/>
          <p:cNvSpPr/>
          <p:nvPr/>
        </p:nvSpPr>
        <p:spPr>
          <a:xfrm>
            <a:off x="381000" y="5000758"/>
            <a:ext cx="6291064" cy="525014"/>
          </a:xfrm>
          <a:prstGeom prst="rect">
            <a:avLst/>
          </a:prstGeom>
          <a:solidFill>
            <a:schemeClr val="bg2">
              <a:lumMod val="10000"/>
            </a:schemeClr>
          </a:solidFill>
          <a:ln w="12700">
            <a:noFill/>
            <a:prstDash val="solid"/>
          </a:ln>
        </p:spPr>
        <p:txBody>
          <a:bodyPr/>
          <a:lstStyle/>
          <a:p>
            <a:endParaRPr lang="en-GB">
              <a:latin typeface="+mj-lt"/>
            </a:endParaRPr>
          </a:p>
        </p:txBody>
      </p:sp>
      <p:sp>
        <p:nvSpPr>
          <p:cNvPr id="63" name="Shape 61"/>
          <p:cNvSpPr/>
          <p:nvPr/>
        </p:nvSpPr>
        <p:spPr>
          <a:xfrm>
            <a:off x="381000" y="5599846"/>
            <a:ext cx="6291064" cy="525014"/>
          </a:xfrm>
          <a:prstGeom prst="rect">
            <a:avLst/>
          </a:prstGeom>
          <a:solidFill>
            <a:schemeClr val="bg2">
              <a:lumMod val="10000"/>
            </a:schemeClr>
          </a:solidFill>
          <a:ln w="12700">
            <a:noFill/>
            <a:prstDash val="solid"/>
          </a:ln>
        </p:spPr>
        <p:txBody>
          <a:bodyPr/>
          <a:lstStyle/>
          <a:p>
            <a:endParaRPr lang="en-GB">
              <a:latin typeface="+mj-lt"/>
            </a:endParaRPr>
          </a:p>
        </p:txBody>
      </p:sp>
      <p:sp>
        <p:nvSpPr>
          <p:cNvPr id="33" name="Shape 31"/>
          <p:cNvSpPr/>
          <p:nvPr/>
        </p:nvSpPr>
        <p:spPr>
          <a:xfrm>
            <a:off x="381000" y="2604408"/>
            <a:ext cx="27904" cy="525014"/>
          </a:xfrm>
          <a:prstGeom prst="rect">
            <a:avLst/>
          </a:prstGeom>
          <a:solidFill>
            <a:schemeClr val="accent5"/>
          </a:solidFill>
          <a:ln w="12700">
            <a:noFill/>
            <a:prstDash val="solid"/>
          </a:ln>
        </p:spPr>
        <p:txBody>
          <a:bodyPr/>
          <a:lstStyle/>
          <a:p>
            <a:endParaRPr lang="en-GB">
              <a:latin typeface="+mj-lt"/>
            </a:endParaRPr>
          </a:p>
        </p:txBody>
      </p:sp>
      <p:sp>
        <p:nvSpPr>
          <p:cNvPr id="34" name="Text 32"/>
          <p:cNvSpPr/>
          <p:nvPr/>
        </p:nvSpPr>
        <p:spPr>
          <a:xfrm>
            <a:off x="523174" y="2604408"/>
            <a:ext cx="1016066" cy="5250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>
                <a:solidFill>
                  <a:srgbClr val="FFFFFF"/>
                </a:solidFill>
                <a:latin typeface="+mj-lt"/>
                <a:ea typeface="Calibri" pitchFamily="34" charset="-122"/>
                <a:cs typeface="Calibri" pitchFamily="34" charset="-120"/>
              </a:rPr>
              <a:t>Amazon</a:t>
            </a:r>
            <a:endParaRPr lang="en-US" sz="1400">
              <a:latin typeface="+mj-lt"/>
            </a:endParaRPr>
          </a:p>
        </p:txBody>
      </p:sp>
      <p:sp>
        <p:nvSpPr>
          <p:cNvPr id="35" name="Text 33"/>
          <p:cNvSpPr/>
          <p:nvPr/>
        </p:nvSpPr>
        <p:spPr>
          <a:xfrm>
            <a:off x="1585914" y="2604408"/>
            <a:ext cx="976664" cy="5491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>
                <a:solidFill>
                  <a:schemeClr val="accent4"/>
                </a:solidFill>
                <a:latin typeface="+mj-lt"/>
                <a:ea typeface="Calibri" pitchFamily="34" charset="-122"/>
                <a:cs typeface="Calibri" pitchFamily="34" charset="-120"/>
              </a:rPr>
              <a:t>42%</a:t>
            </a:r>
            <a:endParaRPr lang="en-US" sz="200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36" name="Text 34"/>
          <p:cNvSpPr/>
          <p:nvPr/>
        </p:nvSpPr>
        <p:spPr>
          <a:xfrm>
            <a:off x="2930376" y="2604408"/>
            <a:ext cx="976664" cy="5491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>
                <a:solidFill>
                  <a:schemeClr val="accent4"/>
                </a:solidFill>
                <a:latin typeface="+mj-lt"/>
                <a:ea typeface="Calibri" pitchFamily="34" charset="-122"/>
                <a:cs typeface="Calibri" pitchFamily="34" charset="-120"/>
              </a:rPr>
              <a:t>44%</a:t>
            </a:r>
            <a:endParaRPr lang="en-US" sz="200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37" name="Text 35"/>
          <p:cNvSpPr/>
          <p:nvPr/>
        </p:nvSpPr>
        <p:spPr>
          <a:xfrm>
            <a:off x="4274837" y="2604408"/>
            <a:ext cx="976664" cy="5491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>
                <a:solidFill>
                  <a:schemeClr val="accent4"/>
                </a:solidFill>
                <a:latin typeface="+mj-lt"/>
                <a:ea typeface="Calibri" pitchFamily="34" charset="-122"/>
                <a:cs typeface="Calibri" pitchFamily="34" charset="-120"/>
              </a:rPr>
              <a:t>45%</a:t>
            </a:r>
            <a:endParaRPr lang="en-US" sz="200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38" name="Text 36"/>
          <p:cNvSpPr/>
          <p:nvPr/>
        </p:nvSpPr>
        <p:spPr>
          <a:xfrm>
            <a:off x="5619298" y="2604408"/>
            <a:ext cx="976664" cy="5491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>
                <a:solidFill>
                  <a:schemeClr val="accent4"/>
                </a:solidFill>
                <a:latin typeface="+mj-lt"/>
                <a:ea typeface="Calibri" pitchFamily="34" charset="-122"/>
                <a:cs typeface="Calibri" pitchFamily="34" charset="-120"/>
              </a:rPr>
              <a:t>46%</a:t>
            </a:r>
            <a:endParaRPr lang="en-US" sz="200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40" name="Text 38"/>
          <p:cNvSpPr/>
          <p:nvPr/>
        </p:nvSpPr>
        <p:spPr>
          <a:xfrm>
            <a:off x="523174" y="3203496"/>
            <a:ext cx="1016066" cy="5250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>
                <a:solidFill>
                  <a:srgbClr val="777777"/>
                </a:solidFill>
                <a:latin typeface="+mj-lt"/>
                <a:ea typeface="Calibri" pitchFamily="34" charset="-122"/>
                <a:cs typeface="Calibri" pitchFamily="34" charset="-120"/>
              </a:rPr>
              <a:t>Sephora</a:t>
            </a:r>
            <a:endParaRPr lang="en-US" sz="1400">
              <a:latin typeface="+mj-lt"/>
            </a:endParaRPr>
          </a:p>
        </p:txBody>
      </p:sp>
      <p:sp>
        <p:nvSpPr>
          <p:cNvPr id="41" name="Text 39"/>
          <p:cNvSpPr/>
          <p:nvPr/>
        </p:nvSpPr>
        <p:spPr>
          <a:xfrm>
            <a:off x="1585914" y="3192766"/>
            <a:ext cx="976664" cy="5491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>
                <a:solidFill>
                  <a:srgbClr val="777777"/>
                </a:solidFill>
                <a:latin typeface="+mj-lt"/>
                <a:ea typeface="Calibri" pitchFamily="34" charset="-122"/>
                <a:cs typeface="Calibri" pitchFamily="34" charset="-120"/>
              </a:rPr>
              <a:t>33%</a:t>
            </a:r>
            <a:endParaRPr lang="en-US" sz="1400">
              <a:latin typeface="+mj-lt"/>
            </a:endParaRPr>
          </a:p>
        </p:txBody>
      </p:sp>
      <p:sp>
        <p:nvSpPr>
          <p:cNvPr id="42" name="Text 40"/>
          <p:cNvSpPr/>
          <p:nvPr/>
        </p:nvSpPr>
        <p:spPr>
          <a:xfrm>
            <a:off x="2930376" y="3192766"/>
            <a:ext cx="976664" cy="5491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>
                <a:solidFill>
                  <a:srgbClr val="777777"/>
                </a:solidFill>
                <a:latin typeface="+mj-lt"/>
                <a:ea typeface="Calibri" pitchFamily="34" charset="-122"/>
                <a:cs typeface="Calibri" pitchFamily="34" charset="-120"/>
              </a:rPr>
              <a:t>35%</a:t>
            </a:r>
            <a:endParaRPr lang="en-US" sz="1400">
              <a:latin typeface="+mj-lt"/>
            </a:endParaRPr>
          </a:p>
        </p:txBody>
      </p:sp>
      <p:sp>
        <p:nvSpPr>
          <p:cNvPr id="43" name="Text 41"/>
          <p:cNvSpPr/>
          <p:nvPr/>
        </p:nvSpPr>
        <p:spPr>
          <a:xfrm>
            <a:off x="4274837" y="3192766"/>
            <a:ext cx="976664" cy="5491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>
                <a:solidFill>
                  <a:srgbClr val="777777"/>
                </a:solidFill>
                <a:latin typeface="+mj-lt"/>
                <a:ea typeface="Calibri" pitchFamily="34" charset="-122"/>
                <a:cs typeface="Calibri" pitchFamily="34" charset="-120"/>
              </a:rPr>
              <a:t>37%</a:t>
            </a:r>
            <a:endParaRPr lang="en-US" sz="1400">
              <a:latin typeface="+mj-lt"/>
            </a:endParaRPr>
          </a:p>
        </p:txBody>
      </p:sp>
      <p:sp>
        <p:nvSpPr>
          <p:cNvPr id="44" name="Text 42"/>
          <p:cNvSpPr/>
          <p:nvPr/>
        </p:nvSpPr>
        <p:spPr>
          <a:xfrm>
            <a:off x="5619298" y="3192766"/>
            <a:ext cx="976664" cy="5491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>
                <a:solidFill>
                  <a:srgbClr val="777777"/>
                </a:solidFill>
                <a:latin typeface="+mj-lt"/>
                <a:ea typeface="Calibri" pitchFamily="34" charset="-122"/>
                <a:cs typeface="Calibri" pitchFamily="34" charset="-120"/>
              </a:rPr>
              <a:t>34%</a:t>
            </a:r>
            <a:endParaRPr lang="en-US" sz="1400">
              <a:latin typeface="+mj-lt"/>
            </a:endParaRPr>
          </a:p>
        </p:txBody>
      </p:sp>
      <p:sp>
        <p:nvSpPr>
          <p:cNvPr id="46" name="Text 44"/>
          <p:cNvSpPr/>
          <p:nvPr/>
        </p:nvSpPr>
        <p:spPr>
          <a:xfrm>
            <a:off x="523174" y="3802584"/>
            <a:ext cx="1016066" cy="5250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>
                <a:solidFill>
                  <a:srgbClr val="777777"/>
                </a:solidFill>
                <a:latin typeface="+mj-lt"/>
                <a:ea typeface="Calibri" pitchFamily="34" charset="-122"/>
                <a:cs typeface="Calibri" pitchFamily="34" charset="-120"/>
              </a:rPr>
              <a:t>Brand.com</a:t>
            </a:r>
            <a:endParaRPr lang="en-US" sz="1400">
              <a:latin typeface="+mj-lt"/>
            </a:endParaRPr>
          </a:p>
        </p:txBody>
      </p:sp>
      <p:sp>
        <p:nvSpPr>
          <p:cNvPr id="47" name="Text 45"/>
          <p:cNvSpPr/>
          <p:nvPr/>
        </p:nvSpPr>
        <p:spPr>
          <a:xfrm>
            <a:off x="1585914" y="3781125"/>
            <a:ext cx="976664" cy="5491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>
                <a:solidFill>
                  <a:srgbClr val="777777"/>
                </a:solidFill>
                <a:latin typeface="+mj-lt"/>
                <a:ea typeface="Calibri" pitchFamily="34" charset="-122"/>
                <a:cs typeface="Calibri" pitchFamily="34" charset="-120"/>
              </a:rPr>
              <a:t>29%</a:t>
            </a:r>
            <a:endParaRPr lang="en-US" sz="1400">
              <a:latin typeface="+mj-lt"/>
            </a:endParaRPr>
          </a:p>
        </p:txBody>
      </p:sp>
      <p:sp>
        <p:nvSpPr>
          <p:cNvPr id="48" name="Text 46"/>
          <p:cNvSpPr/>
          <p:nvPr/>
        </p:nvSpPr>
        <p:spPr>
          <a:xfrm>
            <a:off x="2930376" y="3781125"/>
            <a:ext cx="976664" cy="5491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>
                <a:solidFill>
                  <a:srgbClr val="777777"/>
                </a:solidFill>
                <a:latin typeface="+mj-lt"/>
                <a:ea typeface="Calibri" pitchFamily="34" charset="-122"/>
                <a:cs typeface="Calibri" pitchFamily="34" charset="-120"/>
              </a:rPr>
              <a:t>32%</a:t>
            </a:r>
            <a:endParaRPr lang="en-US" sz="1400">
              <a:latin typeface="+mj-lt"/>
            </a:endParaRPr>
          </a:p>
        </p:txBody>
      </p:sp>
      <p:sp>
        <p:nvSpPr>
          <p:cNvPr id="49" name="Text 47"/>
          <p:cNvSpPr/>
          <p:nvPr/>
        </p:nvSpPr>
        <p:spPr>
          <a:xfrm>
            <a:off x="4274837" y="3781125"/>
            <a:ext cx="976664" cy="5491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>
                <a:solidFill>
                  <a:srgbClr val="777777"/>
                </a:solidFill>
                <a:latin typeface="+mj-lt"/>
                <a:ea typeface="Calibri" pitchFamily="34" charset="-122"/>
                <a:cs typeface="Calibri" pitchFamily="34" charset="-120"/>
              </a:rPr>
              <a:t>28%</a:t>
            </a:r>
            <a:endParaRPr lang="en-US" sz="1400">
              <a:latin typeface="+mj-lt"/>
            </a:endParaRPr>
          </a:p>
        </p:txBody>
      </p:sp>
      <p:sp>
        <p:nvSpPr>
          <p:cNvPr id="50" name="Text 48"/>
          <p:cNvSpPr/>
          <p:nvPr/>
        </p:nvSpPr>
        <p:spPr>
          <a:xfrm>
            <a:off x="5619298" y="3781125"/>
            <a:ext cx="976664" cy="5491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>
                <a:solidFill>
                  <a:srgbClr val="777777"/>
                </a:solidFill>
                <a:latin typeface="+mj-lt"/>
                <a:ea typeface="Calibri" pitchFamily="34" charset="-122"/>
                <a:cs typeface="Calibri" pitchFamily="34" charset="-120"/>
              </a:rPr>
              <a:t>32%</a:t>
            </a:r>
            <a:endParaRPr lang="en-US" sz="1400">
              <a:latin typeface="+mj-lt"/>
            </a:endParaRPr>
          </a:p>
        </p:txBody>
      </p:sp>
      <p:sp>
        <p:nvSpPr>
          <p:cNvPr id="52" name="Text 50"/>
          <p:cNvSpPr/>
          <p:nvPr/>
        </p:nvSpPr>
        <p:spPr>
          <a:xfrm>
            <a:off x="523174" y="4401672"/>
            <a:ext cx="1016066" cy="5250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>
                <a:solidFill>
                  <a:srgbClr val="777777"/>
                </a:solidFill>
                <a:latin typeface="+mj-lt"/>
                <a:ea typeface="Calibri" pitchFamily="34" charset="-122"/>
                <a:cs typeface="Calibri" pitchFamily="34" charset="-120"/>
              </a:rPr>
              <a:t>Google</a:t>
            </a:r>
            <a:endParaRPr lang="en-US" sz="1400">
              <a:latin typeface="+mj-lt"/>
            </a:endParaRPr>
          </a:p>
        </p:txBody>
      </p:sp>
      <p:sp>
        <p:nvSpPr>
          <p:cNvPr id="53" name="Text 51"/>
          <p:cNvSpPr/>
          <p:nvPr/>
        </p:nvSpPr>
        <p:spPr>
          <a:xfrm>
            <a:off x="1585914" y="4369484"/>
            <a:ext cx="976664" cy="5491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>
                <a:solidFill>
                  <a:srgbClr val="777777"/>
                </a:solidFill>
                <a:latin typeface="+mj-lt"/>
                <a:ea typeface="Calibri" pitchFamily="34" charset="-122"/>
                <a:cs typeface="Calibri" pitchFamily="34" charset="-120"/>
              </a:rPr>
              <a:t>28%</a:t>
            </a:r>
            <a:endParaRPr lang="en-US" sz="1400">
              <a:latin typeface="+mj-lt"/>
            </a:endParaRPr>
          </a:p>
        </p:txBody>
      </p:sp>
      <p:sp>
        <p:nvSpPr>
          <p:cNvPr id="54" name="Text 52"/>
          <p:cNvSpPr/>
          <p:nvPr/>
        </p:nvSpPr>
        <p:spPr>
          <a:xfrm>
            <a:off x="2930376" y="4369484"/>
            <a:ext cx="976664" cy="5491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>
                <a:solidFill>
                  <a:srgbClr val="777777"/>
                </a:solidFill>
                <a:latin typeface="+mj-lt"/>
                <a:ea typeface="Calibri" pitchFamily="34" charset="-122"/>
                <a:cs typeface="Calibri" pitchFamily="34" charset="-120"/>
              </a:rPr>
              <a:t>33%</a:t>
            </a:r>
            <a:endParaRPr lang="en-US" sz="1400">
              <a:latin typeface="+mj-lt"/>
            </a:endParaRPr>
          </a:p>
        </p:txBody>
      </p:sp>
      <p:sp>
        <p:nvSpPr>
          <p:cNvPr id="55" name="Text 53"/>
          <p:cNvSpPr/>
          <p:nvPr/>
        </p:nvSpPr>
        <p:spPr>
          <a:xfrm>
            <a:off x="4274837" y="4369484"/>
            <a:ext cx="976664" cy="5491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>
                <a:solidFill>
                  <a:srgbClr val="777777"/>
                </a:solidFill>
                <a:latin typeface="+mj-lt"/>
                <a:ea typeface="Calibri" pitchFamily="34" charset="-122"/>
                <a:cs typeface="Calibri" pitchFamily="34" charset="-120"/>
              </a:rPr>
              <a:t>20%</a:t>
            </a:r>
            <a:endParaRPr lang="en-US" sz="1400">
              <a:latin typeface="+mj-lt"/>
            </a:endParaRPr>
          </a:p>
        </p:txBody>
      </p:sp>
      <p:sp>
        <p:nvSpPr>
          <p:cNvPr id="56" name="Text 54"/>
          <p:cNvSpPr/>
          <p:nvPr/>
        </p:nvSpPr>
        <p:spPr>
          <a:xfrm>
            <a:off x="5619298" y="4369484"/>
            <a:ext cx="976664" cy="5491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>
                <a:solidFill>
                  <a:srgbClr val="777777"/>
                </a:solidFill>
                <a:latin typeface="+mj-lt"/>
                <a:ea typeface="Calibri" pitchFamily="34" charset="-122"/>
                <a:cs typeface="Calibri" pitchFamily="34" charset="-120"/>
              </a:rPr>
              <a:t>23%</a:t>
            </a:r>
            <a:endParaRPr lang="en-US" sz="1400">
              <a:latin typeface="+mj-lt"/>
            </a:endParaRPr>
          </a:p>
        </p:txBody>
      </p:sp>
      <p:sp>
        <p:nvSpPr>
          <p:cNvPr id="58" name="Text 56"/>
          <p:cNvSpPr/>
          <p:nvPr/>
        </p:nvSpPr>
        <p:spPr>
          <a:xfrm>
            <a:off x="523174" y="5000759"/>
            <a:ext cx="1016066" cy="5250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>
                <a:solidFill>
                  <a:srgbClr val="777777"/>
                </a:solidFill>
                <a:latin typeface="+mj-lt"/>
                <a:ea typeface="Calibri" pitchFamily="34" charset="-122"/>
                <a:cs typeface="Calibri" pitchFamily="34" charset="-120"/>
              </a:rPr>
              <a:t>Dept Store</a:t>
            </a:r>
            <a:endParaRPr lang="en-US" sz="1400">
              <a:latin typeface="+mj-lt"/>
            </a:endParaRPr>
          </a:p>
        </p:txBody>
      </p:sp>
      <p:sp>
        <p:nvSpPr>
          <p:cNvPr id="59" name="Text 57"/>
          <p:cNvSpPr/>
          <p:nvPr/>
        </p:nvSpPr>
        <p:spPr>
          <a:xfrm>
            <a:off x="1585914" y="4957842"/>
            <a:ext cx="976664" cy="5491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>
                <a:solidFill>
                  <a:srgbClr val="777777"/>
                </a:solidFill>
                <a:latin typeface="+mj-lt"/>
                <a:ea typeface="Calibri" pitchFamily="34" charset="-122"/>
                <a:cs typeface="Calibri" pitchFamily="34" charset="-120"/>
              </a:rPr>
              <a:t>23%</a:t>
            </a:r>
            <a:endParaRPr lang="en-US" sz="1400">
              <a:latin typeface="+mj-lt"/>
            </a:endParaRPr>
          </a:p>
        </p:txBody>
      </p:sp>
      <p:sp>
        <p:nvSpPr>
          <p:cNvPr id="60" name="Text 58"/>
          <p:cNvSpPr/>
          <p:nvPr/>
        </p:nvSpPr>
        <p:spPr>
          <a:xfrm>
            <a:off x="2930376" y="4957842"/>
            <a:ext cx="976664" cy="5491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>
                <a:solidFill>
                  <a:srgbClr val="777777"/>
                </a:solidFill>
                <a:latin typeface="+mj-lt"/>
                <a:ea typeface="Calibri" pitchFamily="34" charset="-122"/>
                <a:cs typeface="Calibri" pitchFamily="34" charset="-120"/>
              </a:rPr>
              <a:t>23%</a:t>
            </a:r>
            <a:endParaRPr lang="en-US" sz="1400">
              <a:latin typeface="+mj-lt"/>
            </a:endParaRPr>
          </a:p>
        </p:txBody>
      </p:sp>
      <p:sp>
        <p:nvSpPr>
          <p:cNvPr id="61" name="Text 59"/>
          <p:cNvSpPr/>
          <p:nvPr/>
        </p:nvSpPr>
        <p:spPr>
          <a:xfrm>
            <a:off x="4274837" y="4957842"/>
            <a:ext cx="976664" cy="5491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>
                <a:solidFill>
                  <a:srgbClr val="777777"/>
                </a:solidFill>
                <a:latin typeface="+mj-lt"/>
                <a:ea typeface="Calibri" pitchFamily="34" charset="-122"/>
                <a:cs typeface="Calibri" pitchFamily="34" charset="-120"/>
              </a:rPr>
              <a:t>26%</a:t>
            </a:r>
            <a:endParaRPr lang="en-US" sz="1400">
              <a:latin typeface="+mj-lt"/>
            </a:endParaRPr>
          </a:p>
        </p:txBody>
      </p:sp>
      <p:sp>
        <p:nvSpPr>
          <p:cNvPr id="62" name="Text 60"/>
          <p:cNvSpPr/>
          <p:nvPr/>
        </p:nvSpPr>
        <p:spPr>
          <a:xfrm>
            <a:off x="5619298" y="4957842"/>
            <a:ext cx="976664" cy="5491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>
                <a:solidFill>
                  <a:srgbClr val="777777"/>
                </a:solidFill>
                <a:latin typeface="+mj-lt"/>
                <a:ea typeface="Calibri" pitchFamily="34" charset="-122"/>
                <a:cs typeface="Calibri" pitchFamily="34" charset="-120"/>
              </a:rPr>
              <a:t>22%</a:t>
            </a:r>
            <a:endParaRPr lang="en-US" sz="1400">
              <a:latin typeface="+mj-lt"/>
            </a:endParaRPr>
          </a:p>
        </p:txBody>
      </p:sp>
      <p:sp>
        <p:nvSpPr>
          <p:cNvPr id="64" name="Text 62"/>
          <p:cNvSpPr/>
          <p:nvPr/>
        </p:nvSpPr>
        <p:spPr>
          <a:xfrm>
            <a:off x="523174" y="5599846"/>
            <a:ext cx="1016066" cy="5250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>
                <a:solidFill>
                  <a:srgbClr val="777777"/>
                </a:solidFill>
                <a:latin typeface="+mj-lt"/>
                <a:ea typeface="Calibri" pitchFamily="34" charset="-122"/>
                <a:cs typeface="Calibri" pitchFamily="34" charset="-120"/>
              </a:rPr>
              <a:t>Brand Store</a:t>
            </a:r>
            <a:endParaRPr lang="en-US" sz="1400">
              <a:latin typeface="+mj-lt"/>
            </a:endParaRPr>
          </a:p>
        </p:txBody>
      </p:sp>
      <p:sp>
        <p:nvSpPr>
          <p:cNvPr id="65" name="Text 63"/>
          <p:cNvSpPr/>
          <p:nvPr/>
        </p:nvSpPr>
        <p:spPr>
          <a:xfrm>
            <a:off x="1585914" y="5546201"/>
            <a:ext cx="976664" cy="5491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>
                <a:solidFill>
                  <a:srgbClr val="777777"/>
                </a:solidFill>
                <a:latin typeface="+mj-lt"/>
                <a:ea typeface="Calibri" pitchFamily="34" charset="-122"/>
                <a:cs typeface="Calibri" pitchFamily="34" charset="-120"/>
              </a:rPr>
              <a:t>21%</a:t>
            </a:r>
            <a:endParaRPr lang="en-US" sz="1400">
              <a:latin typeface="+mj-lt"/>
            </a:endParaRPr>
          </a:p>
        </p:txBody>
      </p:sp>
      <p:sp>
        <p:nvSpPr>
          <p:cNvPr id="66" name="Text 64"/>
          <p:cNvSpPr/>
          <p:nvPr/>
        </p:nvSpPr>
        <p:spPr>
          <a:xfrm>
            <a:off x="2930376" y="5546201"/>
            <a:ext cx="976664" cy="5491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>
                <a:solidFill>
                  <a:srgbClr val="777777"/>
                </a:solidFill>
                <a:latin typeface="+mj-lt"/>
                <a:ea typeface="Calibri" pitchFamily="34" charset="-122"/>
                <a:cs typeface="Calibri" pitchFamily="34" charset="-120"/>
              </a:rPr>
              <a:t>18%</a:t>
            </a:r>
            <a:endParaRPr lang="en-US" sz="1400">
              <a:latin typeface="+mj-lt"/>
            </a:endParaRPr>
          </a:p>
        </p:txBody>
      </p:sp>
      <p:sp>
        <p:nvSpPr>
          <p:cNvPr id="67" name="Text 65"/>
          <p:cNvSpPr/>
          <p:nvPr/>
        </p:nvSpPr>
        <p:spPr>
          <a:xfrm>
            <a:off x="4274837" y="5546201"/>
            <a:ext cx="976664" cy="5491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>
                <a:solidFill>
                  <a:srgbClr val="777777"/>
                </a:solidFill>
                <a:latin typeface="+mj-lt"/>
                <a:ea typeface="Calibri" pitchFamily="34" charset="-122"/>
                <a:cs typeface="Calibri" pitchFamily="34" charset="-120"/>
              </a:rPr>
              <a:t>18%</a:t>
            </a:r>
            <a:endParaRPr lang="en-US" sz="1400">
              <a:latin typeface="+mj-lt"/>
            </a:endParaRPr>
          </a:p>
        </p:txBody>
      </p:sp>
      <p:sp>
        <p:nvSpPr>
          <p:cNvPr id="68" name="Text 66"/>
          <p:cNvSpPr/>
          <p:nvPr/>
        </p:nvSpPr>
        <p:spPr>
          <a:xfrm>
            <a:off x="5619298" y="5546201"/>
            <a:ext cx="976664" cy="5491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>
                <a:solidFill>
                  <a:srgbClr val="777777"/>
                </a:solidFill>
                <a:latin typeface="+mj-lt"/>
                <a:ea typeface="Calibri" pitchFamily="34" charset="-122"/>
                <a:cs typeface="Calibri" pitchFamily="34" charset="-120"/>
              </a:rPr>
              <a:t>18%</a:t>
            </a:r>
            <a:endParaRPr lang="en-US" sz="1400">
              <a:latin typeface="+mj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112DCD-85F4-FC62-ECD3-E40D13295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0286999" cy="830997"/>
          </a:xfrm>
        </p:spPr>
        <p:txBody>
          <a:bodyPr vert="horz"/>
          <a:lstStyle/>
          <a:p>
            <a:r>
              <a:rPr lang="en-US">
                <a:solidFill>
                  <a:schemeClr val="accent5"/>
                </a:solidFill>
              </a:rPr>
              <a:t>The Channel Battleground: </a:t>
            </a:r>
            <a:br>
              <a:rPr lang="en-US"/>
            </a:br>
            <a:r>
              <a:rPr lang="en-US"/>
              <a:t>Amazon dominates every stage of the beauty funnel</a:t>
            </a:r>
            <a:br>
              <a:rPr lang="en-US"/>
            </a:br>
            <a:endParaRPr lang="en-GB"/>
          </a:p>
        </p:txBody>
      </p:sp>
      <p:sp>
        <p:nvSpPr>
          <p:cNvPr id="16" name="Text 7">
            <a:extLst>
              <a:ext uri="{FF2B5EF4-FFF2-40B4-BE49-F238E27FC236}">
                <a16:creationId xmlns:a16="http://schemas.microsoft.com/office/drawing/2014/main" id="{12104A4C-C41C-F840-A4E8-1F4C5173C563}"/>
              </a:ext>
            </a:extLst>
          </p:cNvPr>
          <p:cNvSpPr/>
          <p:nvPr/>
        </p:nvSpPr>
        <p:spPr>
          <a:xfrm>
            <a:off x="11280576" y="219456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Calibri" pitchFamily="34" charset="-122"/>
                <a:cs typeface="Calibri" pitchFamily="34" charset="-120"/>
              </a:rPr>
              <a:t>04</a:t>
            </a:r>
            <a:endParaRPr kumimoji="0" lang="en-US" sz="42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7" name="Text 7">
            <a:extLst>
              <a:ext uri="{FF2B5EF4-FFF2-40B4-BE49-F238E27FC236}">
                <a16:creationId xmlns:a16="http://schemas.microsoft.com/office/drawing/2014/main" id="{7853355A-4D9C-29DC-100F-A16DE98A7F56}"/>
              </a:ext>
            </a:extLst>
          </p:cNvPr>
          <p:cNvSpPr/>
          <p:nvPr/>
        </p:nvSpPr>
        <p:spPr>
          <a:xfrm>
            <a:off x="2286000" y="6096000"/>
            <a:ext cx="9525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b" anchorCtr="0">
            <a:noAutofit/>
          </a:bodyPr>
          <a:lstStyle/>
          <a:p>
            <a:pPr marL="0" indent="0">
              <a:lnSpc>
                <a:spcPct val="90000"/>
              </a:lnSpc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ea typeface="Calibri" pitchFamily="34" charset="-122"/>
                <a:cs typeface="Calibri" pitchFamily="34" charset="-120"/>
              </a:rPr>
              <a:t>Source: Kearney Prestige Beauty Consumer Index + Kearney Global State of Luxury 2026</a:t>
            </a:r>
            <a:endParaRPr lang="en-US" sz="7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3E67F4-8D44-BF27-9C40-6D43857826EF}"/>
              </a:ext>
            </a:extLst>
          </p:cNvPr>
          <p:cNvSpPr/>
          <p:nvPr/>
        </p:nvSpPr>
        <p:spPr>
          <a:xfrm>
            <a:off x="381000" y="1661681"/>
            <a:ext cx="6166475" cy="44319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accent5"/>
                </a:solidFill>
                <a:latin typeface="Arial" panose="020B0604020202020204" pitchFamily="34" charset="0"/>
              </a:rPr>
              <a:t>Channels to discover, research, purchase, replenish new beauty products, trends, brands - % by respondents</a:t>
            </a:r>
          </a:p>
        </p:txBody>
      </p:sp>
      <p:sp>
        <p:nvSpPr>
          <p:cNvPr id="21" name="Text 60">
            <a:extLst>
              <a:ext uri="{FF2B5EF4-FFF2-40B4-BE49-F238E27FC236}">
                <a16:creationId xmlns:a16="http://schemas.microsoft.com/office/drawing/2014/main" id="{0525E911-A4D0-D292-5515-DCB907CA3C48}"/>
              </a:ext>
            </a:extLst>
          </p:cNvPr>
          <p:cNvSpPr/>
          <p:nvPr/>
        </p:nvSpPr>
        <p:spPr>
          <a:xfrm>
            <a:off x="7238999" y="2096983"/>
            <a:ext cx="3997215" cy="43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+mj-lt"/>
                <a:ea typeface="Calibri" pitchFamily="34" charset="-122"/>
                <a:cs typeface="Calibri" pitchFamily="34" charset="-120"/>
              </a:rPr>
              <a:t>Digital discovery is increasingly the first store, and most luxury brands are absent</a:t>
            </a:r>
          </a:p>
        </p:txBody>
      </p:sp>
      <p:sp>
        <p:nvSpPr>
          <p:cNvPr id="22" name="Text 62">
            <a:extLst>
              <a:ext uri="{FF2B5EF4-FFF2-40B4-BE49-F238E27FC236}">
                <a16:creationId xmlns:a16="http://schemas.microsoft.com/office/drawing/2014/main" id="{E911D7FF-BCAE-6941-3D8F-8A1E7A9EFE4C}"/>
              </a:ext>
            </a:extLst>
          </p:cNvPr>
          <p:cNvSpPr/>
          <p:nvPr/>
        </p:nvSpPr>
        <p:spPr>
          <a:xfrm>
            <a:off x="7239000" y="2603458"/>
            <a:ext cx="4572000" cy="4115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b="1" dirty="0">
                <a:solidFill>
                  <a:srgbClr val="A87FDF"/>
                </a:solidFill>
                <a:latin typeface="+mj-lt"/>
                <a:ea typeface="Calibri" pitchFamily="34" charset="-122"/>
                <a:cs typeface="Calibri" pitchFamily="34" charset="-120"/>
              </a:rPr>
              <a:t>In beauty: </a:t>
            </a:r>
            <a:r>
              <a:rPr lang="en-US" sz="1400" i="1" dirty="0">
                <a:solidFill>
                  <a:srgbClr val="BBBBBB"/>
                </a:solidFill>
                <a:latin typeface="+mj-lt"/>
                <a:ea typeface="Calibri" pitchFamily="34" charset="-122"/>
                <a:cs typeface="Calibri" pitchFamily="34" charset="-120"/>
              </a:rPr>
              <a:t>Amazon owns 42–46% of the beauty funnel at every stage. </a:t>
            </a:r>
            <a:endParaRPr lang="en-US" sz="1400" dirty="0">
              <a:latin typeface="+mj-lt"/>
            </a:endParaRPr>
          </a:p>
        </p:txBody>
      </p:sp>
      <p:sp>
        <p:nvSpPr>
          <p:cNvPr id="69" name="Text 105">
            <a:extLst>
              <a:ext uri="{FF2B5EF4-FFF2-40B4-BE49-F238E27FC236}">
                <a16:creationId xmlns:a16="http://schemas.microsoft.com/office/drawing/2014/main" id="{14A674B7-77A2-0418-D346-3F0EAF618B9D}"/>
              </a:ext>
            </a:extLst>
          </p:cNvPr>
          <p:cNvSpPr/>
          <p:nvPr/>
        </p:nvSpPr>
        <p:spPr>
          <a:xfrm>
            <a:off x="7239000" y="3501008"/>
            <a:ext cx="4572000" cy="2296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+mj-lt"/>
                <a:ea typeface="Calibri" pitchFamily="34" charset="-122"/>
                <a:cs typeface="Calibri" pitchFamily="34" charset="-120"/>
              </a:rPr>
              <a:t>Physical retail has become the confirmation point</a:t>
            </a:r>
          </a:p>
        </p:txBody>
      </p:sp>
      <p:sp>
        <p:nvSpPr>
          <p:cNvPr id="79" name="Text 108">
            <a:extLst>
              <a:ext uri="{FF2B5EF4-FFF2-40B4-BE49-F238E27FC236}">
                <a16:creationId xmlns:a16="http://schemas.microsoft.com/office/drawing/2014/main" id="{63F8D741-3861-3426-A48D-FBBA71BEE48C}"/>
              </a:ext>
            </a:extLst>
          </p:cNvPr>
          <p:cNvSpPr/>
          <p:nvPr/>
        </p:nvSpPr>
        <p:spPr>
          <a:xfrm>
            <a:off x="7922804" y="3976051"/>
            <a:ext cx="3888196" cy="2214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  <a:ea typeface="Calibri" pitchFamily="34" charset="-122"/>
                <a:cs typeface="Calibri" pitchFamily="34" charset="-120"/>
              </a:rPr>
              <a:t>US luxury stores continue to shift from transaction to theatre (events, VIPs).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  <a:ea typeface="Calibri" pitchFamily="34" charset="-122"/>
                <a:cs typeface="Calibri" pitchFamily="34" charset="-120"/>
              </a:rPr>
              <a:t>Often, the brand needs to win digitally first.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EFF7DA-8AD2-C74E-8AB2-B9CE574CF4A5}"/>
              </a:ext>
            </a:extLst>
          </p:cNvPr>
          <p:cNvSpPr txBox="1"/>
          <p:nvPr/>
        </p:nvSpPr>
        <p:spPr>
          <a:xfrm>
            <a:off x="7239000" y="1661681"/>
            <a:ext cx="3997215" cy="2492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>
                <a:solidFill>
                  <a:schemeClr val="accent5"/>
                </a:solidFill>
                <a:latin typeface="Arial" panose="020B0604020202020204" pitchFamily="34" charset="0"/>
                <a:ea typeface="Calibri" pitchFamily="34" charset="-122"/>
                <a:cs typeface="Calibri" pitchFamily="34" charset="-120"/>
              </a:rPr>
              <a:t>Takeaways for luxury sectors</a:t>
            </a:r>
            <a:endParaRPr lang="en-US" b="1">
              <a:solidFill>
                <a:schemeClr val="accent5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57DDF7F-24AD-31FB-57F2-6E7F05E6600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39002" y="3861048"/>
            <a:ext cx="448558" cy="448558"/>
          </a:xfrm>
          <a:prstGeom prst="rect">
            <a:avLst/>
          </a:prstGeom>
        </p:spPr>
      </p:pic>
      <p:sp>
        <p:nvSpPr>
          <p:cNvPr id="9" name="Text 64">
            <a:extLst>
              <a:ext uri="{FF2B5EF4-FFF2-40B4-BE49-F238E27FC236}">
                <a16:creationId xmlns:a16="http://schemas.microsoft.com/office/drawing/2014/main" id="{8D9E9E55-4C7C-E54D-B8DB-31940B144C02}"/>
              </a:ext>
            </a:extLst>
          </p:cNvPr>
          <p:cNvSpPr/>
          <p:nvPr/>
        </p:nvSpPr>
        <p:spPr>
          <a:xfrm>
            <a:off x="7239000" y="4725144"/>
            <a:ext cx="4583691" cy="226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+mj-lt"/>
                <a:ea typeface="Calibri" pitchFamily="34" charset="-122"/>
                <a:cs typeface="Calibri" pitchFamily="34" charset="-120"/>
              </a:rPr>
              <a:t>Amazon's dominance is built on consistency, not excellence in any one area</a:t>
            </a:r>
          </a:p>
        </p:txBody>
      </p:sp>
      <p:sp>
        <p:nvSpPr>
          <p:cNvPr id="14" name="Text 65">
            <a:extLst>
              <a:ext uri="{FF2B5EF4-FFF2-40B4-BE49-F238E27FC236}">
                <a16:creationId xmlns:a16="http://schemas.microsoft.com/office/drawing/2014/main" id="{2842F731-7605-D690-0BA9-62B582722717}"/>
              </a:ext>
            </a:extLst>
          </p:cNvPr>
          <p:cNvSpPr/>
          <p:nvPr/>
        </p:nvSpPr>
        <p:spPr>
          <a:xfrm>
            <a:off x="7934325" y="5301208"/>
            <a:ext cx="3888196" cy="2101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  <a:ea typeface="Calibri" pitchFamily="34" charset="-122"/>
                <a:cs typeface="Calibri" pitchFamily="34" charset="-120"/>
              </a:rPr>
              <a:t>Amazon isn't the best luxury experience, the best curator, or the most trusted community, but it is consistently good at all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19EDADC-B7B6-2CF8-DBF8-CF4601281FE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39000" y="5176657"/>
            <a:ext cx="448558" cy="44855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think-cell data - do not delete" hidden="1">
            <a:extLst>
              <a:ext uri="{FF2B5EF4-FFF2-40B4-BE49-F238E27FC236}">
                <a16:creationId xmlns:a16="http://schemas.microsoft.com/office/drawing/2014/main" id="{4CD72166-A040-C559-4A80-2C7539F2184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418597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6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CD72166-A040-C559-4A80-2C7539F218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8CD0FA1-34E3-8C0E-DC0C-BD3046B6669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6858000" y="3261360"/>
            <a:ext cx="5334000" cy="36271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844DB2-E034-470D-8E38-7BC06A57B903}"/>
              </a:ext>
            </a:extLst>
          </p:cNvPr>
          <p:cNvSpPr/>
          <p:nvPr/>
        </p:nvSpPr>
        <p:spPr>
          <a:xfrm>
            <a:off x="6858000" y="3261360"/>
            <a:ext cx="5333999" cy="3596640"/>
          </a:xfrm>
          <a:prstGeom prst="rect">
            <a:avLst/>
          </a:prstGeom>
          <a:gradFill>
            <a:gsLst>
              <a:gs pos="962">
                <a:schemeClr val="tx1">
                  <a:alpha val="7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t"/>
          <a:lstStyle/>
          <a:p>
            <a:pPr algn="l">
              <a:lnSpc>
                <a:spcPct val="90000"/>
              </a:lnSpc>
            </a:pPr>
            <a:endParaRPr lang="zh-CN" altLang="en-US" sz="1400" err="1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A4877D-C5BF-4FD4-5F09-28CEAA006270}"/>
              </a:ext>
            </a:extLst>
          </p:cNvPr>
          <p:cNvSpPr/>
          <p:nvPr/>
        </p:nvSpPr>
        <p:spPr>
          <a:xfrm>
            <a:off x="6858000" y="1524000"/>
            <a:ext cx="5333999" cy="1737360"/>
          </a:xfrm>
          <a:prstGeom prst="rect">
            <a:avLst/>
          </a:prstGeom>
          <a:solidFill>
            <a:schemeClr val="tx2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t"/>
          <a:lstStyle/>
          <a:p>
            <a:pPr algn="l">
              <a:lnSpc>
                <a:spcPct val="90000"/>
              </a:lnSpc>
            </a:pPr>
            <a:endParaRPr lang="zh-CN" altLang="en-US" sz="1400" err="1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3B5ED8-4C1D-D0EA-2457-63E709392A3B}"/>
              </a:ext>
            </a:extLst>
          </p:cNvPr>
          <p:cNvSpPr/>
          <p:nvPr/>
        </p:nvSpPr>
        <p:spPr>
          <a:xfrm>
            <a:off x="6858000" y="1524000"/>
            <a:ext cx="68263" cy="533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t"/>
          <a:lstStyle/>
          <a:p>
            <a:pPr algn="l">
              <a:lnSpc>
                <a:spcPct val="90000"/>
              </a:lnSpc>
            </a:pPr>
            <a:endParaRPr lang="zh-CN" altLang="en-US" sz="1400" err="1">
              <a:solidFill>
                <a:schemeClr val="bg1"/>
              </a:solidFill>
            </a:endParaRPr>
          </a:p>
        </p:txBody>
      </p:sp>
      <p:sp>
        <p:nvSpPr>
          <p:cNvPr id="11" name="Shape 9"/>
          <p:cNvSpPr/>
          <p:nvPr/>
        </p:nvSpPr>
        <p:spPr>
          <a:xfrm>
            <a:off x="381000" y="2286000"/>
            <a:ext cx="6339854" cy="882320"/>
          </a:xfrm>
          <a:prstGeom prst="rect">
            <a:avLst/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  <p:txBody>
          <a:bodyPr/>
          <a:lstStyle/>
          <a:p>
            <a:endParaRPr lang="en-GB">
              <a:latin typeface="+mj-lt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381000" y="3261893"/>
            <a:ext cx="6339854" cy="882320"/>
          </a:xfrm>
          <a:prstGeom prst="rect">
            <a:avLst/>
          </a:prstGeom>
          <a:solidFill>
            <a:srgbClr val="1E1E1E"/>
          </a:solidFill>
          <a:ln w="12700">
            <a:solidFill>
              <a:srgbClr val="1E1E1E"/>
            </a:solidFill>
            <a:prstDash val="solid"/>
          </a:ln>
        </p:spPr>
        <p:txBody>
          <a:bodyPr/>
          <a:lstStyle/>
          <a:p>
            <a:endParaRPr lang="en-GB">
              <a:latin typeface="+mj-lt"/>
            </a:endParaRPr>
          </a:p>
        </p:txBody>
      </p:sp>
      <p:sp>
        <p:nvSpPr>
          <p:cNvPr id="27" name="Shape 25"/>
          <p:cNvSpPr/>
          <p:nvPr/>
        </p:nvSpPr>
        <p:spPr>
          <a:xfrm>
            <a:off x="381000" y="4237786"/>
            <a:ext cx="6339854" cy="882320"/>
          </a:xfrm>
          <a:prstGeom prst="rect">
            <a:avLst/>
          </a:prstGeom>
          <a:solidFill>
            <a:srgbClr val="1A1A1A"/>
          </a:solidFill>
          <a:ln w="12700">
            <a:solidFill>
              <a:srgbClr val="1A1A1A"/>
            </a:solidFill>
            <a:prstDash val="solid"/>
          </a:ln>
        </p:spPr>
        <p:txBody>
          <a:bodyPr/>
          <a:lstStyle/>
          <a:p>
            <a:endParaRPr lang="en-GB">
              <a:latin typeface="+mj-lt"/>
            </a:endParaRPr>
          </a:p>
        </p:txBody>
      </p:sp>
      <p:sp>
        <p:nvSpPr>
          <p:cNvPr id="35" name="Shape 33"/>
          <p:cNvSpPr/>
          <p:nvPr/>
        </p:nvSpPr>
        <p:spPr>
          <a:xfrm>
            <a:off x="381000" y="5213680"/>
            <a:ext cx="6339854" cy="882320"/>
          </a:xfrm>
          <a:prstGeom prst="rect">
            <a:avLst/>
          </a:prstGeom>
          <a:solidFill>
            <a:srgbClr val="1E1E1E"/>
          </a:solidFill>
          <a:ln w="12700">
            <a:solidFill>
              <a:srgbClr val="1E1E1E"/>
            </a:solidFill>
            <a:prstDash val="solid"/>
          </a:ln>
        </p:spPr>
        <p:txBody>
          <a:bodyPr/>
          <a:lstStyle/>
          <a:p>
            <a:endParaRPr lang="en-GB">
              <a:latin typeface="+mj-lt"/>
            </a:endParaRPr>
          </a:p>
        </p:txBody>
      </p:sp>
      <p:sp>
        <p:nvSpPr>
          <p:cNvPr id="36" name="Shape 34"/>
          <p:cNvSpPr/>
          <p:nvPr/>
        </p:nvSpPr>
        <p:spPr>
          <a:xfrm>
            <a:off x="381000" y="5213680"/>
            <a:ext cx="28120" cy="882320"/>
          </a:xfrm>
          <a:prstGeom prst="rect">
            <a:avLst/>
          </a:prstGeom>
          <a:solidFill>
            <a:srgbClr val="7B4FBF"/>
          </a:solidFill>
          <a:ln w="12700">
            <a:solidFill>
              <a:srgbClr val="7B4FBF"/>
            </a:solidFill>
            <a:prstDash val="solid"/>
          </a:ln>
        </p:spPr>
        <p:txBody>
          <a:bodyPr/>
          <a:lstStyle/>
          <a:p>
            <a:endParaRPr lang="en-GB">
              <a:latin typeface="+mj-lt"/>
            </a:endParaRPr>
          </a:p>
        </p:txBody>
      </p:sp>
      <p:sp>
        <p:nvSpPr>
          <p:cNvPr id="90" name="Shape 34">
            <a:extLst>
              <a:ext uri="{FF2B5EF4-FFF2-40B4-BE49-F238E27FC236}">
                <a16:creationId xmlns:a16="http://schemas.microsoft.com/office/drawing/2014/main" id="{4C39A50D-0F1E-56A5-86A4-28D78ED16CAC}"/>
              </a:ext>
            </a:extLst>
          </p:cNvPr>
          <p:cNvSpPr/>
          <p:nvPr/>
        </p:nvSpPr>
        <p:spPr>
          <a:xfrm>
            <a:off x="381000" y="4237786"/>
            <a:ext cx="28120" cy="882320"/>
          </a:xfrm>
          <a:prstGeom prst="rect">
            <a:avLst/>
          </a:prstGeom>
          <a:solidFill>
            <a:srgbClr val="7B4FBF"/>
          </a:solidFill>
          <a:ln w="12700">
            <a:solidFill>
              <a:srgbClr val="7B4FBF"/>
            </a:solidFill>
            <a:prstDash val="solid"/>
          </a:ln>
        </p:spPr>
        <p:txBody>
          <a:bodyPr/>
          <a:lstStyle/>
          <a:p>
            <a:endParaRPr lang="en-GB">
              <a:latin typeface="+mj-lt"/>
            </a:endParaRPr>
          </a:p>
        </p:txBody>
      </p:sp>
      <p:sp>
        <p:nvSpPr>
          <p:cNvPr id="91" name="Shape 34">
            <a:extLst>
              <a:ext uri="{FF2B5EF4-FFF2-40B4-BE49-F238E27FC236}">
                <a16:creationId xmlns:a16="http://schemas.microsoft.com/office/drawing/2014/main" id="{D9B74F5E-0D28-9D59-14F2-4D2F4321EB27}"/>
              </a:ext>
            </a:extLst>
          </p:cNvPr>
          <p:cNvSpPr/>
          <p:nvPr/>
        </p:nvSpPr>
        <p:spPr>
          <a:xfrm>
            <a:off x="381000" y="3261893"/>
            <a:ext cx="28120" cy="882320"/>
          </a:xfrm>
          <a:prstGeom prst="rect">
            <a:avLst/>
          </a:prstGeom>
          <a:solidFill>
            <a:srgbClr val="7B4FBF"/>
          </a:solidFill>
          <a:ln w="12700">
            <a:solidFill>
              <a:srgbClr val="7B4FBF"/>
            </a:solidFill>
            <a:prstDash val="solid"/>
          </a:ln>
        </p:spPr>
        <p:txBody>
          <a:bodyPr/>
          <a:lstStyle/>
          <a:p>
            <a:endParaRPr lang="en-GB">
              <a:latin typeface="+mj-lt"/>
            </a:endParaRPr>
          </a:p>
        </p:txBody>
      </p:sp>
      <p:sp>
        <p:nvSpPr>
          <p:cNvPr id="92" name="Shape 34">
            <a:extLst>
              <a:ext uri="{FF2B5EF4-FFF2-40B4-BE49-F238E27FC236}">
                <a16:creationId xmlns:a16="http://schemas.microsoft.com/office/drawing/2014/main" id="{AC971898-FED8-DF54-9354-DC767FF06116}"/>
              </a:ext>
            </a:extLst>
          </p:cNvPr>
          <p:cNvSpPr/>
          <p:nvPr/>
        </p:nvSpPr>
        <p:spPr>
          <a:xfrm>
            <a:off x="381000" y="2286000"/>
            <a:ext cx="28120" cy="882320"/>
          </a:xfrm>
          <a:prstGeom prst="rect">
            <a:avLst/>
          </a:prstGeom>
          <a:solidFill>
            <a:srgbClr val="7B4FBF"/>
          </a:solidFill>
          <a:ln w="12700">
            <a:solidFill>
              <a:srgbClr val="7B4FBF"/>
            </a:solidFill>
            <a:prstDash val="solid"/>
          </a:ln>
        </p:spPr>
        <p:txBody>
          <a:bodyPr/>
          <a:lstStyle/>
          <a:p>
            <a:endParaRPr lang="en-GB">
              <a:latin typeface="+mj-lt"/>
            </a:endParaRPr>
          </a:p>
        </p:txBody>
      </p:sp>
      <p:sp>
        <p:nvSpPr>
          <p:cNvPr id="5" name="Text 3"/>
          <p:cNvSpPr/>
          <p:nvPr/>
        </p:nvSpPr>
        <p:spPr>
          <a:xfrm>
            <a:off x="381000" y="1143000"/>
            <a:ext cx="9906000" cy="221599"/>
          </a:xfrm>
          <a:prstGeom prst="rect">
            <a:avLst/>
          </a:prstGeom>
          <a:noFill/>
          <a:ln/>
        </p:spPr>
        <p:txBody>
          <a:bodyPr wrap="square" lIns="0" tIns="0" rIns="0" bIns="0" rtlCol="0" anchor="t" anchorCtr="0">
            <a:spAutoFit/>
          </a:bodyPr>
          <a:lstStyle/>
          <a:p>
            <a:pPr marL="0" indent="0">
              <a:lnSpc>
                <a:spcPct val="90000"/>
              </a:lnSpc>
            </a:pPr>
            <a:r>
              <a:rPr lang="en-US" sz="1600">
                <a:solidFill>
                  <a:schemeClr val="accent2"/>
                </a:solidFill>
                <a:latin typeface="Arial" panose="020B0604020202020204" pitchFamily="34" charset="0"/>
                <a:ea typeface="Calibri" pitchFamily="34" charset="-122"/>
                <a:cs typeface="Calibri" pitchFamily="34" charset="-120"/>
              </a:rPr>
              <a:t>Whether online or in-store, consumers apply identical criteria — the channel hierarchy has collapsed</a:t>
            </a:r>
            <a:endParaRPr lang="en-US" sz="16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2286000" y="6096000"/>
            <a:ext cx="9525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b" anchorCtr="0">
            <a:noAutofit/>
          </a:bodyPr>
          <a:lstStyle/>
          <a:p>
            <a:pPr marL="0" indent="0">
              <a:lnSpc>
                <a:spcPct val="90000"/>
              </a:lnSpc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ea typeface="Calibri" pitchFamily="34" charset="-122"/>
                <a:cs typeface="Calibri" pitchFamily="34" charset="-120"/>
              </a:rPr>
              <a:t>Source: Kearney Prestige Beauty Consumer Index + Kearney Global State of Luxury 2026</a:t>
            </a:r>
            <a:endParaRPr lang="en-US" sz="7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554146" y="2228513"/>
            <a:ext cx="1585441" cy="4045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>
                <a:solidFill>
                  <a:srgbClr val="FFFFFF"/>
                </a:solidFill>
                <a:latin typeface="+mj-lt"/>
                <a:ea typeface="Calibri" pitchFamily="34" charset="-122"/>
                <a:cs typeface="Calibri" pitchFamily="34" charset="-120"/>
              </a:rPr>
              <a:t>Curation</a:t>
            </a:r>
            <a:endParaRPr lang="en-US" sz="1600">
              <a:latin typeface="+mj-lt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554146" y="2533072"/>
            <a:ext cx="1392416" cy="606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>
                <a:solidFill>
                  <a:srgbClr val="A87FDF"/>
                </a:solidFill>
                <a:latin typeface="+mj-lt"/>
                <a:ea typeface="Calibri" pitchFamily="34" charset="-122"/>
                <a:cs typeface="Calibri" pitchFamily="34" charset="-120"/>
              </a:rPr>
              <a:t>47%</a:t>
            </a:r>
            <a:r>
              <a:rPr lang="en-US" sz="1050">
                <a:solidFill>
                  <a:srgbClr val="777777"/>
                </a:solidFill>
                <a:latin typeface="+mj-lt"/>
                <a:ea typeface="Calibri" pitchFamily="34" charset="-122"/>
                <a:cs typeface="Calibri" pitchFamily="34" charset="-120"/>
              </a:rPr>
              <a:t>  </a:t>
            </a:r>
          </a:p>
          <a:p>
            <a:pPr marL="0" indent="0">
              <a:buNone/>
            </a:pPr>
            <a:r>
              <a:rPr lang="en-US" sz="1050">
                <a:solidFill>
                  <a:srgbClr val="777777"/>
                </a:solidFill>
                <a:latin typeface="+mj-lt"/>
                <a:ea typeface="Calibri" pitchFamily="34" charset="-122"/>
                <a:cs typeface="Calibri" pitchFamily="34" charset="-120"/>
              </a:rPr>
              <a:t>customer importance</a:t>
            </a:r>
            <a:endParaRPr lang="en-US" sz="2800">
              <a:latin typeface="+mj-lt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2308861" y="2379596"/>
            <a:ext cx="2199640" cy="6740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0000"/>
              </a:lnSpc>
              <a:buNone/>
            </a:pPr>
            <a:r>
              <a:rPr lang="en-US" sz="1050">
                <a:solidFill>
                  <a:schemeClr val="accent1"/>
                </a:solidFill>
                <a:latin typeface="+mj-lt"/>
                <a:ea typeface="Calibri" pitchFamily="34" charset="-122"/>
                <a:cs typeface="Calibri" pitchFamily="34" charset="-120"/>
              </a:rPr>
              <a:t>Wide yet relevant assortment — consumers want choice without overwhelm, with clear 'what's right for me' guidance at every price point</a:t>
            </a:r>
            <a:endParaRPr lang="en-US" sz="105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4701304" y="2297293"/>
            <a:ext cx="9203" cy="859735"/>
          </a:xfrm>
          <a:prstGeom prst="rect">
            <a:avLst/>
          </a:prstGeom>
          <a:solidFill>
            <a:srgbClr val="2A2A2A"/>
          </a:solidFill>
          <a:ln w="12700">
            <a:solidFill>
              <a:srgbClr val="2A2A2A"/>
            </a:solidFill>
            <a:prstDash val="solid"/>
          </a:ln>
        </p:spPr>
        <p:txBody>
          <a:bodyPr/>
          <a:lstStyle/>
          <a:p>
            <a:endParaRPr lang="en-GB" sz="2000">
              <a:latin typeface="+mj-lt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4822446" y="2390137"/>
            <a:ext cx="1917295" cy="674046"/>
          </a:xfrm>
          <a:prstGeom prst="rect">
            <a:avLst/>
          </a:prstGeom>
          <a:noFill/>
          <a:ln/>
        </p:spPr>
        <p:txBody>
          <a:bodyPr wrap="square" lIns="0" tIns="0" rIns="76200" bIns="0" rtlCol="0" anchor="ctr"/>
          <a:lstStyle/>
          <a:p>
            <a:pPr marL="0" indent="0">
              <a:lnSpc>
                <a:spcPct val="90000"/>
              </a:lnSpc>
              <a:buNone/>
            </a:pPr>
            <a:r>
              <a:rPr lang="en-US" sz="1200" b="1">
                <a:solidFill>
                  <a:srgbClr val="A87FDF"/>
                </a:solidFill>
                <a:latin typeface="+mj-lt"/>
                <a:ea typeface="Calibri" pitchFamily="34" charset="-122"/>
                <a:cs typeface="Calibri" pitchFamily="34" charset="-120"/>
              </a:rPr>
              <a:t>Includes: </a:t>
            </a:r>
            <a:r>
              <a:rPr lang="en-US" sz="1200" i="1">
                <a:solidFill>
                  <a:srgbClr val="777777"/>
                </a:solidFill>
                <a:latin typeface="+mj-lt"/>
                <a:ea typeface="Calibri" pitchFamily="34" charset="-122"/>
                <a:cs typeface="Calibri" pitchFamily="34" charset="-120"/>
              </a:rPr>
              <a:t>Assortment breadth, clear navigation, personalised discovery</a:t>
            </a:r>
            <a:endParaRPr lang="en-US" sz="1200">
              <a:latin typeface="+mj-lt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554146" y="3212976"/>
            <a:ext cx="1585441" cy="4045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>
                <a:solidFill>
                  <a:srgbClr val="FFFFFF"/>
                </a:solidFill>
                <a:latin typeface="+mj-lt"/>
                <a:ea typeface="Calibri" pitchFamily="34" charset="-122"/>
                <a:cs typeface="Calibri" pitchFamily="34" charset="-120"/>
              </a:rPr>
              <a:t>Community</a:t>
            </a:r>
            <a:endParaRPr lang="en-US" sz="1600">
              <a:latin typeface="+mj-lt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554146" y="3517535"/>
            <a:ext cx="1392416" cy="606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>
                <a:solidFill>
                  <a:srgbClr val="A87FDF"/>
                </a:solidFill>
                <a:latin typeface="+mj-lt"/>
                <a:ea typeface="Calibri" pitchFamily="34" charset="-122"/>
                <a:cs typeface="Calibri" pitchFamily="34" charset="-120"/>
              </a:rPr>
              <a:t>44%</a:t>
            </a:r>
            <a:r>
              <a:rPr lang="en-US" sz="1050">
                <a:solidFill>
                  <a:srgbClr val="777777"/>
                </a:solidFill>
                <a:latin typeface="+mj-lt"/>
                <a:ea typeface="Calibri" pitchFamily="34" charset="-122"/>
                <a:cs typeface="Calibri" pitchFamily="34" charset="-120"/>
              </a:rPr>
              <a:t>  </a:t>
            </a:r>
          </a:p>
          <a:p>
            <a:pPr marL="0" indent="0">
              <a:buNone/>
            </a:pPr>
            <a:r>
              <a:rPr lang="en-US" sz="1050">
                <a:solidFill>
                  <a:srgbClr val="777777"/>
                </a:solidFill>
                <a:latin typeface="+mj-lt"/>
                <a:ea typeface="Calibri" pitchFamily="34" charset="-122"/>
                <a:cs typeface="Calibri" pitchFamily="34" charset="-120"/>
              </a:rPr>
              <a:t>customer importance</a:t>
            </a:r>
            <a:endParaRPr lang="en-US" sz="2800">
              <a:latin typeface="+mj-lt"/>
            </a:endParaRPr>
          </a:p>
        </p:txBody>
      </p:sp>
      <p:sp>
        <p:nvSpPr>
          <p:cNvPr id="24" name="Text 22"/>
          <p:cNvSpPr/>
          <p:nvPr/>
        </p:nvSpPr>
        <p:spPr>
          <a:xfrm>
            <a:off x="2308861" y="3345666"/>
            <a:ext cx="2199640" cy="6740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0000"/>
              </a:lnSpc>
              <a:buNone/>
            </a:pPr>
            <a:r>
              <a:rPr lang="en-US" sz="1050">
                <a:solidFill>
                  <a:schemeClr val="accent1"/>
                </a:solidFill>
                <a:latin typeface="+mj-lt"/>
                <a:ea typeface="Calibri" pitchFamily="34" charset="-122"/>
                <a:cs typeface="Calibri" pitchFamily="34" charset="-120"/>
              </a:rPr>
              <a:t>Trusted validation that reduces purchase risk — peer ratings, word-of-mouth, and credible feedback that feels authentic and easy to access</a:t>
            </a:r>
            <a:endParaRPr lang="en-US" sz="105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5" name="Shape 23"/>
          <p:cNvSpPr/>
          <p:nvPr/>
        </p:nvSpPr>
        <p:spPr>
          <a:xfrm>
            <a:off x="4701304" y="3273186"/>
            <a:ext cx="9203" cy="859735"/>
          </a:xfrm>
          <a:prstGeom prst="rect">
            <a:avLst/>
          </a:prstGeom>
          <a:solidFill>
            <a:srgbClr val="2A2A2A"/>
          </a:solidFill>
          <a:ln w="12700">
            <a:solidFill>
              <a:srgbClr val="2A2A2A"/>
            </a:solidFill>
            <a:prstDash val="solid"/>
          </a:ln>
        </p:spPr>
        <p:txBody>
          <a:bodyPr/>
          <a:lstStyle/>
          <a:p>
            <a:endParaRPr lang="en-GB" sz="2000">
              <a:latin typeface="+mj-lt"/>
            </a:endParaRPr>
          </a:p>
        </p:txBody>
      </p:sp>
      <p:sp>
        <p:nvSpPr>
          <p:cNvPr id="26" name="Text 24"/>
          <p:cNvSpPr/>
          <p:nvPr/>
        </p:nvSpPr>
        <p:spPr>
          <a:xfrm>
            <a:off x="4822446" y="3366030"/>
            <a:ext cx="1917295" cy="674046"/>
          </a:xfrm>
          <a:prstGeom prst="rect">
            <a:avLst/>
          </a:prstGeom>
          <a:noFill/>
          <a:ln/>
        </p:spPr>
        <p:txBody>
          <a:bodyPr wrap="square" lIns="0" tIns="0" rIns="76200" bIns="0" rtlCol="0" anchor="ctr"/>
          <a:lstStyle/>
          <a:p>
            <a:pPr marL="0" indent="0">
              <a:lnSpc>
                <a:spcPct val="90000"/>
              </a:lnSpc>
              <a:buNone/>
            </a:pPr>
            <a:r>
              <a:rPr lang="en-US" sz="1200" b="1">
                <a:solidFill>
                  <a:srgbClr val="A87FDF"/>
                </a:solidFill>
                <a:latin typeface="+mj-lt"/>
                <a:ea typeface="Calibri" pitchFamily="34" charset="-122"/>
                <a:cs typeface="Calibri" pitchFamily="34" charset="-120"/>
              </a:rPr>
              <a:t>Includes: </a:t>
            </a:r>
            <a:r>
              <a:rPr lang="en-US" sz="1200" i="1">
                <a:solidFill>
                  <a:srgbClr val="777777"/>
                </a:solidFill>
                <a:latin typeface="+mj-lt"/>
                <a:ea typeface="Calibri" pitchFamily="34" charset="-122"/>
                <a:cs typeface="Calibri" pitchFamily="34" charset="-120"/>
              </a:rPr>
              <a:t>Peer reviews, word-of-mouth, authentic consumer feedback</a:t>
            </a:r>
            <a:endParaRPr lang="en-US" sz="1200">
              <a:latin typeface="+mj-lt"/>
            </a:endParaRPr>
          </a:p>
        </p:txBody>
      </p:sp>
      <p:sp>
        <p:nvSpPr>
          <p:cNvPr id="29" name="Text 27"/>
          <p:cNvSpPr/>
          <p:nvPr/>
        </p:nvSpPr>
        <p:spPr>
          <a:xfrm>
            <a:off x="554146" y="4181627"/>
            <a:ext cx="1585441" cy="4045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>
                <a:solidFill>
                  <a:srgbClr val="FFFFFF"/>
                </a:solidFill>
                <a:latin typeface="+mj-lt"/>
                <a:ea typeface="Calibri" pitchFamily="34" charset="-122"/>
                <a:cs typeface="Calibri" pitchFamily="34" charset="-120"/>
              </a:rPr>
              <a:t>Experience</a:t>
            </a:r>
            <a:endParaRPr lang="en-US" sz="1600">
              <a:latin typeface="+mj-lt"/>
            </a:endParaRPr>
          </a:p>
        </p:txBody>
      </p:sp>
      <p:sp>
        <p:nvSpPr>
          <p:cNvPr id="30" name="Text 28"/>
          <p:cNvSpPr/>
          <p:nvPr/>
        </p:nvSpPr>
        <p:spPr>
          <a:xfrm>
            <a:off x="554146" y="4486186"/>
            <a:ext cx="1392416" cy="606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>
                <a:solidFill>
                  <a:srgbClr val="A87FDF"/>
                </a:solidFill>
                <a:latin typeface="+mj-lt"/>
                <a:ea typeface="Calibri" pitchFamily="34" charset="-122"/>
                <a:cs typeface="Calibri" pitchFamily="34" charset="-120"/>
              </a:rPr>
              <a:t>41%</a:t>
            </a:r>
            <a:r>
              <a:rPr lang="en-US" sz="1050">
                <a:solidFill>
                  <a:srgbClr val="777777"/>
                </a:solidFill>
                <a:latin typeface="+mj-lt"/>
                <a:ea typeface="Calibri" pitchFamily="34" charset="-122"/>
                <a:cs typeface="Calibri" pitchFamily="34" charset="-120"/>
              </a:rPr>
              <a:t>  </a:t>
            </a:r>
          </a:p>
          <a:p>
            <a:pPr marL="0" indent="0">
              <a:buNone/>
            </a:pPr>
            <a:r>
              <a:rPr lang="en-US" sz="1050">
                <a:solidFill>
                  <a:srgbClr val="777777"/>
                </a:solidFill>
                <a:latin typeface="+mj-lt"/>
                <a:ea typeface="Calibri" pitchFamily="34" charset="-122"/>
                <a:cs typeface="Calibri" pitchFamily="34" charset="-120"/>
              </a:rPr>
              <a:t>customer importance</a:t>
            </a:r>
            <a:endParaRPr lang="en-US" sz="2800">
              <a:latin typeface="+mj-lt"/>
            </a:endParaRPr>
          </a:p>
        </p:txBody>
      </p:sp>
      <p:sp>
        <p:nvSpPr>
          <p:cNvPr id="32" name="Text 30"/>
          <p:cNvSpPr/>
          <p:nvPr/>
        </p:nvSpPr>
        <p:spPr>
          <a:xfrm>
            <a:off x="2308861" y="4311736"/>
            <a:ext cx="2199640" cy="6740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0000"/>
              </a:lnSpc>
              <a:buNone/>
            </a:pPr>
            <a:r>
              <a:rPr lang="en-US" sz="1050">
                <a:solidFill>
                  <a:schemeClr val="accent1"/>
                </a:solidFill>
                <a:latin typeface="+mj-lt"/>
                <a:ea typeface="Calibri" pitchFamily="34" charset="-122"/>
                <a:cs typeface="Calibri" pitchFamily="34" charset="-120"/>
              </a:rPr>
              <a:t>An engaging, intuitive journey that makes shopping feel inspiring — not transactional. Equally important online and in-store</a:t>
            </a:r>
            <a:endParaRPr lang="en-US" sz="105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3" name="Shape 31"/>
          <p:cNvSpPr/>
          <p:nvPr/>
        </p:nvSpPr>
        <p:spPr>
          <a:xfrm>
            <a:off x="4701304" y="4249079"/>
            <a:ext cx="9203" cy="859735"/>
          </a:xfrm>
          <a:prstGeom prst="rect">
            <a:avLst/>
          </a:prstGeom>
          <a:solidFill>
            <a:srgbClr val="2A2A2A"/>
          </a:solidFill>
          <a:ln w="12700">
            <a:solidFill>
              <a:srgbClr val="2A2A2A"/>
            </a:solidFill>
            <a:prstDash val="solid"/>
          </a:ln>
        </p:spPr>
        <p:txBody>
          <a:bodyPr/>
          <a:lstStyle/>
          <a:p>
            <a:endParaRPr lang="en-GB" sz="2000">
              <a:latin typeface="+mj-lt"/>
            </a:endParaRPr>
          </a:p>
        </p:txBody>
      </p:sp>
      <p:sp>
        <p:nvSpPr>
          <p:cNvPr id="34" name="Text 32"/>
          <p:cNvSpPr/>
          <p:nvPr/>
        </p:nvSpPr>
        <p:spPr>
          <a:xfrm>
            <a:off x="4822446" y="4341923"/>
            <a:ext cx="1917295" cy="674046"/>
          </a:xfrm>
          <a:prstGeom prst="rect">
            <a:avLst/>
          </a:prstGeom>
          <a:noFill/>
          <a:ln/>
        </p:spPr>
        <p:txBody>
          <a:bodyPr wrap="square" lIns="0" tIns="0" rIns="76200" bIns="0" rtlCol="0" anchor="ctr"/>
          <a:lstStyle/>
          <a:p>
            <a:pPr marL="0" indent="0">
              <a:lnSpc>
                <a:spcPct val="90000"/>
              </a:lnSpc>
              <a:buNone/>
            </a:pPr>
            <a:r>
              <a:rPr lang="en-US" sz="1200" b="1">
                <a:solidFill>
                  <a:srgbClr val="A87FDF"/>
                </a:solidFill>
                <a:latin typeface="+mj-lt"/>
                <a:ea typeface="Calibri" pitchFamily="34" charset="-122"/>
                <a:cs typeface="Calibri" pitchFamily="34" charset="-120"/>
              </a:rPr>
              <a:t>Includes: </a:t>
            </a:r>
            <a:r>
              <a:rPr lang="en-US" sz="1200" i="1">
                <a:solidFill>
                  <a:srgbClr val="777777"/>
                </a:solidFill>
                <a:latin typeface="+mj-lt"/>
                <a:ea typeface="Calibri" pitchFamily="34" charset="-122"/>
                <a:cs typeface="Calibri" pitchFamily="34" charset="-120"/>
              </a:rPr>
              <a:t>Inspiration, confident decision support, a flow that 'feels good'</a:t>
            </a:r>
            <a:endParaRPr lang="en-US" sz="1200">
              <a:latin typeface="+mj-lt"/>
            </a:endParaRPr>
          </a:p>
        </p:txBody>
      </p:sp>
      <p:sp>
        <p:nvSpPr>
          <p:cNvPr id="37" name="Text 35"/>
          <p:cNvSpPr/>
          <p:nvPr/>
        </p:nvSpPr>
        <p:spPr>
          <a:xfrm>
            <a:off x="554146" y="5151265"/>
            <a:ext cx="1585441" cy="4045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>
                <a:solidFill>
                  <a:srgbClr val="FFFFFF"/>
                </a:solidFill>
                <a:latin typeface="+mj-lt"/>
                <a:ea typeface="Calibri" pitchFamily="34" charset="-122"/>
                <a:cs typeface="Calibri" pitchFamily="34" charset="-120"/>
              </a:rPr>
              <a:t>Convenience</a:t>
            </a:r>
            <a:endParaRPr lang="en-US" sz="1600">
              <a:latin typeface="+mj-lt"/>
            </a:endParaRPr>
          </a:p>
        </p:txBody>
      </p:sp>
      <p:sp>
        <p:nvSpPr>
          <p:cNvPr id="40" name="Text 38"/>
          <p:cNvSpPr/>
          <p:nvPr/>
        </p:nvSpPr>
        <p:spPr>
          <a:xfrm>
            <a:off x="2308861" y="5322257"/>
            <a:ext cx="2199640" cy="6740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0000"/>
              </a:lnSpc>
              <a:buNone/>
            </a:pPr>
            <a:r>
              <a:rPr lang="en-US" sz="1050">
                <a:solidFill>
                  <a:schemeClr val="accent1"/>
                </a:solidFill>
                <a:latin typeface="+mj-lt"/>
                <a:ea typeface="Calibri" pitchFamily="34" charset="-122"/>
                <a:cs typeface="Calibri" pitchFamily="34" charset="-120"/>
              </a:rPr>
              <a:t>Speed and ease across the entire journey — from search to checkout to delivery to returns. Low-effort access is now a baseline expectation, not a premium</a:t>
            </a:r>
            <a:endParaRPr lang="en-US" sz="105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" name="Shape 39"/>
          <p:cNvSpPr/>
          <p:nvPr/>
        </p:nvSpPr>
        <p:spPr>
          <a:xfrm>
            <a:off x="4701304" y="5224973"/>
            <a:ext cx="9203" cy="859735"/>
          </a:xfrm>
          <a:prstGeom prst="rect">
            <a:avLst/>
          </a:prstGeom>
          <a:solidFill>
            <a:srgbClr val="2A2A2A"/>
          </a:solidFill>
          <a:ln w="12700">
            <a:solidFill>
              <a:srgbClr val="2A2A2A"/>
            </a:solidFill>
            <a:prstDash val="solid"/>
          </a:ln>
        </p:spPr>
        <p:txBody>
          <a:bodyPr/>
          <a:lstStyle/>
          <a:p>
            <a:endParaRPr lang="en-GB" sz="2000">
              <a:latin typeface="+mj-lt"/>
            </a:endParaRPr>
          </a:p>
        </p:txBody>
      </p:sp>
      <p:sp>
        <p:nvSpPr>
          <p:cNvPr id="42" name="Text 40"/>
          <p:cNvSpPr/>
          <p:nvPr/>
        </p:nvSpPr>
        <p:spPr>
          <a:xfrm>
            <a:off x="4822446" y="5317817"/>
            <a:ext cx="1917295" cy="674046"/>
          </a:xfrm>
          <a:prstGeom prst="rect">
            <a:avLst/>
          </a:prstGeom>
          <a:noFill/>
          <a:ln/>
        </p:spPr>
        <p:txBody>
          <a:bodyPr wrap="square" lIns="0" tIns="0" rIns="76200" bIns="0" rtlCol="0" anchor="ctr"/>
          <a:lstStyle/>
          <a:p>
            <a:pPr marL="0" indent="0">
              <a:lnSpc>
                <a:spcPct val="90000"/>
              </a:lnSpc>
              <a:buNone/>
            </a:pPr>
            <a:r>
              <a:rPr lang="en-US" sz="1200" b="1">
                <a:solidFill>
                  <a:srgbClr val="A87FDF"/>
                </a:solidFill>
                <a:latin typeface="+mj-lt"/>
                <a:ea typeface="Calibri" pitchFamily="34" charset="-122"/>
                <a:cs typeface="Calibri" pitchFamily="34" charset="-120"/>
              </a:rPr>
              <a:t>Includes: </a:t>
            </a:r>
            <a:r>
              <a:rPr lang="en-US" sz="1200" i="1">
                <a:solidFill>
                  <a:srgbClr val="777777"/>
                </a:solidFill>
                <a:latin typeface="+mj-lt"/>
                <a:ea typeface="Calibri" pitchFamily="34" charset="-122"/>
                <a:cs typeface="Calibri" pitchFamily="34" charset="-120"/>
              </a:rPr>
              <a:t>Frictionless checkout, fast delivery and returns, easy replenishment</a:t>
            </a:r>
            <a:endParaRPr lang="en-US" sz="1200">
              <a:latin typeface="+mj-lt"/>
            </a:endParaRPr>
          </a:p>
        </p:txBody>
      </p:sp>
      <p:sp>
        <p:nvSpPr>
          <p:cNvPr id="69" name="Text 28">
            <a:extLst>
              <a:ext uri="{FF2B5EF4-FFF2-40B4-BE49-F238E27FC236}">
                <a16:creationId xmlns:a16="http://schemas.microsoft.com/office/drawing/2014/main" id="{4626E0AD-E74B-265D-C5AA-E1132A810071}"/>
              </a:ext>
            </a:extLst>
          </p:cNvPr>
          <p:cNvSpPr/>
          <p:nvPr/>
        </p:nvSpPr>
        <p:spPr>
          <a:xfrm>
            <a:off x="554146" y="5466267"/>
            <a:ext cx="1392416" cy="606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>
                <a:solidFill>
                  <a:srgbClr val="A87FDF"/>
                </a:solidFill>
                <a:latin typeface="+mj-lt"/>
                <a:ea typeface="Calibri" pitchFamily="34" charset="-122"/>
                <a:cs typeface="Calibri" pitchFamily="34" charset="-120"/>
              </a:rPr>
              <a:t>37%</a:t>
            </a:r>
            <a:r>
              <a:rPr lang="en-US" sz="1050">
                <a:solidFill>
                  <a:srgbClr val="777777"/>
                </a:solidFill>
                <a:latin typeface="+mj-lt"/>
                <a:ea typeface="Calibri" pitchFamily="34" charset="-122"/>
                <a:cs typeface="Calibri" pitchFamily="34" charset="-120"/>
              </a:rPr>
              <a:t>  </a:t>
            </a:r>
          </a:p>
          <a:p>
            <a:pPr marL="0" indent="0">
              <a:buNone/>
            </a:pPr>
            <a:r>
              <a:rPr lang="en-US" sz="1050">
                <a:solidFill>
                  <a:srgbClr val="777777"/>
                </a:solidFill>
                <a:latin typeface="+mj-lt"/>
                <a:ea typeface="Calibri" pitchFamily="34" charset="-122"/>
                <a:cs typeface="Calibri" pitchFamily="34" charset="-120"/>
              </a:rPr>
              <a:t>customer importance</a:t>
            </a:r>
            <a:endParaRPr lang="en-US" sz="2800">
              <a:latin typeface="+mj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2058EC-9BF7-B49B-19FF-A84039F4E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0286999" cy="830997"/>
          </a:xfrm>
        </p:spPr>
        <p:txBody>
          <a:bodyPr vert="horz"/>
          <a:lstStyle/>
          <a:p>
            <a:r>
              <a:rPr lang="en-US">
                <a:solidFill>
                  <a:schemeClr val="accent5"/>
                </a:solidFill>
              </a:rPr>
              <a:t>The Channel Battleground: </a:t>
            </a:r>
            <a:br>
              <a:rPr lang="en-US"/>
            </a:br>
            <a:r>
              <a:rPr lang="en-US"/>
              <a:t>Consumers judge every channel on the same four pillars</a:t>
            </a:r>
            <a:br>
              <a:rPr lang="en-US"/>
            </a:br>
            <a:endParaRPr lang="en-GB"/>
          </a:p>
        </p:txBody>
      </p:sp>
      <p:sp>
        <p:nvSpPr>
          <p:cNvPr id="2" name="Text 7">
            <a:extLst>
              <a:ext uri="{FF2B5EF4-FFF2-40B4-BE49-F238E27FC236}">
                <a16:creationId xmlns:a16="http://schemas.microsoft.com/office/drawing/2014/main" id="{7D017802-1AAA-2C05-06A3-BD7DCFAB4675}"/>
              </a:ext>
            </a:extLst>
          </p:cNvPr>
          <p:cNvSpPr/>
          <p:nvPr/>
        </p:nvSpPr>
        <p:spPr>
          <a:xfrm>
            <a:off x="11280576" y="219456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Calibri" pitchFamily="34" charset="-122"/>
                <a:cs typeface="Calibri" pitchFamily="34" charset="-120"/>
              </a:rPr>
              <a:t>04</a:t>
            </a:r>
            <a:endParaRPr kumimoji="0" lang="en-US" sz="42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8B1EBF9-A465-6479-963F-2BFA95615796}"/>
              </a:ext>
            </a:extLst>
          </p:cNvPr>
          <p:cNvSpPr/>
          <p:nvPr/>
        </p:nvSpPr>
        <p:spPr>
          <a:xfrm>
            <a:off x="381000" y="1661681"/>
            <a:ext cx="6166475" cy="44319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accent5"/>
                </a:solidFill>
                <a:latin typeface="Arial" panose="020B0604020202020204" pitchFamily="34" charset="0"/>
              </a:rPr>
              <a:t>Criteria for evaluating beauty sales channels </a:t>
            </a:r>
          </a:p>
          <a:p>
            <a:pPr>
              <a:lnSpc>
                <a:spcPct val="90000"/>
              </a:lnSpc>
            </a:pPr>
            <a:r>
              <a:rPr lang="en-US" sz="1600" b="1">
                <a:solidFill>
                  <a:schemeClr val="accent5"/>
                </a:solidFill>
                <a:latin typeface="Arial" panose="020B0604020202020204" pitchFamily="34" charset="0"/>
              </a:rPr>
              <a:t>– % of respondents</a:t>
            </a:r>
          </a:p>
        </p:txBody>
      </p:sp>
      <p:sp>
        <p:nvSpPr>
          <p:cNvPr id="78" name="Text 60">
            <a:extLst>
              <a:ext uri="{FF2B5EF4-FFF2-40B4-BE49-F238E27FC236}">
                <a16:creationId xmlns:a16="http://schemas.microsoft.com/office/drawing/2014/main" id="{0627BAD5-7180-AAB1-CF65-511010602D8C}"/>
              </a:ext>
            </a:extLst>
          </p:cNvPr>
          <p:cNvSpPr/>
          <p:nvPr/>
        </p:nvSpPr>
        <p:spPr>
          <a:xfrm>
            <a:off x="7239000" y="2096983"/>
            <a:ext cx="4571999" cy="43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+mj-lt"/>
                <a:ea typeface="Calibri" pitchFamily="34" charset="-122"/>
                <a:cs typeface="Calibri" pitchFamily="34" charset="-120"/>
              </a:rPr>
              <a:t>Consumers no longer trade off pillars. </a:t>
            </a:r>
          </a:p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+mj-lt"/>
                <a:ea typeface="Calibri" pitchFamily="34" charset="-122"/>
                <a:cs typeface="Calibri" pitchFamily="34" charset="-120"/>
              </a:rPr>
              <a:t>A gap in any one can disqualify the entire channel</a:t>
            </a:r>
          </a:p>
        </p:txBody>
      </p:sp>
      <p:sp>
        <p:nvSpPr>
          <p:cNvPr id="79" name="Text 62">
            <a:extLst>
              <a:ext uri="{FF2B5EF4-FFF2-40B4-BE49-F238E27FC236}">
                <a16:creationId xmlns:a16="http://schemas.microsoft.com/office/drawing/2014/main" id="{84B8BDD8-9EEF-74B7-526F-22F9AA027F0E}"/>
              </a:ext>
            </a:extLst>
          </p:cNvPr>
          <p:cNvSpPr/>
          <p:nvPr/>
        </p:nvSpPr>
        <p:spPr>
          <a:xfrm>
            <a:off x="7239000" y="2603458"/>
            <a:ext cx="4572000" cy="4115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b="1" dirty="0">
                <a:solidFill>
                  <a:srgbClr val="A87FDF"/>
                </a:solidFill>
                <a:latin typeface="+mj-lt"/>
                <a:ea typeface="Calibri" pitchFamily="34" charset="-122"/>
                <a:cs typeface="Calibri" pitchFamily="34" charset="-120"/>
              </a:rPr>
              <a:t>In beauty: </a:t>
            </a:r>
            <a:r>
              <a:rPr lang="en-US" sz="1400" i="1" dirty="0">
                <a:solidFill>
                  <a:srgbClr val="BBBBBB"/>
                </a:solidFill>
                <a:latin typeface="+mj-lt"/>
                <a:ea typeface="Calibri" pitchFamily="34" charset="-122"/>
                <a:cs typeface="Calibri" pitchFamily="34" charset="-120"/>
              </a:rPr>
              <a:t>The same 4 criteria are applied with equal weight across Amazon, Sephora, TikTok and stores.</a:t>
            </a:r>
            <a:endParaRPr lang="en-US" sz="1400" dirty="0">
              <a:latin typeface="+mj-lt"/>
            </a:endParaRPr>
          </a:p>
        </p:txBody>
      </p:sp>
      <p:sp>
        <p:nvSpPr>
          <p:cNvPr id="82" name="Text 99">
            <a:extLst>
              <a:ext uri="{FF2B5EF4-FFF2-40B4-BE49-F238E27FC236}">
                <a16:creationId xmlns:a16="http://schemas.microsoft.com/office/drawing/2014/main" id="{E9DF07E4-E432-FBF7-3593-26E419D4FDC8}"/>
              </a:ext>
            </a:extLst>
          </p:cNvPr>
          <p:cNvSpPr/>
          <p:nvPr/>
        </p:nvSpPr>
        <p:spPr>
          <a:xfrm>
            <a:off x="7239000" y="3486700"/>
            <a:ext cx="4072741" cy="2296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1400" b="1" dirty="0">
                <a:solidFill>
                  <a:srgbClr val="FFFFFF"/>
                </a:solidFill>
                <a:ea typeface="Calibri" pitchFamily="34" charset="-122"/>
                <a:cs typeface="Calibri" pitchFamily="34" charset="-120"/>
              </a:rPr>
              <a:t>A weak pillar doesn't drag down the average; it ends the consideration</a:t>
            </a:r>
            <a:endParaRPr lang="en-US" sz="1400" dirty="0"/>
          </a:p>
        </p:txBody>
      </p:sp>
      <p:sp>
        <p:nvSpPr>
          <p:cNvPr id="83" name="Text 102">
            <a:extLst>
              <a:ext uri="{FF2B5EF4-FFF2-40B4-BE49-F238E27FC236}">
                <a16:creationId xmlns:a16="http://schemas.microsoft.com/office/drawing/2014/main" id="{3B4BF80A-7818-EAF0-0722-3A093086E6C1}"/>
              </a:ext>
            </a:extLst>
          </p:cNvPr>
          <p:cNvSpPr/>
          <p:nvPr/>
        </p:nvSpPr>
        <p:spPr>
          <a:xfrm>
            <a:off x="7934325" y="3999597"/>
            <a:ext cx="3888196" cy="2214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  <a:ea typeface="Calibri" pitchFamily="34" charset="-122"/>
                <a:cs typeface="Calibri" pitchFamily="34" charset="-120"/>
              </a:rPr>
              <a:t>A channel that fails on Convenience loses the replenishment shopper, even with great Experience</a:t>
            </a:r>
          </a:p>
        </p:txBody>
      </p:sp>
      <p:sp>
        <p:nvSpPr>
          <p:cNvPr id="84" name="Text 105">
            <a:extLst>
              <a:ext uri="{FF2B5EF4-FFF2-40B4-BE49-F238E27FC236}">
                <a16:creationId xmlns:a16="http://schemas.microsoft.com/office/drawing/2014/main" id="{F108BDF2-48F1-D8DD-DCB0-A573997124B8}"/>
              </a:ext>
            </a:extLst>
          </p:cNvPr>
          <p:cNvSpPr/>
          <p:nvPr/>
        </p:nvSpPr>
        <p:spPr>
          <a:xfrm>
            <a:off x="7239000" y="4672024"/>
            <a:ext cx="4571999" cy="2296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FFFFFF"/>
                </a:solidFill>
                <a:ea typeface="Calibri" pitchFamily="34" charset="-122"/>
                <a:cs typeface="Calibri" pitchFamily="34" charset="-120"/>
              </a:rPr>
              <a:t>Experience and Community are the two pillars where luxury can genuinely differentiate</a:t>
            </a:r>
            <a:endParaRPr lang="en-US" sz="1400"/>
          </a:p>
        </p:txBody>
      </p:sp>
      <p:sp>
        <p:nvSpPr>
          <p:cNvPr id="85" name="Text 108">
            <a:extLst>
              <a:ext uri="{FF2B5EF4-FFF2-40B4-BE49-F238E27FC236}">
                <a16:creationId xmlns:a16="http://schemas.microsoft.com/office/drawing/2014/main" id="{9F7A892D-925B-34BD-5CC8-E945869F4728}"/>
              </a:ext>
            </a:extLst>
          </p:cNvPr>
          <p:cNvSpPr/>
          <p:nvPr/>
        </p:nvSpPr>
        <p:spPr>
          <a:xfrm>
            <a:off x="7934325" y="5184302"/>
            <a:ext cx="3888196" cy="2214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  <a:ea typeface="Calibri" pitchFamily="34" charset="-122"/>
                <a:cs typeface="Calibri" pitchFamily="34" charset="-120"/>
              </a:rPr>
              <a:t>Curation and Convenience are increasingly commoditized by platforms. The boutique, the stylist, the private event, the VIC network are your defensible moat</a:t>
            </a:r>
          </a:p>
        </p:txBody>
      </p:sp>
      <p:sp>
        <p:nvSpPr>
          <p:cNvPr id="86" name="Text 111">
            <a:extLst>
              <a:ext uri="{FF2B5EF4-FFF2-40B4-BE49-F238E27FC236}">
                <a16:creationId xmlns:a16="http://schemas.microsoft.com/office/drawing/2014/main" id="{0CDEBB6B-60E4-7D97-F9ED-F2CB57F083A4}"/>
              </a:ext>
            </a:extLst>
          </p:cNvPr>
          <p:cNvSpPr/>
          <p:nvPr/>
        </p:nvSpPr>
        <p:spPr>
          <a:xfrm>
            <a:off x="7239000" y="5809198"/>
            <a:ext cx="4571999" cy="2296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0000"/>
              </a:lnSpc>
              <a:buNone/>
            </a:pPr>
            <a:r>
              <a:rPr lang="en-US" sz="1400" b="1">
                <a:solidFill>
                  <a:srgbClr val="FFFFFF"/>
                </a:solidFill>
                <a:latin typeface="+mj-lt"/>
                <a:ea typeface="Calibri" pitchFamily="34" charset="-122"/>
                <a:cs typeface="Calibri" pitchFamily="34" charset="-120"/>
              </a:rPr>
              <a:t>Your most vulnerable pillar may be Convenience</a:t>
            </a:r>
          </a:p>
        </p:txBody>
      </p:sp>
      <p:sp>
        <p:nvSpPr>
          <p:cNvPr id="87" name="Text 112">
            <a:extLst>
              <a:ext uri="{FF2B5EF4-FFF2-40B4-BE49-F238E27FC236}">
                <a16:creationId xmlns:a16="http://schemas.microsoft.com/office/drawing/2014/main" id="{A9BA82A8-8169-3CB1-15D1-6909F360018D}"/>
              </a:ext>
            </a:extLst>
          </p:cNvPr>
          <p:cNvSpPr/>
          <p:nvPr/>
        </p:nvSpPr>
        <p:spPr>
          <a:xfrm>
            <a:off x="7934325" y="6270996"/>
            <a:ext cx="3888196" cy="2214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  <a:ea typeface="Calibri" pitchFamily="34" charset="-122"/>
                <a:cs typeface="Calibri" pitchFamily="34" charset="-120"/>
              </a:rPr>
              <a:t>Watchout from under-investing in post-purchase. Friction at any stage will be considered a brand failure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D39239-0396-EB20-4B8F-DE26EABC4DCB}"/>
              </a:ext>
            </a:extLst>
          </p:cNvPr>
          <p:cNvSpPr txBox="1"/>
          <p:nvPr/>
        </p:nvSpPr>
        <p:spPr>
          <a:xfrm>
            <a:off x="7239000" y="1661681"/>
            <a:ext cx="3997215" cy="2492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>
                <a:solidFill>
                  <a:schemeClr val="accent5"/>
                </a:solidFill>
                <a:latin typeface="Arial" panose="020B0604020202020204" pitchFamily="34" charset="0"/>
                <a:ea typeface="Calibri" pitchFamily="34" charset="-122"/>
                <a:cs typeface="Calibri" pitchFamily="34" charset="-120"/>
              </a:rPr>
              <a:t>Takeaways for luxury sectors</a:t>
            </a:r>
            <a:endParaRPr lang="en-US" b="1">
              <a:solidFill>
                <a:schemeClr val="accent5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4414C851-1F9C-5F43-AB84-35974275986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39002" y="3879850"/>
            <a:ext cx="406234" cy="406234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3185FDDC-58E6-B921-7CCB-57B7E2CAFB2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39002" y="5056433"/>
            <a:ext cx="448558" cy="448558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7F1F885E-B027-636C-A5A1-ACBB22C8C0B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239002" y="6148794"/>
            <a:ext cx="448558" cy="44855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F97816DE-CD66-FD96-6824-010817741BC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279841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97816DE-CD66-FD96-6824-010817741B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" descr="person holding makeup brush with makeup palette">
            <a:extLst>
              <a:ext uri="{FF2B5EF4-FFF2-40B4-BE49-F238E27FC236}">
                <a16:creationId xmlns:a16="http://schemas.microsoft.com/office/drawing/2014/main" id="{1907F359-3F4D-0941-D945-8B653DA4B9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" b="31696"/>
          <a:stretch>
            <a:fillRect/>
          </a:stretch>
        </p:blipFill>
        <p:spPr bwMode="auto">
          <a:xfrm>
            <a:off x="0" y="1536410"/>
            <a:ext cx="12192000" cy="534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Shape 9">
            <a:extLst>
              <a:ext uri="{FF2B5EF4-FFF2-40B4-BE49-F238E27FC236}">
                <a16:creationId xmlns:a16="http://schemas.microsoft.com/office/drawing/2014/main" id="{2D7D634A-7B2B-FFDB-14FC-54A0BE2B9121}"/>
              </a:ext>
            </a:extLst>
          </p:cNvPr>
          <p:cNvSpPr/>
          <p:nvPr/>
        </p:nvSpPr>
        <p:spPr>
          <a:xfrm>
            <a:off x="335360" y="1878822"/>
            <a:ext cx="11472044" cy="4358490"/>
          </a:xfrm>
          <a:prstGeom prst="rect">
            <a:avLst/>
          </a:prstGeom>
          <a:solidFill>
            <a:srgbClr val="BFBFBF">
              <a:alpha val="50196"/>
            </a:srgbClr>
          </a:solidFill>
          <a:ln w="12700">
            <a:noFill/>
            <a:prstDash val="solid"/>
          </a:ln>
        </p:spPr>
        <p:txBody>
          <a:bodyPr/>
          <a:lstStyle/>
          <a:p>
            <a:endParaRPr lang="en-GB">
              <a:latin typeface="+mj-lt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3CE0824-EBB1-4444-36C3-45E3B7C457AE}"/>
              </a:ext>
            </a:extLst>
          </p:cNvPr>
          <p:cNvSpPr txBox="1"/>
          <p:nvPr/>
        </p:nvSpPr>
        <p:spPr>
          <a:xfrm>
            <a:off x="526766" y="2276872"/>
            <a:ext cx="10753810" cy="13880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Aft>
                <a:spcPts val="2400"/>
              </a:spcAft>
            </a:pPr>
            <a:r>
              <a:rPr lang="en-GB" sz="2600" dirty="0">
                <a:solidFill>
                  <a:schemeClr val="bg1"/>
                </a:solidFill>
              </a:rPr>
              <a:t>Taking a cue from </a:t>
            </a:r>
            <a:r>
              <a:rPr lang="en-GB" sz="2600" b="1" u="sng" dirty="0">
                <a:solidFill>
                  <a:schemeClr val="bg1"/>
                </a:solidFill>
              </a:rPr>
              <a:t>Beauty</a:t>
            </a:r>
            <a:r>
              <a:rPr lang="en-GB" sz="2600" dirty="0">
                <a:solidFill>
                  <a:schemeClr val="bg1"/>
                </a:solidFill>
              </a:rPr>
              <a:t>, winning with today’s luxury consumers requires brands to:</a:t>
            </a:r>
            <a:endParaRPr lang="en-GB" sz="2600" b="1" dirty="0">
              <a:solidFill>
                <a:schemeClr val="bg1"/>
              </a:solidFill>
            </a:endParaRPr>
          </a:p>
          <a:p>
            <a:pPr marL="285750" indent="-285750">
              <a:lnSpc>
                <a:spcPct val="9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GB" sz="2600" b="1" dirty="0">
              <a:solidFill>
                <a:schemeClr val="bg1"/>
              </a:solidFill>
            </a:endParaRPr>
          </a:p>
        </p:txBody>
      </p:sp>
      <p:sp>
        <p:nvSpPr>
          <p:cNvPr id="95" name="Title 94">
            <a:extLst>
              <a:ext uri="{FF2B5EF4-FFF2-40B4-BE49-F238E27FC236}">
                <a16:creationId xmlns:a16="http://schemas.microsoft.com/office/drawing/2014/main" id="{1BD83D3A-C46B-0622-36A7-759BF9460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09771"/>
            <a:ext cx="10286999" cy="830997"/>
          </a:xfrm>
        </p:spPr>
        <p:txBody>
          <a:bodyPr vert="horz"/>
          <a:lstStyle/>
          <a:p>
            <a:r>
              <a:rPr lang="en-GB" sz="2800" dirty="0"/>
              <a:t>Final Thoughts</a:t>
            </a:r>
          </a:p>
        </p:txBody>
      </p:sp>
      <p:sp>
        <p:nvSpPr>
          <p:cNvPr id="100" name="Text 17">
            <a:extLst>
              <a:ext uri="{FF2B5EF4-FFF2-40B4-BE49-F238E27FC236}">
                <a16:creationId xmlns:a16="http://schemas.microsoft.com/office/drawing/2014/main" id="{90D6E9A9-7B59-9FA9-D787-4D452C6B7442}"/>
              </a:ext>
            </a:extLst>
          </p:cNvPr>
          <p:cNvSpPr/>
          <p:nvPr/>
        </p:nvSpPr>
        <p:spPr>
          <a:xfrm>
            <a:off x="742790" y="3645024"/>
            <a:ext cx="11064614" cy="1728192"/>
          </a:xfrm>
          <a:prstGeom prst="rect">
            <a:avLst/>
          </a:prstGeom>
          <a:noFill/>
          <a:ln/>
        </p:spPr>
        <p:txBody>
          <a:bodyPr wrap="square" lIns="0" tIns="0" rIns="76200" bIns="0" rtlCol="0" anchor="ctr"/>
          <a:lstStyle/>
          <a:p>
            <a:pPr marL="171450" indent="-171450"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chemeClr val="bg1"/>
                </a:solidFill>
                <a:latin typeface="+mj-lt"/>
                <a:ea typeface="Calibri" pitchFamily="34" charset="-122"/>
                <a:cs typeface="Calibri" pitchFamily="34" charset="-120"/>
              </a:rPr>
              <a:t> Earn loyalty at the </a:t>
            </a:r>
            <a:r>
              <a:rPr lang="en-US" sz="2600" b="1" dirty="0">
                <a:solidFill>
                  <a:schemeClr val="bg1"/>
                </a:solidFill>
                <a:latin typeface="+mj-lt"/>
                <a:ea typeface="Calibri" pitchFamily="34" charset="-122"/>
                <a:cs typeface="Calibri" pitchFamily="34" charset="-120"/>
              </a:rPr>
              <a:t>SKU level</a:t>
            </a:r>
          </a:p>
          <a:p>
            <a:pPr marL="171450" indent="-171450"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rgbClr val="FFFFFF"/>
                </a:solidFill>
                <a:ea typeface="Calibri" pitchFamily="34" charset="-122"/>
                <a:cs typeface="Calibri" pitchFamily="34" charset="-120"/>
              </a:rPr>
              <a:t> Pass the </a:t>
            </a:r>
            <a:r>
              <a:rPr lang="en-US" sz="2600" b="1" dirty="0">
                <a:solidFill>
                  <a:srgbClr val="FFFFFF"/>
                </a:solidFill>
                <a:ea typeface="Calibri" pitchFamily="34" charset="-122"/>
                <a:cs typeface="Calibri" pitchFamily="34" charset="-120"/>
              </a:rPr>
              <a:t>'Does it work for the price?’ </a:t>
            </a:r>
            <a:r>
              <a:rPr lang="en-US" sz="2600" dirty="0">
                <a:solidFill>
                  <a:srgbClr val="FFFFFF"/>
                </a:solidFill>
                <a:ea typeface="Calibri" pitchFamily="34" charset="-122"/>
                <a:cs typeface="Calibri" pitchFamily="34" charset="-120"/>
              </a:rPr>
              <a:t>check</a:t>
            </a:r>
            <a:endParaRPr lang="en-US" sz="2600" dirty="0">
              <a:solidFill>
                <a:schemeClr val="bg1"/>
              </a:solidFill>
              <a:latin typeface="+mj-lt"/>
              <a:ea typeface="Calibri" pitchFamily="34" charset="-122"/>
              <a:cs typeface="Calibri" pitchFamily="34" charset="-120"/>
            </a:endParaRPr>
          </a:p>
          <a:p>
            <a:pPr marL="171450" indent="-171450"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n-US" sz="2600" b="1" dirty="0">
                <a:solidFill>
                  <a:schemeClr val="bg1"/>
                </a:solidFill>
                <a:latin typeface="+mj-lt"/>
                <a:ea typeface="Calibri" pitchFamily="34" charset="-122"/>
                <a:cs typeface="Calibri" pitchFamily="34" charset="-120"/>
              </a:rPr>
              <a:t> Compete for their identify share </a:t>
            </a:r>
            <a:r>
              <a:rPr lang="en-US" sz="2600" dirty="0">
                <a:solidFill>
                  <a:schemeClr val="bg1"/>
                </a:solidFill>
                <a:latin typeface="+mj-lt"/>
                <a:ea typeface="Calibri" pitchFamily="34" charset="-122"/>
                <a:cs typeface="Calibri" pitchFamily="34" charset="-120"/>
              </a:rPr>
              <a:t>– not just their wallet share</a:t>
            </a:r>
          </a:p>
          <a:p>
            <a:pPr marL="171450" indent="-171450"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chemeClr val="bg1"/>
                </a:solidFill>
                <a:ea typeface="Calibri" pitchFamily="34" charset="-122"/>
                <a:cs typeface="Calibri" pitchFamily="34" charset="-120"/>
              </a:rPr>
              <a:t> Win consideration </a:t>
            </a:r>
            <a:r>
              <a:rPr lang="en-US" sz="2600" b="1" dirty="0">
                <a:solidFill>
                  <a:schemeClr val="bg1"/>
                </a:solidFill>
                <a:ea typeface="Calibri" pitchFamily="34" charset="-122"/>
                <a:cs typeface="Calibri" pitchFamily="34" charset="-120"/>
              </a:rPr>
              <a:t>before the consumer walks in </a:t>
            </a:r>
            <a:r>
              <a:rPr lang="en-US" sz="2600" dirty="0">
                <a:solidFill>
                  <a:schemeClr val="bg1"/>
                </a:solidFill>
                <a:ea typeface="Calibri" pitchFamily="34" charset="-122"/>
                <a:cs typeface="Calibri" pitchFamily="34" charset="-120"/>
              </a:rPr>
              <a:t>and throughout</a:t>
            </a:r>
          </a:p>
        </p:txBody>
      </p:sp>
    </p:spTree>
    <p:extLst>
      <p:ext uri="{BB962C8B-B14F-4D97-AF65-F5344CB8AC3E}">
        <p14:creationId xmlns:p14="http://schemas.microsoft.com/office/powerpoint/2010/main" val="1029393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ct 23" hidden="1">
            <a:extLst>
              <a:ext uri="{FF2B5EF4-FFF2-40B4-BE49-F238E27FC236}">
                <a16:creationId xmlns:a16="http://schemas.microsoft.com/office/drawing/2014/main" id="{495D9E60-44AD-43CC-969A-CDE8DC0144E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986828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24" name="Object 23" hidden="1">
                        <a:extLst>
                          <a:ext uri="{FF2B5EF4-FFF2-40B4-BE49-F238E27FC236}">
                            <a16:creationId xmlns:a16="http://schemas.microsoft.com/office/drawing/2014/main" id="{495D9E60-44AD-43CC-969A-CDE8DC0144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 hidden="1">
            <a:extLst>
              <a:ext uri="{FF2B5EF4-FFF2-40B4-BE49-F238E27FC236}">
                <a16:creationId xmlns:a16="http://schemas.microsoft.com/office/drawing/2014/main" id="{21892F53-895C-4C7D-8A72-8E0E4AF5E3D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err="1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50" name="Picture Placeholder 49">
            <a:extLst>
              <a:ext uri="{FF2B5EF4-FFF2-40B4-BE49-F238E27FC236}">
                <a16:creationId xmlns:a16="http://schemas.microsoft.com/office/drawing/2014/main" id="{B0CB5124-B85B-A37C-096D-539F9B715DF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7"/>
          <a:srcRect l="20370" r="20370"/>
          <a:stretch/>
        </p:blipFill>
        <p:spPr>
          <a:xfrm>
            <a:off x="6096000" y="0"/>
            <a:ext cx="6096000" cy="6858000"/>
          </a:xfrm>
        </p:spPr>
      </p:pic>
      <p:pic>
        <p:nvPicPr>
          <p:cNvPr id="11" name="Picture 10" descr="A drawing of a face&#10;&#10;Description automatically generated">
            <a:hlinkClick r:id="rId8"/>
            <a:extLst>
              <a:ext uri="{FF2B5EF4-FFF2-40B4-BE49-F238E27FC236}">
                <a16:creationId xmlns:a16="http://schemas.microsoft.com/office/drawing/2014/main" id="{238D8F51-0C86-3D63-9FF5-4365AA9E3E5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048000" y="5556109"/>
            <a:ext cx="360363" cy="359237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hlinkClick r:id="rId10"/>
            <a:extLst>
              <a:ext uri="{FF2B5EF4-FFF2-40B4-BE49-F238E27FC236}">
                <a16:creationId xmlns:a16="http://schemas.microsoft.com/office/drawing/2014/main" id="{A076DE97-BBA6-FED9-A12E-57525308E5A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529024" y="5556109"/>
            <a:ext cx="360363" cy="359237"/>
          </a:xfrm>
          <a:prstGeom prst="rect">
            <a:avLst/>
          </a:prstGeom>
        </p:spPr>
      </p:pic>
      <p:pic>
        <p:nvPicPr>
          <p:cNvPr id="15" name="Picture 17">
            <a:hlinkClick r:id="rId12"/>
            <a:extLst>
              <a:ext uri="{FF2B5EF4-FFF2-40B4-BE49-F238E27FC236}">
                <a16:creationId xmlns:a16="http://schemas.microsoft.com/office/drawing/2014/main" id="{B120C665-FB34-9FD6-6DC9-4BF999857E4B}"/>
              </a:ext>
            </a:extLst>
          </p:cNvPr>
          <p:cNvPicPr>
            <a:picLocks noChangeAspect="1"/>
          </p:cNvPicPr>
          <p:nvPr/>
        </p:nvPicPr>
        <p:blipFill>
          <a:blip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 bwMode="gray">
          <a:xfrm>
            <a:off x="4010048" y="5556109"/>
            <a:ext cx="359237" cy="359237"/>
          </a:xfrm>
          <a:prstGeom prst="rect">
            <a:avLst/>
          </a:prstGeom>
        </p:spPr>
      </p:pic>
      <p:pic>
        <p:nvPicPr>
          <p:cNvPr id="17" name="Picture 16" descr="A picture containing drawing&#10;&#10;Description automatically generated">
            <a:hlinkClick r:id="rId14"/>
            <a:extLst>
              <a:ext uri="{FF2B5EF4-FFF2-40B4-BE49-F238E27FC236}">
                <a16:creationId xmlns:a16="http://schemas.microsoft.com/office/drawing/2014/main" id="{BE79C404-E4E8-39B4-3E3A-FE826810BD16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970970" y="5556109"/>
            <a:ext cx="359237" cy="359237"/>
          </a:xfrm>
          <a:prstGeom prst="rect">
            <a:avLst/>
          </a:prstGeom>
        </p:spPr>
      </p:pic>
      <p:pic>
        <p:nvPicPr>
          <p:cNvPr id="18" name="Picture 17" descr="A drawing of a face&#10;&#10;Description automatically generated">
            <a:hlinkClick r:id="rId16"/>
            <a:extLst>
              <a:ext uri="{FF2B5EF4-FFF2-40B4-BE49-F238E27FC236}">
                <a16:creationId xmlns:a16="http://schemas.microsoft.com/office/drawing/2014/main" id="{D60699A6-73AA-F440-A518-B779A681C210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4489946" y="5556109"/>
            <a:ext cx="360363" cy="35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93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" name="think-cell data - do not delete" hidden="1">
            <a:extLst>
              <a:ext uri="{FF2B5EF4-FFF2-40B4-BE49-F238E27FC236}">
                <a16:creationId xmlns:a16="http://schemas.microsoft.com/office/drawing/2014/main" id="{97FEDD37-05B5-8C3C-B272-7B299BD6AE67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535961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84" imgH="486" progId="TCLayout.ActiveDocument.1">
                  <p:embed/>
                </p:oleObj>
              </mc:Choice>
              <mc:Fallback>
                <p:oleObj name="think-cell Slide" r:id="rId4" imgW="484" imgH="486" progId="TCLayout.ActiveDocument.1">
                  <p:embed/>
                  <p:pic>
                    <p:nvPicPr>
                      <p:cNvPr id="6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7FEDD37-05B5-8C3C-B272-7B299BD6AE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 descr="red coupe infront of cartier shop">
            <a:extLst>
              <a:ext uri="{FF2B5EF4-FFF2-40B4-BE49-F238E27FC236}">
                <a16:creationId xmlns:a16="http://schemas.microsoft.com/office/drawing/2014/main" id="{304B53E3-B0AF-7ED5-B4A1-18FAAAA578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7" t="24783" r="17640" b="104"/>
          <a:stretch>
            <a:fillRect/>
          </a:stretch>
        </p:blipFill>
        <p:spPr bwMode="auto">
          <a:xfrm>
            <a:off x="8953499" y="0"/>
            <a:ext cx="3351711" cy="685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1CED1F7-1E5D-4EAD-FD83-0C4745C8711B}"/>
              </a:ext>
            </a:extLst>
          </p:cNvPr>
          <p:cNvSpPr/>
          <p:nvPr/>
        </p:nvSpPr>
        <p:spPr>
          <a:xfrm>
            <a:off x="8953499" y="0"/>
            <a:ext cx="3351711" cy="6857994"/>
          </a:xfrm>
          <a:prstGeom prst="rect">
            <a:avLst/>
          </a:prstGeom>
          <a:gradFill>
            <a:gsLst>
              <a:gs pos="49000">
                <a:schemeClr val="tx1">
                  <a:alpha val="94000"/>
                </a:schemeClr>
              </a:gs>
              <a:gs pos="100000">
                <a:schemeClr val="tx1">
                  <a:alpha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t"/>
          <a:lstStyle/>
          <a:p>
            <a:pPr algn="l">
              <a:lnSpc>
                <a:spcPct val="90000"/>
              </a:lnSpc>
            </a:pPr>
            <a:endParaRPr lang="en-GB" sz="1400" err="1">
              <a:solidFill>
                <a:schemeClr val="accent6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34E003E-19F0-199E-12C1-A7207C970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Beauty is where the luxury consumer's biggest shifts are showing up first,  and most clearly</a:t>
            </a:r>
            <a:endParaRPr lang="en-GB" dirty="0"/>
          </a:p>
        </p:txBody>
      </p:sp>
      <p:sp>
        <p:nvSpPr>
          <p:cNvPr id="5" name="Text 3"/>
          <p:cNvSpPr/>
          <p:nvPr/>
        </p:nvSpPr>
        <p:spPr>
          <a:xfrm>
            <a:off x="381000" y="3810000"/>
            <a:ext cx="2286000" cy="1901825"/>
          </a:xfrm>
          <a:prstGeom prst="rect">
            <a:avLst/>
          </a:prstGeom>
          <a:noFill/>
          <a:ln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-122"/>
                <a:cs typeface="Calibri" pitchFamily="34" charset="-120"/>
              </a:rPr>
              <a:t>The State of the Luxury Consumer: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-122"/>
                <a:cs typeface="Calibri" pitchFamily="34" charset="-120"/>
              </a:rPr>
              <a:t> Seen Through Beauty</a:t>
            </a:r>
          </a:p>
        </p:txBody>
      </p:sp>
      <p:sp>
        <p:nvSpPr>
          <p:cNvPr id="61" name="Text 54"/>
          <p:cNvSpPr/>
          <p:nvPr/>
        </p:nvSpPr>
        <p:spPr>
          <a:xfrm>
            <a:off x="3429000" y="6096000"/>
            <a:ext cx="8382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b" anchorCtr="0">
            <a:noAutofit/>
          </a:bodyPr>
          <a:lstStyle/>
          <a:p>
            <a:pPr marL="0" indent="0">
              <a:lnSpc>
                <a:spcPct val="90000"/>
              </a:lnSpc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ea typeface="Calibri" pitchFamily="34" charset="-122"/>
                <a:cs typeface="Calibri" pitchFamily="34" charset="-120"/>
              </a:rPr>
              <a:t>Source: Kearney Prestige Beauty Consumer Index, January 2026</a:t>
            </a:r>
            <a:endParaRPr lang="en-US" sz="7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3429000" y="380999"/>
            <a:ext cx="4953000" cy="221599"/>
          </a:xfrm>
          <a:prstGeom prst="rect">
            <a:avLst/>
          </a:prstGeom>
          <a:noFill/>
          <a:ln/>
        </p:spPr>
        <p:txBody>
          <a:bodyPr wrap="square" lIns="0" tIns="0" rIns="0" bIns="0" rtlCol="0" anchor="t" anchorCtr="0">
            <a:spAutoFit/>
          </a:bodyPr>
          <a:lstStyle/>
          <a:p>
            <a:pPr marL="0" indent="0">
              <a:lnSpc>
                <a:spcPct val="90000"/>
              </a:lnSpc>
            </a:pPr>
            <a:r>
              <a:rPr lang="en-US" sz="1600" b="1" kern="0" dirty="0">
                <a:solidFill>
                  <a:schemeClr val="accent5"/>
                </a:solidFill>
                <a:latin typeface="Arial" panose="020B0604020202020204" pitchFamily="34" charset="0"/>
                <a:ea typeface="Calibri" pitchFamily="34" charset="-122"/>
                <a:cs typeface="Calibri" pitchFamily="34" charset="-120"/>
              </a:rPr>
              <a:t>Beauty signal</a:t>
            </a:r>
            <a:endParaRPr lang="en-US" sz="1600" b="1" dirty="0">
              <a:solidFill>
                <a:schemeClr val="accent5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3429001" y="1025786"/>
            <a:ext cx="357012" cy="3804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>
                <a:solidFill>
                  <a:srgbClr val="FFFFFF"/>
                </a:solidFill>
                <a:latin typeface="+mj-lt"/>
                <a:ea typeface="Calibri" pitchFamily="34" charset="-122"/>
                <a:cs typeface="Calibri" pitchFamily="34" charset="-120"/>
              </a:rPr>
              <a:t>01</a:t>
            </a:r>
            <a:endParaRPr lang="en-US" sz="2400">
              <a:latin typeface="+mj-lt"/>
            </a:endParaRPr>
          </a:p>
        </p:txBody>
      </p:sp>
      <p:sp>
        <p:nvSpPr>
          <p:cNvPr id="24" name="Text 20"/>
          <p:cNvSpPr/>
          <p:nvPr/>
        </p:nvSpPr>
        <p:spPr>
          <a:xfrm>
            <a:off x="3429001" y="2002537"/>
            <a:ext cx="357012" cy="3804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>
                <a:solidFill>
                  <a:srgbClr val="FFFFFF"/>
                </a:solidFill>
                <a:latin typeface="+mj-lt"/>
                <a:ea typeface="Calibri" pitchFamily="34" charset="-122"/>
                <a:cs typeface="Calibri" pitchFamily="34" charset="-120"/>
              </a:rPr>
              <a:t>02</a:t>
            </a:r>
            <a:endParaRPr lang="en-US" sz="2400">
              <a:latin typeface="+mj-lt"/>
            </a:endParaRPr>
          </a:p>
        </p:txBody>
      </p:sp>
      <p:sp>
        <p:nvSpPr>
          <p:cNvPr id="34" name="Text 29"/>
          <p:cNvSpPr/>
          <p:nvPr/>
        </p:nvSpPr>
        <p:spPr>
          <a:xfrm>
            <a:off x="3429001" y="3010649"/>
            <a:ext cx="357012" cy="3804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>
                <a:solidFill>
                  <a:srgbClr val="FFFFFF"/>
                </a:solidFill>
                <a:latin typeface="+mj-lt"/>
                <a:ea typeface="Calibri" pitchFamily="34" charset="-122"/>
                <a:cs typeface="Calibri" pitchFamily="34" charset="-120"/>
              </a:rPr>
              <a:t>03</a:t>
            </a:r>
            <a:endParaRPr lang="en-US" sz="2400">
              <a:latin typeface="+mj-lt"/>
            </a:endParaRPr>
          </a:p>
        </p:txBody>
      </p:sp>
      <p:sp>
        <p:nvSpPr>
          <p:cNvPr id="44" name="Text 38"/>
          <p:cNvSpPr/>
          <p:nvPr/>
        </p:nvSpPr>
        <p:spPr>
          <a:xfrm>
            <a:off x="3429001" y="3928411"/>
            <a:ext cx="357012" cy="3804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>
                <a:solidFill>
                  <a:srgbClr val="FFFFFF"/>
                </a:solidFill>
                <a:latin typeface="+mj-lt"/>
                <a:ea typeface="Calibri" pitchFamily="34" charset="-122"/>
                <a:cs typeface="Calibri" pitchFamily="34" charset="-120"/>
              </a:rPr>
              <a:t>04</a:t>
            </a:r>
            <a:endParaRPr lang="en-US" sz="2400">
              <a:latin typeface="+mj-lt"/>
            </a:endParaRPr>
          </a:p>
        </p:txBody>
      </p:sp>
      <p:sp>
        <p:nvSpPr>
          <p:cNvPr id="54" name="Text 47"/>
          <p:cNvSpPr/>
          <p:nvPr/>
        </p:nvSpPr>
        <p:spPr>
          <a:xfrm>
            <a:off x="3429001" y="4882857"/>
            <a:ext cx="357012" cy="3804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>
                <a:solidFill>
                  <a:srgbClr val="FFFFFF"/>
                </a:solidFill>
                <a:latin typeface="+mj-lt"/>
                <a:ea typeface="Calibri" pitchFamily="34" charset="-122"/>
                <a:cs typeface="Calibri" pitchFamily="34" charset="-120"/>
              </a:rPr>
              <a:t>05</a:t>
            </a:r>
            <a:endParaRPr lang="en-US" sz="2400">
              <a:latin typeface="+mj-lt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3950919" y="2756711"/>
            <a:ext cx="4802555" cy="888313"/>
          </a:xfrm>
          <a:prstGeom prst="rect">
            <a:avLst/>
          </a:prstGeom>
          <a:noFill/>
          <a:ln/>
        </p:spPr>
        <p:txBody>
          <a:bodyPr wrap="square" lIns="0" tIns="0" rIns="50800" bIns="0" rtlCol="0" anchor="ctr"/>
          <a:lstStyle/>
          <a:p>
            <a:pPr marL="0" indent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+mj-lt"/>
                <a:ea typeface="Calibri" pitchFamily="34" charset="-122"/>
                <a:cs typeface="Calibri" pitchFamily="34" charset="-120"/>
              </a:rPr>
              <a:t>Beauty consumers are increasingly indifferent to who made it, they care about what it does</a:t>
            </a:r>
            <a:endParaRPr lang="en-US" sz="1400" dirty="0">
              <a:latin typeface="+mj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+mj-lt"/>
                <a:ea typeface="Calibri" pitchFamily="34" charset="-122"/>
                <a:cs typeface="Calibri" pitchFamily="34" charset="-120"/>
              </a:rPr>
              <a:t> </a:t>
            </a:r>
            <a:endParaRPr lang="en-US" sz="1400" dirty="0">
              <a:latin typeface="+mj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200" i="1" dirty="0">
                <a:solidFill>
                  <a:srgbClr val="A87FDF"/>
                </a:solidFill>
                <a:latin typeface="+mj-lt"/>
                <a:ea typeface="Calibri" pitchFamily="34" charset="-122"/>
                <a:cs typeface="Calibri" pitchFamily="34" charset="-120"/>
              </a:rPr>
              <a:t>Only </a:t>
            </a:r>
            <a:r>
              <a:rPr lang="en-US" sz="1200" b="1" i="1" dirty="0">
                <a:solidFill>
                  <a:srgbClr val="A87FDF"/>
                </a:solidFill>
                <a:latin typeface="+mj-lt"/>
                <a:ea typeface="Calibri" pitchFamily="34" charset="-122"/>
                <a:cs typeface="Calibri" pitchFamily="34" charset="-120"/>
              </a:rPr>
              <a:t>22% </a:t>
            </a:r>
            <a:r>
              <a:rPr lang="en-US" sz="1200" i="1" dirty="0">
                <a:solidFill>
                  <a:srgbClr val="A87FDF"/>
                </a:solidFill>
                <a:latin typeface="+mj-lt"/>
                <a:ea typeface="Calibri" pitchFamily="34" charset="-122"/>
                <a:cs typeface="Calibri" pitchFamily="34" charset="-120"/>
              </a:rPr>
              <a:t>prioritize brand heritage over performance</a:t>
            </a:r>
            <a:endParaRPr lang="en-US" sz="1600" dirty="0">
              <a:latin typeface="+mj-lt"/>
            </a:endParaRPr>
          </a:p>
        </p:txBody>
      </p:sp>
      <p:sp>
        <p:nvSpPr>
          <p:cNvPr id="25" name="Text 21"/>
          <p:cNvSpPr/>
          <p:nvPr/>
        </p:nvSpPr>
        <p:spPr>
          <a:xfrm>
            <a:off x="3950919" y="1748599"/>
            <a:ext cx="4802555" cy="888313"/>
          </a:xfrm>
          <a:prstGeom prst="rect">
            <a:avLst/>
          </a:prstGeom>
          <a:noFill/>
          <a:ln/>
        </p:spPr>
        <p:txBody>
          <a:bodyPr wrap="square" lIns="0" tIns="0" rIns="50800" bIns="0" rtlCol="0" anchor="ctr"/>
          <a:lstStyle/>
          <a:p>
            <a:pPr marL="0" indent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+mj-lt"/>
                <a:ea typeface="Calibri" pitchFamily="34" charset="-122"/>
                <a:cs typeface="Calibri" pitchFamily="34" charset="-120"/>
              </a:rPr>
              <a:t>Even the highest-spending beauty consumers are actively questioning premium price tags</a:t>
            </a:r>
            <a:endParaRPr lang="en-US" sz="1400" dirty="0">
              <a:latin typeface="+mj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+mj-lt"/>
                <a:ea typeface="Calibri" pitchFamily="34" charset="-122"/>
                <a:cs typeface="Calibri" pitchFamily="34" charset="-120"/>
              </a:rPr>
              <a:t> </a:t>
            </a:r>
            <a:endParaRPr lang="en-US" sz="1400" b="1" dirty="0">
              <a:latin typeface="+mj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200" b="1" i="1" dirty="0">
                <a:solidFill>
                  <a:srgbClr val="A87FDF"/>
                </a:solidFill>
                <a:latin typeface="+mj-lt"/>
                <a:ea typeface="Calibri" pitchFamily="34" charset="-122"/>
                <a:cs typeface="Calibri" pitchFamily="34" charset="-120"/>
              </a:rPr>
              <a:t>44–62% </a:t>
            </a:r>
            <a:r>
              <a:rPr lang="en-US" sz="1200" i="1" dirty="0">
                <a:solidFill>
                  <a:srgbClr val="A87FDF"/>
                </a:solidFill>
                <a:latin typeface="+mj-lt"/>
                <a:ea typeface="Calibri" pitchFamily="34" charset="-122"/>
                <a:cs typeface="Calibri" pitchFamily="34" charset="-120"/>
              </a:rPr>
              <a:t>across all spending personas are actively seeking alternatives</a:t>
            </a:r>
            <a:endParaRPr lang="en-US" sz="1600" dirty="0">
              <a:latin typeface="+mj-lt"/>
            </a:endParaRPr>
          </a:p>
        </p:txBody>
      </p:sp>
      <p:sp>
        <p:nvSpPr>
          <p:cNvPr id="35" name="Text 30"/>
          <p:cNvSpPr/>
          <p:nvPr/>
        </p:nvSpPr>
        <p:spPr>
          <a:xfrm>
            <a:off x="3950919" y="3674473"/>
            <a:ext cx="4802555" cy="888313"/>
          </a:xfrm>
          <a:prstGeom prst="rect">
            <a:avLst/>
          </a:prstGeom>
          <a:noFill/>
          <a:ln/>
        </p:spPr>
        <p:txBody>
          <a:bodyPr wrap="square" lIns="0" tIns="0" rIns="50800" bIns="0" rtlCol="0" anchor="ctr"/>
          <a:lstStyle/>
          <a:p>
            <a:pPr marL="0" indent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+mj-lt"/>
                <a:ea typeface="Calibri" pitchFamily="34" charset="-122"/>
                <a:cs typeface="Calibri" pitchFamily="34" charset="-120"/>
              </a:rPr>
              <a:t>Beauty has become a wellness ritual, not a vanity purchase</a:t>
            </a:r>
            <a:endParaRPr lang="en-US" sz="1400" dirty="0">
              <a:latin typeface="+mj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+mj-lt"/>
                <a:ea typeface="Calibri" pitchFamily="34" charset="-122"/>
                <a:cs typeface="Calibri" pitchFamily="34" charset="-120"/>
              </a:rPr>
              <a:t> </a:t>
            </a:r>
            <a:endParaRPr lang="en-US" sz="1400" b="1" dirty="0">
              <a:latin typeface="+mj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200" i="1" dirty="0">
                <a:solidFill>
                  <a:srgbClr val="A87FDF"/>
                </a:solidFill>
                <a:latin typeface="+mj-lt"/>
                <a:ea typeface="Calibri" pitchFamily="34" charset="-122"/>
                <a:cs typeface="Calibri" pitchFamily="34" charset="-120"/>
              </a:rPr>
              <a:t>Wellness</a:t>
            </a:r>
            <a:r>
              <a:rPr lang="en-US" sz="1200" b="1" i="1" dirty="0">
                <a:solidFill>
                  <a:srgbClr val="A87FDF"/>
                </a:solidFill>
                <a:latin typeface="+mj-lt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200" i="1" dirty="0">
                <a:solidFill>
                  <a:srgbClr val="A87FDF"/>
                </a:solidFill>
                <a:latin typeface="+mj-lt"/>
                <a:ea typeface="Calibri" pitchFamily="34" charset="-122"/>
                <a:cs typeface="Calibri" pitchFamily="34" charset="-120"/>
              </a:rPr>
              <a:t>is the #1 purchase driver across all personas </a:t>
            </a:r>
            <a:r>
              <a:rPr lang="en-US" sz="1200" b="1" i="1" dirty="0">
                <a:solidFill>
                  <a:srgbClr val="A87FDF"/>
                </a:solidFill>
                <a:latin typeface="+mj-lt"/>
                <a:ea typeface="Calibri" pitchFamily="34" charset="-122"/>
                <a:cs typeface="Calibri" pitchFamily="34" charset="-120"/>
              </a:rPr>
              <a:t>(37–47%)</a:t>
            </a:r>
            <a:endParaRPr lang="en-US" sz="1600" b="1" dirty="0">
              <a:latin typeface="+mj-lt"/>
            </a:endParaRPr>
          </a:p>
        </p:txBody>
      </p:sp>
      <p:sp>
        <p:nvSpPr>
          <p:cNvPr id="45" name="Text 39"/>
          <p:cNvSpPr/>
          <p:nvPr/>
        </p:nvSpPr>
        <p:spPr>
          <a:xfrm>
            <a:off x="3950919" y="771848"/>
            <a:ext cx="4802555" cy="888313"/>
          </a:xfrm>
          <a:prstGeom prst="rect">
            <a:avLst/>
          </a:prstGeom>
          <a:noFill/>
          <a:ln/>
        </p:spPr>
        <p:txBody>
          <a:bodyPr wrap="square" lIns="0" tIns="0" rIns="50800" bIns="0" rtlCol="0" anchor="ctr"/>
          <a:lstStyle/>
          <a:p>
            <a:pPr marL="0" indent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+mj-lt"/>
                <a:ea typeface="Calibri" pitchFamily="34" charset="-122"/>
                <a:cs typeface="Calibri" pitchFamily="34" charset="-120"/>
              </a:rPr>
              <a:t>Beauty is one of the last things consumers cut, even when budgets tighten</a:t>
            </a:r>
            <a:endParaRPr lang="en-US" sz="1400" dirty="0">
              <a:latin typeface="+mj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+mj-lt"/>
                <a:ea typeface="Calibri" pitchFamily="34" charset="-122"/>
                <a:cs typeface="Calibri" pitchFamily="34" charset="-120"/>
              </a:rPr>
              <a:t> </a:t>
            </a:r>
            <a:endParaRPr lang="en-US" sz="1400" dirty="0">
              <a:latin typeface="+mj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200" b="1" i="1" dirty="0">
                <a:solidFill>
                  <a:srgbClr val="A87FDF"/>
                </a:solidFill>
                <a:latin typeface="+mj-lt"/>
                <a:ea typeface="Calibri" pitchFamily="34" charset="-122"/>
                <a:cs typeface="Calibri" pitchFamily="34" charset="-120"/>
              </a:rPr>
              <a:t>46% </a:t>
            </a:r>
            <a:r>
              <a:rPr lang="en-US" sz="1200" i="1" dirty="0">
                <a:solidFill>
                  <a:srgbClr val="A87FDF"/>
                </a:solidFill>
                <a:latin typeface="+mj-lt"/>
                <a:ea typeface="Calibri" pitchFamily="34" charset="-122"/>
                <a:cs typeface="Calibri" pitchFamily="34" charset="-120"/>
              </a:rPr>
              <a:t>plan to reduce discretionary spend, yet beauty remains protected</a:t>
            </a:r>
            <a:endParaRPr lang="en-US" sz="1600" dirty="0">
              <a:latin typeface="+mj-lt"/>
            </a:endParaRPr>
          </a:p>
        </p:txBody>
      </p:sp>
      <p:sp>
        <p:nvSpPr>
          <p:cNvPr id="55" name="Text 48"/>
          <p:cNvSpPr/>
          <p:nvPr/>
        </p:nvSpPr>
        <p:spPr>
          <a:xfrm>
            <a:off x="3950919" y="4628919"/>
            <a:ext cx="4802555" cy="888313"/>
          </a:xfrm>
          <a:prstGeom prst="rect">
            <a:avLst/>
          </a:prstGeom>
          <a:noFill/>
          <a:ln/>
        </p:spPr>
        <p:txBody>
          <a:bodyPr wrap="square" lIns="0" tIns="0" rIns="50800" bIns="0" rtlCol="0" anchor="ctr"/>
          <a:lstStyle/>
          <a:p>
            <a:pPr marL="0" indent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+mj-lt"/>
                <a:ea typeface="Calibri" pitchFamily="34" charset="-122"/>
                <a:cs typeface="Calibri" pitchFamily="34" charset="-120"/>
              </a:rPr>
              <a:t>Consumers no longer distinguish between channels, they bring the same expectations everywhere</a:t>
            </a:r>
            <a:endParaRPr lang="en-US" sz="1600" dirty="0">
              <a:latin typeface="+mj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+mj-lt"/>
                <a:ea typeface="Calibri" pitchFamily="34" charset="-122"/>
                <a:cs typeface="Calibri" pitchFamily="34" charset="-120"/>
              </a:rPr>
              <a:t> </a:t>
            </a:r>
            <a:endParaRPr lang="en-US" sz="1600" dirty="0">
              <a:latin typeface="+mj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200" i="1" dirty="0">
                <a:solidFill>
                  <a:srgbClr val="A87FDF"/>
                </a:solidFill>
                <a:latin typeface="+mj-lt"/>
                <a:ea typeface="Calibri" pitchFamily="34" charset="-122"/>
                <a:cs typeface="Calibri" pitchFamily="34" charset="-120"/>
              </a:rPr>
              <a:t>Curation, community, experience and convenience are all important</a:t>
            </a:r>
            <a:endParaRPr lang="en-US" sz="1600" dirty="0">
              <a:latin typeface="+mj-lt"/>
            </a:endParaRPr>
          </a:p>
        </p:txBody>
      </p:sp>
      <p:sp>
        <p:nvSpPr>
          <p:cNvPr id="51" name="Text 12">
            <a:extLst>
              <a:ext uri="{FF2B5EF4-FFF2-40B4-BE49-F238E27FC236}">
                <a16:creationId xmlns:a16="http://schemas.microsoft.com/office/drawing/2014/main" id="{28486EBB-05B1-78ED-112F-B6DAB2B9C299}"/>
              </a:ext>
            </a:extLst>
          </p:cNvPr>
          <p:cNvSpPr/>
          <p:nvPr/>
        </p:nvSpPr>
        <p:spPr>
          <a:xfrm>
            <a:off x="9240612" y="2756711"/>
            <a:ext cx="2845769" cy="888313"/>
          </a:xfrm>
          <a:prstGeom prst="rect">
            <a:avLst/>
          </a:prstGeom>
          <a:noFill/>
          <a:ln/>
        </p:spPr>
        <p:txBody>
          <a:bodyPr wrap="square" lIns="0" tIns="0" rIns="50800" bIns="0" rtlCol="0" anchor="ctr"/>
          <a:lstStyle/>
          <a:p>
            <a:r>
              <a:rPr lang="en-US" sz="1400" dirty="0">
                <a:solidFill>
                  <a:schemeClr val="bg1"/>
                </a:solidFill>
                <a:ea typeface="Calibri" pitchFamily="34" charset="-122"/>
                <a:cs typeface="Calibri" pitchFamily="34" charset="-120"/>
              </a:rPr>
              <a:t>Brand equity alone is no longer a purchase trigger: </a:t>
            </a:r>
            <a:r>
              <a:rPr lang="en-US" sz="1400" b="1" dirty="0">
                <a:solidFill>
                  <a:schemeClr val="bg1"/>
                </a:solidFill>
                <a:ea typeface="Calibri" pitchFamily="34" charset="-122"/>
                <a:cs typeface="Calibri" pitchFamily="34" charset="-120"/>
              </a:rPr>
              <a:t>Earned relevance &gt; inherited prestige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4" name="Text 21">
            <a:extLst>
              <a:ext uri="{FF2B5EF4-FFF2-40B4-BE49-F238E27FC236}">
                <a16:creationId xmlns:a16="http://schemas.microsoft.com/office/drawing/2014/main" id="{E40E4AC9-AA31-B272-A1E8-FC8EF64523FE}"/>
              </a:ext>
            </a:extLst>
          </p:cNvPr>
          <p:cNvSpPr/>
          <p:nvPr/>
        </p:nvSpPr>
        <p:spPr>
          <a:xfrm>
            <a:off x="9240612" y="1748599"/>
            <a:ext cx="2845769" cy="888313"/>
          </a:xfrm>
          <a:prstGeom prst="rect">
            <a:avLst/>
          </a:prstGeom>
          <a:noFill/>
          <a:ln/>
        </p:spPr>
        <p:txBody>
          <a:bodyPr wrap="square" lIns="0" tIns="0" rIns="50800" bIns="0" rtlCol="0" anchor="ctr"/>
          <a:lstStyle/>
          <a:p>
            <a:r>
              <a:rPr lang="en-US" sz="1400" dirty="0">
                <a:solidFill>
                  <a:schemeClr val="bg1"/>
                </a:solidFill>
                <a:ea typeface="Calibri" pitchFamily="34" charset="-122"/>
                <a:cs typeface="Calibri" pitchFamily="34" charset="-120"/>
              </a:rPr>
              <a:t>The </a:t>
            </a:r>
            <a:r>
              <a:rPr lang="en-US" sz="1400" b="1" dirty="0">
                <a:solidFill>
                  <a:schemeClr val="bg1"/>
                </a:solidFill>
                <a:ea typeface="Calibri" pitchFamily="34" charset="-122"/>
                <a:cs typeface="Calibri" pitchFamily="34" charset="-120"/>
              </a:rPr>
              <a:t>luxury value contract is under renegotiation </a:t>
            </a:r>
            <a:r>
              <a:rPr lang="en-US" sz="1400" dirty="0">
                <a:solidFill>
                  <a:schemeClr val="bg1"/>
                </a:solidFill>
                <a:ea typeface="Calibri" pitchFamily="34" charset="-122"/>
                <a:cs typeface="Calibri" pitchFamily="34" charset="-120"/>
              </a:rPr>
              <a:t>at every tier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5" name="Text 30">
            <a:extLst>
              <a:ext uri="{FF2B5EF4-FFF2-40B4-BE49-F238E27FC236}">
                <a16:creationId xmlns:a16="http://schemas.microsoft.com/office/drawing/2014/main" id="{B50ED0EA-5727-3CC3-D76B-37C827B74422}"/>
              </a:ext>
            </a:extLst>
          </p:cNvPr>
          <p:cNvSpPr/>
          <p:nvPr/>
        </p:nvSpPr>
        <p:spPr>
          <a:xfrm>
            <a:off x="9240612" y="3748478"/>
            <a:ext cx="2845769" cy="764243"/>
          </a:xfrm>
          <a:prstGeom prst="rect">
            <a:avLst/>
          </a:prstGeom>
          <a:noFill/>
          <a:ln/>
        </p:spPr>
        <p:txBody>
          <a:bodyPr wrap="square" lIns="0" tIns="0" rIns="50800" bIns="0" rtlCol="0" anchor="ctr"/>
          <a:lstStyle/>
          <a:p>
            <a:r>
              <a:rPr lang="en-US" sz="1400" dirty="0">
                <a:solidFill>
                  <a:schemeClr val="bg1"/>
                </a:solidFill>
                <a:ea typeface="Calibri" pitchFamily="34" charset="-122"/>
                <a:cs typeface="Calibri" pitchFamily="34" charset="-120"/>
              </a:rPr>
              <a:t>The emotional job-to-be-done has fundamentally shifted: </a:t>
            </a:r>
            <a:r>
              <a:rPr lang="en-US" sz="1400" b="1" dirty="0">
                <a:solidFill>
                  <a:schemeClr val="bg1"/>
                </a:solidFill>
                <a:ea typeface="Calibri" pitchFamily="34" charset="-122"/>
                <a:cs typeface="Calibri" pitchFamily="34" charset="-120"/>
              </a:rPr>
              <a:t>Luxury consumers are buying meaning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6" name="Text 39">
            <a:extLst>
              <a:ext uri="{FF2B5EF4-FFF2-40B4-BE49-F238E27FC236}">
                <a16:creationId xmlns:a16="http://schemas.microsoft.com/office/drawing/2014/main" id="{3F6922D6-5E18-91E9-251C-4250EA904CCC}"/>
              </a:ext>
            </a:extLst>
          </p:cNvPr>
          <p:cNvSpPr/>
          <p:nvPr/>
        </p:nvSpPr>
        <p:spPr>
          <a:xfrm>
            <a:off x="9240612" y="771848"/>
            <a:ext cx="2845769" cy="888313"/>
          </a:xfrm>
          <a:prstGeom prst="rect">
            <a:avLst/>
          </a:prstGeom>
          <a:noFill/>
          <a:ln/>
        </p:spPr>
        <p:txBody>
          <a:bodyPr wrap="square" lIns="0" tIns="0" rIns="50800" bIns="0" rtlCol="0" anchor="ctr"/>
          <a:lstStyle/>
          <a:p>
            <a:r>
              <a:rPr lang="en-US" sz="1400" b="1" dirty="0">
                <a:solidFill>
                  <a:schemeClr val="bg1"/>
                </a:solidFill>
                <a:ea typeface="Calibri" pitchFamily="34" charset="-122"/>
                <a:cs typeface="Calibri" pitchFamily="34" charset="-120"/>
              </a:rPr>
              <a:t>Categories with deep emotional resonance are more resilient </a:t>
            </a:r>
            <a:r>
              <a:rPr lang="en-US" sz="1400" dirty="0">
                <a:solidFill>
                  <a:schemeClr val="bg1"/>
                </a:solidFill>
                <a:ea typeface="Calibri" pitchFamily="34" charset="-122"/>
                <a:cs typeface="Calibri" pitchFamily="34" charset="-120"/>
              </a:rPr>
              <a:t>than those built on aspiration alone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7" name="Text 48">
            <a:extLst>
              <a:ext uri="{FF2B5EF4-FFF2-40B4-BE49-F238E27FC236}">
                <a16:creationId xmlns:a16="http://schemas.microsoft.com/office/drawing/2014/main" id="{633C74C8-CA9F-BD6A-D325-653646FE8A82}"/>
              </a:ext>
            </a:extLst>
          </p:cNvPr>
          <p:cNvSpPr/>
          <p:nvPr/>
        </p:nvSpPr>
        <p:spPr>
          <a:xfrm>
            <a:off x="9240612" y="4628919"/>
            <a:ext cx="2951388" cy="888313"/>
          </a:xfrm>
          <a:prstGeom prst="rect">
            <a:avLst/>
          </a:prstGeom>
          <a:noFill/>
          <a:ln/>
        </p:spPr>
        <p:txBody>
          <a:bodyPr wrap="square" lIns="0" tIns="0" rIns="50800" bIns="0" rtlCol="0" anchor="ctr"/>
          <a:lstStyle/>
          <a:p>
            <a:r>
              <a:rPr lang="en-US" sz="1400" dirty="0">
                <a:solidFill>
                  <a:schemeClr val="bg1"/>
                </a:solidFill>
                <a:ea typeface="Calibri" pitchFamily="34" charset="-122"/>
                <a:cs typeface="Calibri" pitchFamily="34" charset="-120"/>
              </a:rPr>
              <a:t>The notion of a 'primary' luxury touchpoint is obsolete: </a:t>
            </a:r>
          </a:p>
          <a:p>
            <a:r>
              <a:rPr lang="en-US" sz="1400" b="1" dirty="0">
                <a:solidFill>
                  <a:schemeClr val="bg1"/>
                </a:solidFill>
                <a:ea typeface="Calibri" pitchFamily="34" charset="-122"/>
                <a:cs typeface="Calibri" pitchFamily="34" charset="-120"/>
              </a:rPr>
              <a:t>Every interaction is the brand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EEEB976-2439-A914-5E8F-9E0AB5854778}"/>
              </a:ext>
            </a:extLst>
          </p:cNvPr>
          <p:cNvCxnSpPr/>
          <p:nvPr/>
        </p:nvCxnSpPr>
        <p:spPr>
          <a:xfrm>
            <a:off x="3429002" y="1700808"/>
            <a:ext cx="8400287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00FE5C0C-46A7-CA81-C4AC-4FB66153D9AD}"/>
              </a:ext>
            </a:extLst>
          </p:cNvPr>
          <p:cNvCxnSpPr/>
          <p:nvPr/>
        </p:nvCxnSpPr>
        <p:spPr>
          <a:xfrm>
            <a:off x="3429002" y="2692780"/>
            <a:ext cx="8400287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37076071-DB81-6FF4-DEA1-9D69AF8B11A7}"/>
              </a:ext>
            </a:extLst>
          </p:cNvPr>
          <p:cNvCxnSpPr/>
          <p:nvPr/>
        </p:nvCxnSpPr>
        <p:spPr>
          <a:xfrm>
            <a:off x="3429002" y="3662870"/>
            <a:ext cx="8400287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E141C542-2B94-1970-E78F-0699C30EF3F2}"/>
              </a:ext>
            </a:extLst>
          </p:cNvPr>
          <p:cNvCxnSpPr/>
          <p:nvPr/>
        </p:nvCxnSpPr>
        <p:spPr>
          <a:xfrm>
            <a:off x="3429002" y="4632960"/>
            <a:ext cx="8400287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A9B061B-FAA0-71C9-588A-868CD9AB386E}"/>
              </a:ext>
            </a:extLst>
          </p:cNvPr>
          <p:cNvCxnSpPr>
            <a:cxnSpLocks/>
          </p:cNvCxnSpPr>
          <p:nvPr/>
        </p:nvCxnSpPr>
        <p:spPr>
          <a:xfrm>
            <a:off x="8803549" y="1223147"/>
            <a:ext cx="209550" cy="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96EEF93-5603-1F56-EF96-EE5B0FD700BE}"/>
              </a:ext>
            </a:extLst>
          </p:cNvPr>
          <p:cNvCxnSpPr>
            <a:cxnSpLocks/>
          </p:cNvCxnSpPr>
          <p:nvPr/>
        </p:nvCxnSpPr>
        <p:spPr>
          <a:xfrm>
            <a:off x="8803549" y="2222232"/>
            <a:ext cx="209550" cy="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E1A47DB-7F52-DBAF-DDAD-F18CD7F9544E}"/>
              </a:ext>
            </a:extLst>
          </p:cNvPr>
          <p:cNvCxnSpPr>
            <a:cxnSpLocks/>
          </p:cNvCxnSpPr>
          <p:nvPr/>
        </p:nvCxnSpPr>
        <p:spPr>
          <a:xfrm>
            <a:off x="8803549" y="3221317"/>
            <a:ext cx="209550" cy="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2D52D29-4819-B349-6AF2-3E543F69CE32}"/>
              </a:ext>
            </a:extLst>
          </p:cNvPr>
          <p:cNvCxnSpPr>
            <a:cxnSpLocks/>
          </p:cNvCxnSpPr>
          <p:nvPr/>
        </p:nvCxnSpPr>
        <p:spPr>
          <a:xfrm>
            <a:off x="8803549" y="4118630"/>
            <a:ext cx="209550" cy="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24F1848-04A6-226C-0770-3B580E6E5EC8}"/>
              </a:ext>
            </a:extLst>
          </p:cNvPr>
          <p:cNvCxnSpPr>
            <a:cxnSpLocks/>
          </p:cNvCxnSpPr>
          <p:nvPr/>
        </p:nvCxnSpPr>
        <p:spPr>
          <a:xfrm>
            <a:off x="8803549" y="5024969"/>
            <a:ext cx="209550" cy="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97CF229-E3BC-EEBE-4513-428C806E97B2}"/>
              </a:ext>
            </a:extLst>
          </p:cNvPr>
          <p:cNvSpPr/>
          <p:nvPr/>
        </p:nvSpPr>
        <p:spPr>
          <a:xfrm>
            <a:off x="3048000" y="5585111"/>
            <a:ext cx="9257210" cy="685060"/>
          </a:xfrm>
          <a:prstGeom prst="roundRect">
            <a:avLst>
              <a:gd name="adj" fmla="val 0"/>
            </a:avLst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600" tIns="72009" rIns="381600" bIns="72009" rtlCol="0" anchor="ctr"/>
          <a:lstStyle/>
          <a:p>
            <a:pPr algn="ctr"/>
            <a:r>
              <a:rPr lang="en-GB" sz="1400" b="1">
                <a:solidFill>
                  <a:schemeClr val="bg1"/>
                </a:solidFill>
                <a:latin typeface="+mj-lt"/>
              </a:rPr>
              <a:t>Insights in this presentation are </a:t>
            </a:r>
            <a:r>
              <a:rPr lang="en-US" sz="1400" b="1">
                <a:solidFill>
                  <a:schemeClr val="bg1"/>
                </a:solidFill>
                <a:latin typeface="+mj-lt"/>
              </a:rPr>
              <a:t>built from (</a:t>
            </a:r>
            <a:r>
              <a:rPr lang="en-US" sz="1400" b="1" err="1">
                <a:solidFill>
                  <a:schemeClr val="bg1"/>
                </a:solidFill>
                <a:latin typeface="+mj-lt"/>
              </a:rPr>
              <a:t>i</a:t>
            </a:r>
            <a:r>
              <a:rPr lang="en-US" sz="1400" b="1">
                <a:solidFill>
                  <a:schemeClr val="bg1"/>
                </a:solidFill>
                <a:latin typeface="+mj-lt"/>
              </a:rPr>
              <a:t>) Kearney’s proprietary survey of </a:t>
            </a:r>
            <a:r>
              <a:rPr lang="en-US" sz="1400" b="1" u="sng">
                <a:solidFill>
                  <a:schemeClr val="accent5"/>
                </a:solidFill>
                <a:latin typeface="+mj-lt"/>
              </a:rPr>
              <a:t>1,000 beauty consumers</a:t>
            </a:r>
            <a:r>
              <a:rPr lang="en-US" sz="1400" b="1">
                <a:solidFill>
                  <a:schemeClr val="bg1"/>
                </a:solidFill>
                <a:latin typeface="+mj-lt"/>
              </a:rPr>
              <a:t> in the US &amp; (ii) Kearney’s </a:t>
            </a:r>
            <a:r>
              <a:rPr lang="en-US" sz="1400" b="1" u="sng">
                <a:solidFill>
                  <a:schemeClr val="accent5"/>
                </a:solidFill>
                <a:latin typeface="+mj-lt"/>
              </a:rPr>
              <a:t>2026 Global Luxury Industry Outlook</a:t>
            </a:r>
            <a:r>
              <a:rPr lang="en-US" sz="1400" b="1">
                <a:solidFill>
                  <a:schemeClr val="accent5"/>
                </a:solidFill>
                <a:latin typeface="+mj-lt"/>
              </a:rPr>
              <a:t> </a:t>
            </a:r>
            <a:r>
              <a:rPr lang="en-US" sz="1400" b="1">
                <a:solidFill>
                  <a:schemeClr val="bg1"/>
                </a:solidFill>
                <a:latin typeface="+mj-lt"/>
              </a:rPr>
              <a:t>report</a:t>
            </a:r>
          </a:p>
        </p:txBody>
      </p:sp>
      <p:sp>
        <p:nvSpPr>
          <p:cNvPr id="3" name="Text 5">
            <a:extLst>
              <a:ext uri="{FF2B5EF4-FFF2-40B4-BE49-F238E27FC236}">
                <a16:creationId xmlns:a16="http://schemas.microsoft.com/office/drawing/2014/main" id="{C5700812-DB2B-0674-5758-548F68E4C3BD}"/>
              </a:ext>
            </a:extLst>
          </p:cNvPr>
          <p:cNvSpPr/>
          <p:nvPr/>
        </p:nvSpPr>
        <p:spPr>
          <a:xfrm>
            <a:off x="9240612" y="380999"/>
            <a:ext cx="2760044" cy="221599"/>
          </a:xfrm>
          <a:prstGeom prst="rect">
            <a:avLst/>
          </a:prstGeom>
          <a:noFill/>
          <a:ln/>
        </p:spPr>
        <p:txBody>
          <a:bodyPr wrap="square" lIns="0" tIns="0" rIns="0" bIns="0" rtlCol="0" anchor="t" anchorCtr="0">
            <a:spAutoFit/>
          </a:bodyPr>
          <a:lstStyle/>
          <a:p>
            <a:pPr marL="0" indent="0">
              <a:lnSpc>
                <a:spcPct val="90000"/>
              </a:lnSpc>
            </a:pPr>
            <a:r>
              <a:rPr lang="en-US" sz="1600" b="1" kern="0">
                <a:solidFill>
                  <a:schemeClr val="accent5"/>
                </a:solidFill>
                <a:latin typeface="Arial" panose="020B0604020202020204" pitchFamily="34" charset="0"/>
                <a:ea typeface="Calibri" pitchFamily="34" charset="-122"/>
                <a:cs typeface="Calibri" pitchFamily="34" charset="-120"/>
              </a:rPr>
              <a:t>Broader luxury implication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" name="think-cell data - do not delete" hidden="1">
            <a:extLst>
              <a:ext uri="{FF2B5EF4-FFF2-40B4-BE49-F238E27FC236}">
                <a16:creationId xmlns:a16="http://schemas.microsoft.com/office/drawing/2014/main" id="{3BFA6F56-1FA3-567C-991F-4B73FE8AC609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647936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7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BFA6F56-1FA3-567C-991F-4B73FE8AC6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0" name="Picture 2" descr="Nudebynature pressed powder">
            <a:extLst>
              <a:ext uri="{FF2B5EF4-FFF2-40B4-BE49-F238E27FC236}">
                <a16:creationId xmlns:a16="http://schemas.microsoft.com/office/drawing/2014/main" id="{195273B2-7F03-3244-E4A7-2CEC536E29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" r="8148"/>
          <a:stretch>
            <a:fillRect/>
          </a:stretch>
        </p:blipFill>
        <p:spPr bwMode="auto">
          <a:xfrm>
            <a:off x="3048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B6B86F1C-6D16-31CB-5CC4-5B88A6C415FA}"/>
              </a:ext>
            </a:extLst>
          </p:cNvPr>
          <p:cNvSpPr/>
          <p:nvPr/>
        </p:nvSpPr>
        <p:spPr>
          <a:xfrm>
            <a:off x="3048000" y="1356360"/>
            <a:ext cx="9144000" cy="914804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t"/>
          <a:lstStyle/>
          <a:p>
            <a:pPr algn="l">
              <a:lnSpc>
                <a:spcPct val="90000"/>
              </a:lnSpc>
            </a:pPr>
            <a:endParaRPr lang="zh-CN" altLang="en-US" sz="1400" dirty="0" err="1">
              <a:solidFill>
                <a:schemeClr val="bg1"/>
              </a:solidFill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98C42A3-9276-C2B5-8F90-408C4C9F2133}"/>
              </a:ext>
            </a:extLst>
          </p:cNvPr>
          <p:cNvSpPr/>
          <p:nvPr/>
        </p:nvSpPr>
        <p:spPr>
          <a:xfrm>
            <a:off x="3048000" y="2338763"/>
            <a:ext cx="9144000" cy="914804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t"/>
          <a:lstStyle/>
          <a:p>
            <a:pPr algn="l">
              <a:lnSpc>
                <a:spcPct val="90000"/>
              </a:lnSpc>
            </a:pPr>
            <a:endParaRPr lang="zh-CN" altLang="en-US" sz="1400" dirty="0" err="1">
              <a:solidFill>
                <a:schemeClr val="bg1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54BBC1E-83F6-ADDB-D399-01AE3C4A692A}"/>
              </a:ext>
            </a:extLst>
          </p:cNvPr>
          <p:cNvSpPr/>
          <p:nvPr/>
        </p:nvSpPr>
        <p:spPr>
          <a:xfrm>
            <a:off x="3048000" y="3321166"/>
            <a:ext cx="9144000" cy="914804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t"/>
          <a:lstStyle/>
          <a:p>
            <a:pPr algn="l">
              <a:lnSpc>
                <a:spcPct val="90000"/>
              </a:lnSpc>
            </a:pPr>
            <a:endParaRPr lang="zh-CN" altLang="en-US" sz="1400" dirty="0" err="1">
              <a:solidFill>
                <a:schemeClr val="bg1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E89DBE2-2F12-682A-EE27-1860FD15A1DD}"/>
              </a:ext>
            </a:extLst>
          </p:cNvPr>
          <p:cNvSpPr/>
          <p:nvPr/>
        </p:nvSpPr>
        <p:spPr>
          <a:xfrm>
            <a:off x="3048000" y="4303568"/>
            <a:ext cx="9144000" cy="914804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t"/>
          <a:lstStyle/>
          <a:p>
            <a:pPr algn="l">
              <a:lnSpc>
                <a:spcPct val="90000"/>
              </a:lnSpc>
            </a:pPr>
            <a:endParaRPr lang="zh-CN" altLang="en-US" sz="1400" dirty="0" err="1">
              <a:solidFill>
                <a:schemeClr val="bg1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371EB349-3DA6-5B39-B4C5-4126D98A82F9}"/>
              </a:ext>
            </a:extLst>
          </p:cNvPr>
          <p:cNvSpPr/>
          <p:nvPr/>
        </p:nvSpPr>
        <p:spPr>
          <a:xfrm>
            <a:off x="3048000" y="5285971"/>
            <a:ext cx="9144000" cy="914804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t"/>
          <a:lstStyle/>
          <a:p>
            <a:pPr algn="l">
              <a:lnSpc>
                <a:spcPct val="90000"/>
              </a:lnSpc>
            </a:pPr>
            <a:endParaRPr lang="zh-CN" altLang="en-US" sz="1400" dirty="0" err="1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7049A1-FE39-3015-10D6-0C7F3AF06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Over the last decade, the U.S. beauty market grew to $124B, with prestige categories leading the way</a:t>
            </a:r>
            <a:br>
              <a:rPr lang="en-US" dirty="0"/>
            </a:br>
            <a:endParaRPr lang="en-GB" dirty="0"/>
          </a:p>
        </p:txBody>
      </p:sp>
      <p:sp>
        <p:nvSpPr>
          <p:cNvPr id="5" name="Text 3"/>
          <p:cNvSpPr/>
          <p:nvPr/>
        </p:nvSpPr>
        <p:spPr>
          <a:xfrm>
            <a:off x="3429000" y="380999"/>
            <a:ext cx="8382000" cy="443198"/>
          </a:xfrm>
          <a:prstGeom prst="rect">
            <a:avLst/>
          </a:prstGeom>
          <a:noFill/>
          <a:ln/>
        </p:spPr>
        <p:txBody>
          <a:bodyPr wrap="square" lIns="0" tIns="0" rIns="0" bIns="0" rtlCol="0" anchor="t" anchorCtr="0">
            <a:spAutoFit/>
          </a:bodyPr>
          <a:lstStyle/>
          <a:p>
            <a:pPr marL="0" indent="0">
              <a:lnSpc>
                <a:spcPct val="90000"/>
              </a:lnSpc>
              <a:tabLst>
                <a:tab pos="266700" algn="l"/>
              </a:tabLst>
            </a:pPr>
            <a:r>
              <a:rPr lang="en-US" sz="1600" b="1" dirty="0">
                <a:solidFill>
                  <a:schemeClr val="accent5"/>
                </a:solidFill>
                <a:latin typeface="Arial" panose="020B0604020202020204" pitchFamily="34" charset="0"/>
                <a:ea typeface="Calibri" pitchFamily="34" charset="-122"/>
                <a:cs typeface="Calibri" pitchFamily="34" charset="-120"/>
              </a:rPr>
              <a:t>3-7% CAGR </a:t>
            </a:r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ea typeface="Calibri" pitchFamily="34" charset="-122"/>
                <a:cs typeface="Calibri" pitchFamily="34" charset="-120"/>
              </a:rPr>
              <a:t>driven by premiumization, disruption from indies, and the rise of influencer- and social-driven discovery</a:t>
            </a:r>
            <a:endParaRPr lang="en-US" sz="1600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3429000" y="1070799"/>
            <a:ext cx="1182077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kern="0" dirty="0">
                <a:solidFill>
                  <a:schemeClr val="bg1"/>
                </a:solidFill>
                <a:latin typeface="+mj-lt"/>
                <a:ea typeface="Calibri" pitchFamily="34" charset="-122"/>
                <a:cs typeface="Calibri" pitchFamily="34" charset="-120"/>
              </a:rPr>
              <a:t>Category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 6"/>
          <p:cNvSpPr/>
          <p:nvPr/>
        </p:nvSpPr>
        <p:spPr>
          <a:xfrm>
            <a:off x="4684997" y="1070799"/>
            <a:ext cx="107762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kern="0" dirty="0">
                <a:solidFill>
                  <a:schemeClr val="bg1"/>
                </a:solidFill>
                <a:latin typeface="+mj-lt"/>
                <a:ea typeface="Calibri" pitchFamily="34" charset="-122"/>
                <a:cs typeface="Calibri" pitchFamily="34" charset="-120"/>
              </a:rPr>
              <a:t>Market size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3429000" y="1393084"/>
            <a:ext cx="1182077" cy="841357"/>
          </a:xfrm>
          <a:prstGeom prst="rect">
            <a:avLst/>
          </a:prstGeom>
          <a:noFill/>
          <a:ln/>
        </p:spPr>
        <p:txBody>
          <a:bodyPr wrap="square" lIns="0" tIns="0" rIns="5080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+mj-lt"/>
                <a:ea typeface="Calibri" pitchFamily="34" charset="-122"/>
                <a:cs typeface="Calibri" pitchFamily="34" charset="-120"/>
              </a:rPr>
              <a:t>Personal Care</a:t>
            </a:r>
            <a:endParaRPr lang="en-US" sz="1600" dirty="0">
              <a:latin typeface="+mj-lt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4684997" y="1393084"/>
            <a:ext cx="1077628" cy="8413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FFFF"/>
                </a:solidFill>
                <a:latin typeface="+mj-lt"/>
                <a:ea typeface="Calibri" pitchFamily="34" charset="-122"/>
                <a:cs typeface="Calibri" pitchFamily="34" charset="-120"/>
              </a:rPr>
              <a:t>$42B</a:t>
            </a:r>
            <a:endParaRPr lang="en-US" sz="2800" dirty="0">
              <a:latin typeface="+mj-lt"/>
            </a:endParaRPr>
          </a:p>
        </p:txBody>
      </p:sp>
      <p:sp>
        <p:nvSpPr>
          <p:cNvPr id="27" name="Text 23"/>
          <p:cNvSpPr/>
          <p:nvPr/>
        </p:nvSpPr>
        <p:spPr>
          <a:xfrm>
            <a:off x="3429000" y="2375487"/>
            <a:ext cx="1182077" cy="841357"/>
          </a:xfrm>
          <a:prstGeom prst="rect">
            <a:avLst/>
          </a:prstGeom>
          <a:noFill/>
          <a:ln/>
        </p:spPr>
        <p:txBody>
          <a:bodyPr wrap="square" lIns="0" tIns="0" rIns="5080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+mj-lt"/>
                <a:ea typeface="Calibri" pitchFamily="34" charset="-122"/>
                <a:cs typeface="Calibri" pitchFamily="34" charset="-120"/>
              </a:rPr>
              <a:t>Skincare</a:t>
            </a:r>
            <a:endParaRPr lang="en-US" sz="1600" dirty="0">
              <a:latin typeface="+mj-lt"/>
            </a:endParaRPr>
          </a:p>
        </p:txBody>
      </p:sp>
      <p:sp>
        <p:nvSpPr>
          <p:cNvPr id="28" name="Text 24"/>
          <p:cNvSpPr/>
          <p:nvPr/>
        </p:nvSpPr>
        <p:spPr>
          <a:xfrm>
            <a:off x="4684997" y="2375487"/>
            <a:ext cx="1077628" cy="8413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FFFF"/>
                </a:solidFill>
                <a:latin typeface="+mj-lt"/>
                <a:ea typeface="Calibri" pitchFamily="34" charset="-122"/>
                <a:cs typeface="Calibri" pitchFamily="34" charset="-120"/>
              </a:rPr>
              <a:t>$28B</a:t>
            </a:r>
            <a:endParaRPr lang="en-US" sz="2800" dirty="0">
              <a:latin typeface="+mj-lt"/>
            </a:endParaRPr>
          </a:p>
        </p:txBody>
      </p:sp>
      <p:sp>
        <p:nvSpPr>
          <p:cNvPr id="37" name="Text 33"/>
          <p:cNvSpPr/>
          <p:nvPr/>
        </p:nvSpPr>
        <p:spPr>
          <a:xfrm>
            <a:off x="3429000" y="3357890"/>
            <a:ext cx="1182077" cy="841357"/>
          </a:xfrm>
          <a:prstGeom prst="rect">
            <a:avLst/>
          </a:prstGeom>
          <a:noFill/>
          <a:ln/>
        </p:spPr>
        <p:txBody>
          <a:bodyPr wrap="square" lIns="0" tIns="0" rIns="5080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+mj-lt"/>
                <a:ea typeface="Calibri" pitchFamily="34" charset="-122"/>
                <a:cs typeface="Calibri" pitchFamily="34" charset="-120"/>
              </a:rPr>
              <a:t>Makeup</a:t>
            </a:r>
            <a:endParaRPr lang="en-US" sz="1600" dirty="0">
              <a:latin typeface="+mj-lt"/>
            </a:endParaRPr>
          </a:p>
        </p:txBody>
      </p:sp>
      <p:sp>
        <p:nvSpPr>
          <p:cNvPr id="38" name="Text 34"/>
          <p:cNvSpPr/>
          <p:nvPr/>
        </p:nvSpPr>
        <p:spPr>
          <a:xfrm>
            <a:off x="4684997" y="3357890"/>
            <a:ext cx="1077628" cy="8413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FFFF"/>
                </a:solidFill>
                <a:latin typeface="+mj-lt"/>
                <a:ea typeface="Calibri" pitchFamily="34" charset="-122"/>
                <a:cs typeface="Calibri" pitchFamily="34" charset="-120"/>
              </a:rPr>
              <a:t>$21B</a:t>
            </a:r>
            <a:endParaRPr lang="en-US" sz="2800" dirty="0">
              <a:latin typeface="+mj-lt"/>
            </a:endParaRPr>
          </a:p>
        </p:txBody>
      </p:sp>
      <p:sp>
        <p:nvSpPr>
          <p:cNvPr id="48" name="Text 43"/>
          <p:cNvSpPr/>
          <p:nvPr/>
        </p:nvSpPr>
        <p:spPr>
          <a:xfrm>
            <a:off x="3429000" y="4340292"/>
            <a:ext cx="1182077" cy="841357"/>
          </a:xfrm>
          <a:prstGeom prst="rect">
            <a:avLst/>
          </a:prstGeom>
          <a:noFill/>
          <a:ln/>
        </p:spPr>
        <p:txBody>
          <a:bodyPr wrap="square" lIns="0" tIns="0" rIns="5080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+mj-lt"/>
                <a:ea typeface="Calibri" pitchFamily="34" charset="-122"/>
                <a:cs typeface="Calibri" pitchFamily="34" charset="-120"/>
              </a:rPr>
              <a:t>Haircare</a:t>
            </a:r>
            <a:endParaRPr lang="en-US" sz="1600" dirty="0">
              <a:latin typeface="+mj-lt"/>
            </a:endParaRPr>
          </a:p>
        </p:txBody>
      </p:sp>
      <p:sp>
        <p:nvSpPr>
          <p:cNvPr id="49" name="Text 44"/>
          <p:cNvSpPr/>
          <p:nvPr/>
        </p:nvSpPr>
        <p:spPr>
          <a:xfrm>
            <a:off x="4684997" y="4340292"/>
            <a:ext cx="1077628" cy="8413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FFFF"/>
                </a:solidFill>
                <a:latin typeface="+mj-lt"/>
                <a:ea typeface="Calibri" pitchFamily="34" charset="-122"/>
                <a:cs typeface="Calibri" pitchFamily="34" charset="-120"/>
              </a:rPr>
              <a:t>$18B</a:t>
            </a:r>
            <a:endParaRPr lang="en-US" sz="2800" dirty="0">
              <a:latin typeface="+mj-lt"/>
            </a:endParaRPr>
          </a:p>
        </p:txBody>
      </p:sp>
      <p:sp>
        <p:nvSpPr>
          <p:cNvPr id="59" name="Text 53"/>
          <p:cNvSpPr/>
          <p:nvPr/>
        </p:nvSpPr>
        <p:spPr>
          <a:xfrm>
            <a:off x="3429000" y="5322695"/>
            <a:ext cx="1182077" cy="841357"/>
          </a:xfrm>
          <a:prstGeom prst="rect">
            <a:avLst/>
          </a:prstGeom>
          <a:noFill/>
          <a:ln/>
        </p:spPr>
        <p:txBody>
          <a:bodyPr wrap="square" lIns="0" tIns="0" rIns="5080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+mj-lt"/>
                <a:ea typeface="Calibri" pitchFamily="34" charset="-122"/>
                <a:cs typeface="Calibri" pitchFamily="34" charset="-120"/>
              </a:rPr>
              <a:t>Fragrance</a:t>
            </a:r>
            <a:endParaRPr lang="en-US" sz="1600" dirty="0">
              <a:latin typeface="+mj-lt"/>
            </a:endParaRPr>
          </a:p>
        </p:txBody>
      </p:sp>
      <p:sp>
        <p:nvSpPr>
          <p:cNvPr id="60" name="Text 54"/>
          <p:cNvSpPr/>
          <p:nvPr/>
        </p:nvSpPr>
        <p:spPr>
          <a:xfrm>
            <a:off x="4684997" y="5322695"/>
            <a:ext cx="1077628" cy="8413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FFFF"/>
                </a:solidFill>
                <a:latin typeface="+mj-lt"/>
                <a:ea typeface="Calibri" pitchFamily="34" charset="-122"/>
                <a:cs typeface="Calibri" pitchFamily="34" charset="-120"/>
              </a:rPr>
              <a:t>$15B</a:t>
            </a:r>
            <a:endParaRPr lang="en-US" sz="2800" dirty="0">
              <a:latin typeface="+mj-lt"/>
            </a:endParaRPr>
          </a:p>
        </p:txBody>
      </p:sp>
      <p:sp>
        <p:nvSpPr>
          <p:cNvPr id="9" name="Text 7"/>
          <p:cNvSpPr/>
          <p:nvPr/>
        </p:nvSpPr>
        <p:spPr>
          <a:xfrm>
            <a:off x="6081910" y="1070799"/>
            <a:ext cx="752231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kern="0" dirty="0">
                <a:solidFill>
                  <a:schemeClr val="bg1"/>
                </a:solidFill>
                <a:latin typeface="+mj-lt"/>
                <a:ea typeface="Calibri" pitchFamily="34" charset="-122"/>
                <a:cs typeface="Calibri" pitchFamily="34" charset="-120"/>
              </a:rPr>
              <a:t>CAGR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308518" y="1070799"/>
            <a:ext cx="244508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kern="0" dirty="0">
                <a:solidFill>
                  <a:schemeClr val="accent6"/>
                </a:solidFill>
                <a:latin typeface="+mj-lt"/>
                <a:ea typeface="Calibri" pitchFamily="34" charset="-122"/>
                <a:cs typeface="Calibri" pitchFamily="34" charset="-120"/>
              </a:rPr>
              <a:t>▲  Share gainers</a:t>
            </a:r>
            <a:endParaRPr lang="en-US" sz="14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1" name="Text 9"/>
          <p:cNvSpPr/>
          <p:nvPr/>
        </p:nvSpPr>
        <p:spPr>
          <a:xfrm>
            <a:off x="10010774" y="1070799"/>
            <a:ext cx="2035991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kern="0" dirty="0">
                <a:solidFill>
                  <a:schemeClr val="bg1"/>
                </a:solidFill>
                <a:latin typeface="+mj-lt"/>
                <a:ea typeface="Calibri" pitchFamily="34" charset="-122"/>
                <a:cs typeface="Calibri" pitchFamily="34" charset="-120"/>
              </a:rPr>
              <a:t>▼  Share losers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6081910" y="1393084"/>
            <a:ext cx="752231" cy="8413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A87FDF"/>
                </a:solidFill>
                <a:latin typeface="+mj-lt"/>
                <a:ea typeface="Calibri" pitchFamily="34" charset="-122"/>
                <a:cs typeface="Calibri" pitchFamily="34" charset="-120"/>
              </a:rPr>
              <a:t>+4%</a:t>
            </a:r>
            <a:endParaRPr lang="en-US" sz="2800" dirty="0">
              <a:latin typeface="+mj-lt"/>
            </a:endParaRPr>
          </a:p>
        </p:txBody>
      </p:sp>
      <p:sp>
        <p:nvSpPr>
          <p:cNvPr id="19" name="Shape 16"/>
          <p:cNvSpPr/>
          <p:nvPr/>
        </p:nvSpPr>
        <p:spPr>
          <a:xfrm>
            <a:off x="7134382" y="1466290"/>
            <a:ext cx="12895" cy="694944"/>
          </a:xfrm>
          <a:prstGeom prst="rect">
            <a:avLst/>
          </a:prstGeom>
          <a:solidFill>
            <a:srgbClr val="7B4FBF"/>
          </a:solidFill>
          <a:ln w="12700">
            <a:solidFill>
              <a:srgbClr val="7B4FBF"/>
            </a:solidFill>
            <a:prstDash val="solid"/>
          </a:ln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7308518" y="1394336"/>
            <a:ext cx="2549720" cy="841357"/>
          </a:xfrm>
          <a:prstGeom prst="rect">
            <a:avLst/>
          </a:prstGeom>
          <a:noFill/>
          <a:ln/>
        </p:spPr>
        <p:txBody>
          <a:bodyPr wrap="square" lIns="0" tIns="0" rIns="10160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latin typeface="+mj-lt"/>
                <a:ea typeface="Calibri" pitchFamily="34" charset="-122"/>
                <a:cs typeface="Calibri" pitchFamily="34" charset="-120"/>
              </a:rPr>
              <a:t>Functional wellness brands with differentiated propositions &amp; branding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ext 19"/>
          <p:cNvSpPr/>
          <p:nvPr/>
        </p:nvSpPr>
        <p:spPr>
          <a:xfrm>
            <a:off x="10010775" y="1394336"/>
            <a:ext cx="2035991" cy="841357"/>
          </a:xfrm>
          <a:prstGeom prst="rect">
            <a:avLst/>
          </a:prstGeom>
          <a:noFill/>
          <a:ln/>
        </p:spPr>
        <p:txBody>
          <a:bodyPr wrap="square" lIns="0" tIns="0" rIns="10160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latin typeface="+mj-lt"/>
                <a:ea typeface="Calibri" pitchFamily="34" charset="-122"/>
                <a:cs typeface="Calibri" pitchFamily="34" charset="-120"/>
              </a:rPr>
              <a:t>Conventional, commodity brands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Text 25"/>
          <p:cNvSpPr/>
          <p:nvPr/>
        </p:nvSpPr>
        <p:spPr>
          <a:xfrm>
            <a:off x="6081910" y="2375487"/>
            <a:ext cx="752231" cy="8413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A87FDF"/>
                </a:solidFill>
                <a:latin typeface="+mj-lt"/>
                <a:ea typeface="Calibri" pitchFamily="34" charset="-122"/>
                <a:cs typeface="Calibri" pitchFamily="34" charset="-120"/>
              </a:rPr>
              <a:t>+5%</a:t>
            </a:r>
            <a:endParaRPr lang="en-US" sz="2800" dirty="0">
              <a:latin typeface="+mj-lt"/>
            </a:endParaRPr>
          </a:p>
        </p:txBody>
      </p:sp>
      <p:sp>
        <p:nvSpPr>
          <p:cNvPr id="31" name="Text 27"/>
          <p:cNvSpPr/>
          <p:nvPr/>
        </p:nvSpPr>
        <p:spPr>
          <a:xfrm>
            <a:off x="7308518" y="2376739"/>
            <a:ext cx="2549720" cy="841357"/>
          </a:xfrm>
          <a:prstGeom prst="rect">
            <a:avLst/>
          </a:prstGeom>
          <a:noFill/>
          <a:ln/>
        </p:spPr>
        <p:txBody>
          <a:bodyPr wrap="square" lIns="0" tIns="0" rIns="10160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latin typeface="+mj-lt"/>
                <a:ea typeface="Calibri" pitchFamily="34" charset="-122"/>
                <a:cs typeface="Calibri" pitchFamily="34" charset="-120"/>
              </a:rPr>
              <a:t>Indie disruptors, derma-backed lines &amp; biotech entrants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Text 29"/>
          <p:cNvSpPr/>
          <p:nvPr/>
        </p:nvSpPr>
        <p:spPr>
          <a:xfrm>
            <a:off x="10010775" y="2376739"/>
            <a:ext cx="2035991" cy="841357"/>
          </a:xfrm>
          <a:prstGeom prst="rect">
            <a:avLst/>
          </a:prstGeom>
          <a:noFill/>
          <a:ln/>
        </p:spPr>
        <p:txBody>
          <a:bodyPr wrap="square" lIns="0" tIns="0" rIns="10160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latin typeface="+mj-lt"/>
                <a:ea typeface="Calibri" pitchFamily="34" charset="-122"/>
                <a:cs typeface="Calibri" pitchFamily="34" charset="-120"/>
              </a:rPr>
              <a:t>Legacy brands with primary reliance on brand name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9" name="Text 35"/>
          <p:cNvSpPr/>
          <p:nvPr/>
        </p:nvSpPr>
        <p:spPr>
          <a:xfrm>
            <a:off x="6081910" y="3357890"/>
            <a:ext cx="752231" cy="8413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A87FDF"/>
                </a:solidFill>
                <a:latin typeface="+mj-lt"/>
                <a:ea typeface="Calibri" pitchFamily="34" charset="-122"/>
                <a:cs typeface="Calibri" pitchFamily="34" charset="-120"/>
              </a:rPr>
              <a:t>+3%</a:t>
            </a:r>
            <a:endParaRPr lang="en-US" sz="2800" dirty="0">
              <a:latin typeface="+mj-lt"/>
            </a:endParaRPr>
          </a:p>
        </p:txBody>
      </p:sp>
      <p:sp>
        <p:nvSpPr>
          <p:cNvPr id="41" name="Text 37"/>
          <p:cNvSpPr/>
          <p:nvPr/>
        </p:nvSpPr>
        <p:spPr>
          <a:xfrm>
            <a:off x="7308518" y="3359142"/>
            <a:ext cx="2549720" cy="841357"/>
          </a:xfrm>
          <a:prstGeom prst="rect">
            <a:avLst/>
          </a:prstGeom>
          <a:noFill/>
          <a:ln/>
        </p:spPr>
        <p:txBody>
          <a:bodyPr wrap="square" lIns="0" tIns="0" rIns="10160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latin typeface="+mj-lt"/>
                <a:ea typeface="Calibri" pitchFamily="34" charset="-122"/>
                <a:cs typeface="Calibri" pitchFamily="34" charset="-120"/>
              </a:rPr>
              <a:t>Trend-focused brands maximizing new sub-categories and formats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3" name="Text 39"/>
          <p:cNvSpPr/>
          <p:nvPr/>
        </p:nvSpPr>
        <p:spPr>
          <a:xfrm>
            <a:off x="10010775" y="3359142"/>
            <a:ext cx="2035991" cy="841357"/>
          </a:xfrm>
          <a:prstGeom prst="rect">
            <a:avLst/>
          </a:prstGeom>
          <a:noFill/>
          <a:ln/>
        </p:spPr>
        <p:txBody>
          <a:bodyPr wrap="square" lIns="0" tIns="0" rIns="10160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latin typeface="+mj-lt"/>
                <a:ea typeface="Calibri" pitchFamily="34" charset="-122"/>
                <a:cs typeface="Calibri" pitchFamily="34" charset="-120"/>
              </a:rPr>
              <a:t>Non-trend-focused heritage brands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0" name="Text 45"/>
          <p:cNvSpPr/>
          <p:nvPr/>
        </p:nvSpPr>
        <p:spPr>
          <a:xfrm>
            <a:off x="6081910" y="4340292"/>
            <a:ext cx="752231" cy="8413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A87FDF"/>
                </a:solidFill>
                <a:latin typeface="+mj-lt"/>
                <a:ea typeface="Calibri" pitchFamily="34" charset="-122"/>
                <a:cs typeface="Calibri" pitchFamily="34" charset="-120"/>
              </a:rPr>
              <a:t>+4%</a:t>
            </a:r>
            <a:endParaRPr lang="en-US" sz="2800" dirty="0">
              <a:latin typeface="+mj-lt"/>
            </a:endParaRPr>
          </a:p>
        </p:txBody>
      </p:sp>
      <p:sp>
        <p:nvSpPr>
          <p:cNvPr id="52" name="Text 47"/>
          <p:cNvSpPr/>
          <p:nvPr/>
        </p:nvSpPr>
        <p:spPr>
          <a:xfrm>
            <a:off x="7308518" y="4341544"/>
            <a:ext cx="2549720" cy="841357"/>
          </a:xfrm>
          <a:prstGeom prst="rect">
            <a:avLst/>
          </a:prstGeom>
          <a:noFill/>
          <a:ln/>
        </p:spPr>
        <p:txBody>
          <a:bodyPr wrap="square" lIns="0" tIns="0" rIns="10160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latin typeface="+mj-lt"/>
                <a:ea typeface="Calibri" pitchFamily="34" charset="-122"/>
                <a:cs typeface="Calibri" pitchFamily="34" charset="-120"/>
              </a:rPr>
              <a:t>Expert-backed, stylist-founded brands with advanced salon-style treatments &amp; actives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4" name="Text 49"/>
          <p:cNvSpPr/>
          <p:nvPr/>
        </p:nvSpPr>
        <p:spPr>
          <a:xfrm>
            <a:off x="10010775" y="4341544"/>
            <a:ext cx="2035991" cy="841357"/>
          </a:xfrm>
          <a:prstGeom prst="rect">
            <a:avLst/>
          </a:prstGeom>
          <a:noFill/>
          <a:ln/>
        </p:spPr>
        <p:txBody>
          <a:bodyPr wrap="square" lIns="0" tIns="0" rIns="10160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latin typeface="+mj-lt"/>
                <a:ea typeface="Calibri" pitchFamily="34" charset="-122"/>
                <a:cs typeface="Calibri" pitchFamily="34" charset="-120"/>
              </a:rPr>
              <a:t>Non-differentiated mass-market &amp; drugstore brands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" name="Text 55"/>
          <p:cNvSpPr/>
          <p:nvPr/>
        </p:nvSpPr>
        <p:spPr>
          <a:xfrm>
            <a:off x="6081910" y="5322695"/>
            <a:ext cx="752231" cy="8413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A87FDF"/>
                </a:solidFill>
                <a:latin typeface="+mj-lt"/>
                <a:ea typeface="Calibri" pitchFamily="34" charset="-122"/>
                <a:cs typeface="Calibri" pitchFamily="34" charset="-120"/>
              </a:rPr>
              <a:t>+7%</a:t>
            </a:r>
            <a:endParaRPr lang="en-US" sz="2800" dirty="0">
              <a:latin typeface="+mj-lt"/>
            </a:endParaRPr>
          </a:p>
        </p:txBody>
      </p:sp>
      <p:sp>
        <p:nvSpPr>
          <p:cNvPr id="63" name="Text 57"/>
          <p:cNvSpPr/>
          <p:nvPr/>
        </p:nvSpPr>
        <p:spPr>
          <a:xfrm>
            <a:off x="7308518" y="5323947"/>
            <a:ext cx="2549720" cy="841357"/>
          </a:xfrm>
          <a:prstGeom prst="rect">
            <a:avLst/>
          </a:prstGeom>
          <a:noFill/>
          <a:ln/>
        </p:spPr>
        <p:txBody>
          <a:bodyPr wrap="square" lIns="0" tIns="0" rIns="10160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latin typeface="+mj-lt"/>
                <a:ea typeface="Calibri" pitchFamily="34" charset="-122"/>
                <a:cs typeface="Calibri" pitchFamily="34" charset="-120"/>
              </a:rPr>
              <a:t>Sensory, experience-led brands integrating fragrance into lifestyle &amp; wellness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5" name="Text 59"/>
          <p:cNvSpPr/>
          <p:nvPr/>
        </p:nvSpPr>
        <p:spPr>
          <a:xfrm>
            <a:off x="10010775" y="5323947"/>
            <a:ext cx="2035991" cy="841357"/>
          </a:xfrm>
          <a:prstGeom prst="rect">
            <a:avLst/>
          </a:prstGeom>
          <a:noFill/>
          <a:ln/>
        </p:spPr>
        <p:txBody>
          <a:bodyPr wrap="square" lIns="0" tIns="0" rIns="10160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latin typeface="+mj-lt"/>
                <a:ea typeface="Calibri" pitchFamily="34" charset="-122"/>
                <a:cs typeface="Calibri" pitchFamily="34" charset="-120"/>
              </a:rPr>
              <a:t>Cross-category players &amp; mid-tier price points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8" name="Text 62"/>
          <p:cNvSpPr/>
          <p:nvPr/>
        </p:nvSpPr>
        <p:spPr>
          <a:xfrm>
            <a:off x="3429000" y="6096000"/>
            <a:ext cx="8382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b" anchorCtr="0">
            <a:noAutofit/>
          </a:bodyPr>
          <a:lstStyle/>
          <a:p>
            <a:pPr marL="0" indent="0">
              <a:lnSpc>
                <a:spcPct val="90000"/>
              </a:lnSpc>
            </a:pP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-122"/>
                <a:cs typeface="Calibri" pitchFamily="34" charset="-120"/>
              </a:rPr>
              <a:t>Source: Kearney Prestige Beauty Consumer Index, January 2026</a:t>
            </a:r>
            <a:endParaRPr lang="en-US" sz="7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6" name="Shape 16">
            <a:extLst>
              <a:ext uri="{FF2B5EF4-FFF2-40B4-BE49-F238E27FC236}">
                <a16:creationId xmlns:a16="http://schemas.microsoft.com/office/drawing/2014/main" id="{16994E37-59B3-B098-08EA-6D4A5D32ACF0}"/>
              </a:ext>
            </a:extLst>
          </p:cNvPr>
          <p:cNvSpPr/>
          <p:nvPr/>
        </p:nvSpPr>
        <p:spPr>
          <a:xfrm>
            <a:off x="7134382" y="2448693"/>
            <a:ext cx="12895" cy="694944"/>
          </a:xfrm>
          <a:prstGeom prst="rect">
            <a:avLst/>
          </a:prstGeom>
          <a:solidFill>
            <a:srgbClr val="7B4FBF"/>
          </a:solidFill>
          <a:ln w="12700">
            <a:solidFill>
              <a:srgbClr val="7B4FBF"/>
            </a:solidFill>
            <a:prstDash val="solid"/>
          </a:ln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87" name="Shape 16">
            <a:extLst>
              <a:ext uri="{FF2B5EF4-FFF2-40B4-BE49-F238E27FC236}">
                <a16:creationId xmlns:a16="http://schemas.microsoft.com/office/drawing/2014/main" id="{E43BFA4C-BDB9-65D0-869B-9A2760D2A2D3}"/>
              </a:ext>
            </a:extLst>
          </p:cNvPr>
          <p:cNvSpPr/>
          <p:nvPr/>
        </p:nvSpPr>
        <p:spPr>
          <a:xfrm>
            <a:off x="7134382" y="3431096"/>
            <a:ext cx="12895" cy="694944"/>
          </a:xfrm>
          <a:prstGeom prst="rect">
            <a:avLst/>
          </a:prstGeom>
          <a:solidFill>
            <a:srgbClr val="7B4FBF"/>
          </a:solidFill>
          <a:ln w="12700">
            <a:solidFill>
              <a:srgbClr val="7B4FBF"/>
            </a:solidFill>
            <a:prstDash val="solid"/>
          </a:ln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88" name="Shape 16">
            <a:extLst>
              <a:ext uri="{FF2B5EF4-FFF2-40B4-BE49-F238E27FC236}">
                <a16:creationId xmlns:a16="http://schemas.microsoft.com/office/drawing/2014/main" id="{2107EF44-AC6A-58D5-99EA-07D3ED213F3B}"/>
              </a:ext>
            </a:extLst>
          </p:cNvPr>
          <p:cNvSpPr/>
          <p:nvPr/>
        </p:nvSpPr>
        <p:spPr>
          <a:xfrm>
            <a:off x="7134382" y="4413498"/>
            <a:ext cx="12895" cy="694944"/>
          </a:xfrm>
          <a:prstGeom prst="rect">
            <a:avLst/>
          </a:prstGeom>
          <a:solidFill>
            <a:srgbClr val="7B4FBF"/>
          </a:solidFill>
          <a:ln w="12700">
            <a:solidFill>
              <a:srgbClr val="7B4FBF"/>
            </a:solidFill>
            <a:prstDash val="solid"/>
          </a:ln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89" name="Shape 16">
            <a:extLst>
              <a:ext uri="{FF2B5EF4-FFF2-40B4-BE49-F238E27FC236}">
                <a16:creationId xmlns:a16="http://schemas.microsoft.com/office/drawing/2014/main" id="{5CB24944-0D01-8BBD-58EB-82C5299CE97E}"/>
              </a:ext>
            </a:extLst>
          </p:cNvPr>
          <p:cNvSpPr/>
          <p:nvPr/>
        </p:nvSpPr>
        <p:spPr>
          <a:xfrm>
            <a:off x="7134382" y="5395901"/>
            <a:ext cx="12895" cy="694944"/>
          </a:xfrm>
          <a:prstGeom prst="rect">
            <a:avLst/>
          </a:prstGeom>
          <a:solidFill>
            <a:srgbClr val="7B4FBF"/>
          </a:solidFill>
          <a:ln w="12700">
            <a:solidFill>
              <a:srgbClr val="7B4FBF"/>
            </a:solidFill>
            <a:prstDash val="solid"/>
          </a:ln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90" name="Shape 16">
            <a:extLst>
              <a:ext uri="{FF2B5EF4-FFF2-40B4-BE49-F238E27FC236}">
                <a16:creationId xmlns:a16="http://schemas.microsoft.com/office/drawing/2014/main" id="{2AA9CEAD-5BC8-5F34-E753-1A373898BD36}"/>
              </a:ext>
            </a:extLst>
          </p:cNvPr>
          <p:cNvSpPr/>
          <p:nvPr/>
        </p:nvSpPr>
        <p:spPr>
          <a:xfrm>
            <a:off x="9858532" y="1466290"/>
            <a:ext cx="12895" cy="694944"/>
          </a:xfrm>
          <a:prstGeom prst="rect">
            <a:avLst/>
          </a:prstGeom>
          <a:solidFill>
            <a:srgbClr val="7B4FBF"/>
          </a:solidFill>
          <a:ln w="12700">
            <a:solidFill>
              <a:schemeClr val="accent2"/>
            </a:solidFill>
            <a:prstDash val="solid"/>
          </a:ln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91" name="Shape 16">
            <a:extLst>
              <a:ext uri="{FF2B5EF4-FFF2-40B4-BE49-F238E27FC236}">
                <a16:creationId xmlns:a16="http://schemas.microsoft.com/office/drawing/2014/main" id="{A90F9C8E-C06E-EAB6-1747-2BF61F401538}"/>
              </a:ext>
            </a:extLst>
          </p:cNvPr>
          <p:cNvSpPr/>
          <p:nvPr/>
        </p:nvSpPr>
        <p:spPr>
          <a:xfrm>
            <a:off x="9858532" y="2448693"/>
            <a:ext cx="12895" cy="694944"/>
          </a:xfrm>
          <a:prstGeom prst="rect">
            <a:avLst/>
          </a:prstGeom>
          <a:solidFill>
            <a:srgbClr val="7B4FBF"/>
          </a:solidFill>
          <a:ln w="12700">
            <a:solidFill>
              <a:schemeClr val="accent2"/>
            </a:solidFill>
            <a:prstDash val="solid"/>
          </a:ln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92" name="Shape 16">
            <a:extLst>
              <a:ext uri="{FF2B5EF4-FFF2-40B4-BE49-F238E27FC236}">
                <a16:creationId xmlns:a16="http://schemas.microsoft.com/office/drawing/2014/main" id="{EF527F31-141A-9C33-4886-916A20B38C78}"/>
              </a:ext>
            </a:extLst>
          </p:cNvPr>
          <p:cNvSpPr/>
          <p:nvPr/>
        </p:nvSpPr>
        <p:spPr>
          <a:xfrm>
            <a:off x="9858532" y="3431096"/>
            <a:ext cx="12895" cy="694944"/>
          </a:xfrm>
          <a:prstGeom prst="rect">
            <a:avLst/>
          </a:prstGeom>
          <a:solidFill>
            <a:srgbClr val="7B4FBF"/>
          </a:solidFill>
          <a:ln w="12700">
            <a:solidFill>
              <a:schemeClr val="accent2"/>
            </a:solidFill>
            <a:prstDash val="solid"/>
          </a:ln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93" name="Shape 16">
            <a:extLst>
              <a:ext uri="{FF2B5EF4-FFF2-40B4-BE49-F238E27FC236}">
                <a16:creationId xmlns:a16="http://schemas.microsoft.com/office/drawing/2014/main" id="{7A0CB2F7-A915-1344-7142-7537A4F54F43}"/>
              </a:ext>
            </a:extLst>
          </p:cNvPr>
          <p:cNvSpPr/>
          <p:nvPr/>
        </p:nvSpPr>
        <p:spPr>
          <a:xfrm>
            <a:off x="9858532" y="4413498"/>
            <a:ext cx="12895" cy="694944"/>
          </a:xfrm>
          <a:prstGeom prst="rect">
            <a:avLst/>
          </a:prstGeom>
          <a:solidFill>
            <a:srgbClr val="7B4FBF"/>
          </a:solidFill>
          <a:ln w="12700">
            <a:solidFill>
              <a:schemeClr val="accent2"/>
            </a:solidFill>
            <a:prstDash val="solid"/>
          </a:ln>
        </p:spPr>
        <p:txBody>
          <a:bodyPr/>
          <a:lstStyle/>
          <a:p>
            <a:endParaRPr lang="en-GB" sz="2400">
              <a:latin typeface="+mj-lt"/>
            </a:endParaRPr>
          </a:p>
        </p:txBody>
      </p:sp>
      <p:sp>
        <p:nvSpPr>
          <p:cNvPr id="94" name="Shape 16">
            <a:extLst>
              <a:ext uri="{FF2B5EF4-FFF2-40B4-BE49-F238E27FC236}">
                <a16:creationId xmlns:a16="http://schemas.microsoft.com/office/drawing/2014/main" id="{D921C326-5666-9762-85F2-86E795D8D104}"/>
              </a:ext>
            </a:extLst>
          </p:cNvPr>
          <p:cNvSpPr/>
          <p:nvPr/>
        </p:nvSpPr>
        <p:spPr>
          <a:xfrm>
            <a:off x="9858532" y="5395901"/>
            <a:ext cx="12895" cy="694944"/>
          </a:xfrm>
          <a:prstGeom prst="rect">
            <a:avLst/>
          </a:prstGeom>
          <a:solidFill>
            <a:srgbClr val="7B4FBF"/>
          </a:solidFill>
          <a:ln w="12700">
            <a:solidFill>
              <a:schemeClr val="accent2"/>
            </a:solidFill>
            <a:prstDash val="solid"/>
          </a:ln>
        </p:spPr>
        <p:txBody>
          <a:bodyPr/>
          <a:lstStyle/>
          <a:p>
            <a:endParaRPr lang="en-GB" sz="2400"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think-cell data - do not delete" hidden="1">
            <a:extLst>
              <a:ext uri="{FF2B5EF4-FFF2-40B4-BE49-F238E27FC236}">
                <a16:creationId xmlns:a16="http://schemas.microsoft.com/office/drawing/2014/main" id="{BC099F0E-70D9-687B-9FD7-0D2E00F67401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725500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6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C099F0E-70D9-687B-9FD7-0D2E00F674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4" name="Picture 2" descr="brown makeup brush in front pink powder on glass case">
            <a:extLst>
              <a:ext uri="{FF2B5EF4-FFF2-40B4-BE49-F238E27FC236}">
                <a16:creationId xmlns:a16="http://schemas.microsoft.com/office/drawing/2014/main" id="{9A216AE3-FA34-DF19-E694-3FBF2C5D66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4" r="54964" b="18059"/>
          <a:stretch>
            <a:fillRect/>
          </a:stretch>
        </p:blipFill>
        <p:spPr bwMode="auto">
          <a:xfrm>
            <a:off x="0" y="1524000"/>
            <a:ext cx="5535385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B9B6F555-1B45-50B3-3778-4ECDFCA56449}"/>
              </a:ext>
            </a:extLst>
          </p:cNvPr>
          <p:cNvSpPr/>
          <p:nvPr/>
        </p:nvSpPr>
        <p:spPr>
          <a:xfrm>
            <a:off x="0" y="5464854"/>
            <a:ext cx="12192000" cy="7724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t"/>
          <a:lstStyle/>
          <a:p>
            <a:pPr algn="l">
              <a:lnSpc>
                <a:spcPct val="90000"/>
              </a:lnSpc>
            </a:pPr>
            <a:endParaRPr lang="zh-CN" altLang="en-US" sz="1400" dirty="0" err="1">
              <a:solidFill>
                <a:schemeClr val="bg1"/>
              </a:solidFill>
            </a:endParaRPr>
          </a:p>
        </p:txBody>
      </p:sp>
      <p:sp>
        <p:nvSpPr>
          <p:cNvPr id="5" name="Text 3"/>
          <p:cNvSpPr/>
          <p:nvPr/>
        </p:nvSpPr>
        <p:spPr>
          <a:xfrm>
            <a:off x="381000" y="1143000"/>
            <a:ext cx="11430000" cy="221599"/>
          </a:xfrm>
          <a:prstGeom prst="rect">
            <a:avLst/>
          </a:prstGeom>
          <a:noFill/>
          <a:ln/>
        </p:spPr>
        <p:txBody>
          <a:bodyPr wrap="square" lIns="0" tIns="0" rIns="0" bIns="0" rtlCol="0" anchor="t" anchorCtr="0">
            <a:spAutoFit/>
          </a:bodyPr>
          <a:lstStyle/>
          <a:p>
            <a:pPr marL="0" indent="0">
              <a:lnSpc>
                <a:spcPct val="90000"/>
              </a:lnSpc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ea typeface="Calibri" pitchFamily="34" charset="-122"/>
                <a:cs typeface="Calibri" pitchFamily="34" charset="-120"/>
              </a:rPr>
              <a:t>Beauty is a source of self-care, confidence, and everyday well-being — making it structurally protected spend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63" name="Text 61"/>
          <p:cNvSpPr/>
          <p:nvPr/>
        </p:nvSpPr>
        <p:spPr>
          <a:xfrm>
            <a:off x="2286000" y="6096000"/>
            <a:ext cx="9525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b" anchorCtr="0">
            <a:noAutofit/>
          </a:bodyPr>
          <a:lstStyle/>
          <a:p>
            <a:pPr marL="0" indent="0">
              <a:lnSpc>
                <a:spcPct val="90000"/>
              </a:lnSpc>
            </a:pP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-122"/>
                <a:cs typeface="Calibri" pitchFamily="34" charset="-120"/>
              </a:rPr>
              <a:t>Source: Kearney Prestige Beauty Consumer Index, January 2026</a:t>
            </a:r>
            <a:endParaRPr lang="en-US" sz="7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381000" y="1687513"/>
            <a:ext cx="4953000" cy="1123248"/>
          </a:xfrm>
          <a:prstGeom prst="rect">
            <a:avLst/>
          </a:prstGeom>
          <a:solidFill>
            <a:schemeClr val="tx1"/>
          </a:solidFill>
          <a:ln w="12700">
            <a:noFill/>
            <a:prstDash val="solid"/>
          </a:ln>
        </p:spPr>
        <p:txBody>
          <a:bodyPr/>
          <a:lstStyle/>
          <a:p>
            <a:endParaRPr lang="en-GB">
              <a:latin typeface="+mj-lt"/>
            </a:endParaRPr>
          </a:p>
        </p:txBody>
      </p:sp>
      <p:sp>
        <p:nvSpPr>
          <p:cNvPr id="8" name="Shape 6"/>
          <p:cNvSpPr/>
          <p:nvPr/>
        </p:nvSpPr>
        <p:spPr>
          <a:xfrm>
            <a:off x="381000" y="1687513"/>
            <a:ext cx="50292" cy="1123248"/>
          </a:xfrm>
          <a:prstGeom prst="rect">
            <a:avLst/>
          </a:prstGeom>
          <a:solidFill>
            <a:srgbClr val="7B4FBF"/>
          </a:solidFill>
          <a:ln w="12700">
            <a:solidFill>
              <a:srgbClr val="7B4FBF"/>
            </a:solidFill>
            <a:prstDash val="solid"/>
          </a:ln>
        </p:spPr>
        <p:txBody>
          <a:bodyPr/>
          <a:lstStyle/>
          <a:p>
            <a:endParaRPr lang="en-GB">
              <a:latin typeface="+mj-lt"/>
            </a:endParaRPr>
          </a:p>
        </p:txBody>
      </p:sp>
      <p:sp>
        <p:nvSpPr>
          <p:cNvPr id="9" name="Text 7"/>
          <p:cNvSpPr/>
          <p:nvPr/>
        </p:nvSpPr>
        <p:spPr>
          <a:xfrm>
            <a:off x="659892" y="1687513"/>
            <a:ext cx="1517914" cy="1123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5600" b="1" dirty="0">
                <a:solidFill>
                  <a:srgbClr val="A87FDF"/>
                </a:solidFill>
                <a:latin typeface="+mj-lt"/>
                <a:ea typeface="Calibri" pitchFamily="34" charset="-122"/>
                <a:cs typeface="Calibri" pitchFamily="34" charset="-120"/>
              </a:rPr>
              <a:t>46%</a:t>
            </a:r>
            <a:endParaRPr lang="en-US" sz="5600" dirty="0">
              <a:latin typeface="+mj-lt"/>
            </a:endParaRPr>
          </a:p>
        </p:txBody>
      </p:sp>
      <p:sp>
        <p:nvSpPr>
          <p:cNvPr id="10" name="Text 8"/>
          <p:cNvSpPr/>
          <p:nvPr/>
        </p:nvSpPr>
        <p:spPr>
          <a:xfrm>
            <a:off x="2319328" y="1752629"/>
            <a:ext cx="2786072" cy="993017"/>
          </a:xfrm>
          <a:prstGeom prst="rect">
            <a:avLst/>
          </a:prstGeom>
          <a:noFill/>
          <a:ln/>
        </p:spPr>
        <p:txBody>
          <a:bodyPr wrap="square" lIns="0" tIns="0" rIns="7620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+mj-lt"/>
                <a:ea typeface="Calibri" pitchFamily="34" charset="-122"/>
                <a:cs typeface="Calibri" pitchFamily="34" charset="-120"/>
              </a:rPr>
              <a:t>of consumers plan to cut</a:t>
            </a:r>
            <a:endParaRPr lang="en-US" sz="1600" dirty="0">
              <a:latin typeface="+mj-lt"/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chemeClr val="bg1"/>
                </a:solidFill>
                <a:latin typeface="+mj-lt"/>
                <a:ea typeface="Calibri" pitchFamily="34" charset="-122"/>
                <a:cs typeface="Calibri" pitchFamily="34" charset="-120"/>
              </a:rPr>
              <a:t>discretionary spend </a:t>
            </a:r>
            <a:r>
              <a:rPr lang="en-US" sz="1400" dirty="0">
                <a:solidFill>
                  <a:schemeClr val="bg1"/>
                </a:solidFill>
                <a:latin typeface="+mj-lt"/>
                <a:ea typeface="Calibri" pitchFamily="34" charset="-122"/>
                <a:cs typeface="Calibri" pitchFamily="34" charset="-120"/>
              </a:rPr>
              <a:t>in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+mj-lt"/>
                <a:ea typeface="Calibri" pitchFamily="34" charset="-122"/>
                <a:cs typeface="Calibri" pitchFamily="34" charset="-120"/>
              </a:rPr>
              <a:t>near term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381000" y="2892155"/>
            <a:ext cx="4953000" cy="1180225"/>
          </a:xfrm>
          <a:prstGeom prst="rect">
            <a:avLst/>
          </a:prstGeom>
          <a:solidFill>
            <a:schemeClr val="bg2">
              <a:lumMod val="25000"/>
            </a:schemeClr>
          </a:solidFill>
          <a:ln w="12700">
            <a:noFill/>
            <a:prstDash val="solid"/>
          </a:ln>
        </p:spPr>
        <p:txBody>
          <a:bodyPr/>
          <a:lstStyle/>
          <a:p>
            <a:endParaRPr lang="en-GB">
              <a:latin typeface="+mj-lt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381000" y="2892156"/>
            <a:ext cx="50292" cy="1180225"/>
          </a:xfrm>
          <a:prstGeom prst="rect">
            <a:avLst/>
          </a:prstGeom>
          <a:solidFill>
            <a:srgbClr val="7B4FBF"/>
          </a:solidFill>
          <a:ln w="12700">
            <a:solidFill>
              <a:srgbClr val="7B4FBF"/>
            </a:solidFill>
            <a:prstDash val="solid"/>
          </a:ln>
        </p:spPr>
        <p:txBody>
          <a:bodyPr/>
          <a:lstStyle/>
          <a:p>
            <a:endParaRPr lang="en-GB">
              <a:latin typeface="+mj-lt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545591" y="2940993"/>
            <a:ext cx="4489453" cy="1082551"/>
          </a:xfrm>
          <a:prstGeom prst="rect">
            <a:avLst/>
          </a:prstGeom>
          <a:noFill/>
          <a:ln/>
        </p:spPr>
        <p:txBody>
          <a:bodyPr wrap="square" lIns="0" tIns="0" rIns="5080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+mj-lt"/>
                <a:ea typeface="Calibri" pitchFamily="34" charset="-122"/>
                <a:cs typeface="Calibri" pitchFamily="34" charset="-120"/>
              </a:rPr>
              <a:t>Beauty &amp; health are cut last</a:t>
            </a:r>
            <a:endParaRPr lang="en-US" sz="1400" dirty="0">
              <a:latin typeface="+mj-lt"/>
            </a:endParaRPr>
          </a:p>
          <a:p>
            <a:pPr marL="0" indent="0">
              <a:buNone/>
            </a:pPr>
            <a:r>
              <a:rPr lang="en-US" sz="500" dirty="0">
                <a:solidFill>
                  <a:srgbClr val="000000"/>
                </a:solidFill>
                <a:latin typeface="+mj-lt"/>
                <a:ea typeface="Calibri" pitchFamily="34" charset="-122"/>
                <a:cs typeface="Calibri" pitchFamily="34" charset="-120"/>
              </a:rPr>
              <a:t> </a:t>
            </a:r>
            <a:endParaRPr lang="en-US" sz="1400" dirty="0">
              <a:latin typeface="+mj-lt"/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BBBBBB"/>
                </a:solidFill>
                <a:latin typeface="+mj-lt"/>
                <a:ea typeface="Calibri" pitchFamily="34" charset="-122"/>
                <a:cs typeface="Calibri" pitchFamily="34" charset="-120"/>
              </a:rPr>
              <a:t>Consumers trim ‘luxury’ goods, electronics and travel first, but protect their health and beauty spend above all else.</a:t>
            </a:r>
            <a:endParaRPr lang="en-US" sz="1400" dirty="0">
              <a:latin typeface="+mj-lt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381000" y="4153775"/>
            <a:ext cx="4953000" cy="1180225"/>
          </a:xfrm>
          <a:prstGeom prst="rect">
            <a:avLst/>
          </a:prstGeom>
          <a:solidFill>
            <a:schemeClr val="bg2">
              <a:lumMod val="25000"/>
            </a:schemeClr>
          </a:solidFill>
          <a:ln w="12700">
            <a:noFill/>
            <a:prstDash val="solid"/>
          </a:ln>
        </p:spPr>
        <p:txBody>
          <a:bodyPr/>
          <a:lstStyle/>
          <a:p>
            <a:endParaRPr lang="en-GB">
              <a:latin typeface="+mj-lt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381000" y="4153775"/>
            <a:ext cx="50292" cy="1180225"/>
          </a:xfrm>
          <a:prstGeom prst="rect">
            <a:avLst/>
          </a:prstGeom>
          <a:solidFill>
            <a:srgbClr val="7B4FBF"/>
          </a:solidFill>
          <a:ln w="12700">
            <a:solidFill>
              <a:srgbClr val="7B4FBF"/>
            </a:solidFill>
            <a:prstDash val="solid"/>
          </a:ln>
        </p:spPr>
        <p:txBody>
          <a:bodyPr/>
          <a:lstStyle/>
          <a:p>
            <a:endParaRPr lang="en-GB">
              <a:latin typeface="+mj-lt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545592" y="4202612"/>
            <a:ext cx="4559808" cy="1082551"/>
          </a:xfrm>
          <a:prstGeom prst="rect">
            <a:avLst/>
          </a:prstGeom>
          <a:noFill/>
          <a:ln/>
        </p:spPr>
        <p:txBody>
          <a:bodyPr wrap="square" lIns="0" tIns="0" rIns="5080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+mj-lt"/>
                <a:ea typeface="Calibri" pitchFamily="34" charset="-122"/>
                <a:cs typeface="Calibri" pitchFamily="34" charset="-120"/>
              </a:rPr>
              <a:t>Beauty's role is emotional, not just functional</a:t>
            </a:r>
            <a:endParaRPr lang="en-US" sz="1600" dirty="0">
              <a:latin typeface="+mj-lt"/>
            </a:endParaRPr>
          </a:p>
          <a:p>
            <a:pPr marL="0" indent="0">
              <a:buNone/>
            </a:pPr>
            <a:r>
              <a:rPr lang="en-US" sz="500" dirty="0">
                <a:solidFill>
                  <a:srgbClr val="000000"/>
                </a:solidFill>
                <a:latin typeface="+mj-lt"/>
                <a:ea typeface="Calibri" pitchFamily="34" charset="-122"/>
                <a:cs typeface="Calibri" pitchFamily="34" charset="-120"/>
              </a:rPr>
              <a:t> </a:t>
            </a:r>
            <a:endParaRPr lang="en-US" sz="1400" dirty="0">
              <a:latin typeface="+mj-lt"/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BBBBBB"/>
                </a:solidFill>
                <a:latin typeface="+mj-lt"/>
                <a:ea typeface="Calibri" pitchFamily="34" charset="-122"/>
                <a:cs typeface="Calibri" pitchFamily="34" charset="-120"/>
              </a:rPr>
              <a:t>It is a source of self-care, confidence, and everyday well-being</a:t>
            </a:r>
            <a:endParaRPr lang="en-US" sz="1400" dirty="0">
              <a:latin typeface="+mj-lt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5916385" y="1628800"/>
            <a:ext cx="5894615" cy="1864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chemeClr val="accent5"/>
                </a:solidFill>
                <a:latin typeface="+mj-lt"/>
                <a:ea typeface="Calibri" pitchFamily="34" charset="-122"/>
                <a:cs typeface="Calibri" pitchFamily="34" charset="-120"/>
              </a:rPr>
              <a:t>Likely to spend less </a:t>
            </a:r>
            <a:r>
              <a:rPr lang="en-US" sz="1400" i="1" dirty="0">
                <a:solidFill>
                  <a:schemeClr val="accent5"/>
                </a:solidFill>
                <a:latin typeface="+mj-lt"/>
                <a:ea typeface="Calibri" pitchFamily="34" charset="-122"/>
                <a:cs typeface="Calibri" pitchFamily="34" charset="-120"/>
              </a:rPr>
              <a:t>(in economic uncertainty) </a:t>
            </a:r>
            <a:r>
              <a:rPr lang="en-US" sz="1600" b="1" dirty="0">
                <a:solidFill>
                  <a:schemeClr val="accent5"/>
                </a:solidFill>
                <a:latin typeface="+mj-lt"/>
                <a:ea typeface="Calibri" pitchFamily="34" charset="-122"/>
                <a:cs typeface="Calibri" pitchFamily="34" charset="-120"/>
              </a:rPr>
              <a:t>– By Category</a:t>
            </a:r>
          </a:p>
        </p:txBody>
      </p:sp>
      <p:sp>
        <p:nvSpPr>
          <p:cNvPr id="19" name="Shape 17"/>
          <p:cNvSpPr/>
          <p:nvPr/>
        </p:nvSpPr>
        <p:spPr>
          <a:xfrm>
            <a:off x="5963031" y="1972547"/>
            <a:ext cx="118872" cy="118872"/>
          </a:xfrm>
          <a:prstGeom prst="rect">
            <a:avLst/>
          </a:prstGeom>
          <a:solidFill>
            <a:srgbClr val="7B4FBF"/>
          </a:solidFill>
          <a:ln w="12700">
            <a:noFill/>
            <a:prstDash val="solid"/>
          </a:ln>
        </p:spPr>
        <p:txBody>
          <a:bodyPr/>
          <a:lstStyle/>
          <a:p>
            <a:endParaRPr lang="en-GB" sz="3200">
              <a:latin typeface="+mj-lt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6175629" y="1954259"/>
            <a:ext cx="1645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chemeClr val="accent2"/>
                </a:solidFill>
                <a:latin typeface="+mj-lt"/>
                <a:ea typeface="Calibri" pitchFamily="34" charset="-122"/>
                <a:cs typeface="Calibri" pitchFamily="34" charset="-120"/>
              </a:rPr>
              <a:t>Likely to spend less</a:t>
            </a:r>
            <a:endParaRPr lang="en-US" sz="11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1" name="Shape 19"/>
          <p:cNvSpPr/>
          <p:nvPr/>
        </p:nvSpPr>
        <p:spPr>
          <a:xfrm>
            <a:off x="7974711" y="1972547"/>
            <a:ext cx="118872" cy="118872"/>
          </a:xfrm>
          <a:prstGeom prst="rect">
            <a:avLst/>
          </a:prstGeom>
          <a:solidFill>
            <a:srgbClr val="565656"/>
          </a:solidFill>
          <a:ln w="12700">
            <a:noFill/>
            <a:prstDash val="solid"/>
          </a:ln>
        </p:spPr>
        <p:txBody>
          <a:bodyPr/>
          <a:lstStyle/>
          <a:p>
            <a:endParaRPr lang="en-GB" sz="3200">
              <a:latin typeface="+mj-lt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8187309" y="1954259"/>
            <a:ext cx="1828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chemeClr val="accent2"/>
                </a:solidFill>
                <a:latin typeface="+mj-lt"/>
                <a:ea typeface="Calibri" pitchFamily="34" charset="-122"/>
                <a:cs typeface="Calibri" pitchFamily="34" charset="-120"/>
              </a:rPr>
              <a:t>Unlikely to spend less</a:t>
            </a:r>
            <a:endParaRPr lang="en-US" sz="1100" dirty="0">
              <a:solidFill>
                <a:schemeClr val="accent2"/>
              </a:solidFill>
              <a:latin typeface="+mj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30D12B-B682-E65F-01B3-432D712EB3D1}"/>
              </a:ext>
            </a:extLst>
          </p:cNvPr>
          <p:cNvGrpSpPr/>
          <p:nvPr/>
        </p:nvGrpSpPr>
        <p:grpSpPr>
          <a:xfrm>
            <a:off x="5743956" y="2324290"/>
            <a:ext cx="5764652" cy="3009710"/>
            <a:chOff x="5743956" y="2324290"/>
            <a:chExt cx="5764652" cy="3009710"/>
          </a:xfrm>
        </p:grpSpPr>
        <p:sp>
          <p:nvSpPr>
            <p:cNvPr id="23" name="Text 21"/>
            <p:cNvSpPr/>
            <p:nvPr/>
          </p:nvSpPr>
          <p:spPr>
            <a:xfrm>
              <a:off x="5743956" y="2324290"/>
              <a:ext cx="1691640" cy="384699"/>
            </a:xfrm>
            <a:prstGeom prst="rect">
              <a:avLst/>
            </a:prstGeom>
            <a:noFill/>
            <a:ln/>
          </p:spPr>
          <p:txBody>
            <a:bodyPr wrap="square" lIns="0" tIns="0" rIns="76200" bIns="0" rtlCol="0" anchor="ctr"/>
            <a:lstStyle/>
            <a:p>
              <a:pPr marL="0" indent="0" algn="r">
                <a:buNone/>
              </a:pPr>
              <a:r>
                <a:rPr lang="en-US" sz="1600" b="1" dirty="0">
                  <a:solidFill>
                    <a:srgbClr val="FFFFFF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Beauty &amp; Personal Care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24" name="Shape 22"/>
            <p:cNvSpPr/>
            <p:nvPr/>
          </p:nvSpPr>
          <p:spPr>
            <a:xfrm>
              <a:off x="7508748" y="2368292"/>
              <a:ext cx="2096171" cy="296696"/>
            </a:xfrm>
            <a:prstGeom prst="rect">
              <a:avLst/>
            </a:prstGeom>
            <a:solidFill>
              <a:srgbClr val="7B4FBF"/>
            </a:solidFill>
            <a:ln w="12700">
              <a:solidFill>
                <a:srgbClr val="7B4FBF"/>
              </a:solidFill>
              <a:prstDash val="solid"/>
            </a:ln>
          </p:spPr>
          <p:txBody>
            <a:bodyPr/>
            <a:lstStyle/>
            <a:p>
              <a:endParaRPr lang="en-GB" sz="2400">
                <a:latin typeface="+mj-lt"/>
              </a:endParaRPr>
            </a:p>
          </p:txBody>
        </p:sp>
        <p:sp>
          <p:nvSpPr>
            <p:cNvPr id="25" name="Text 23"/>
            <p:cNvSpPr/>
            <p:nvPr/>
          </p:nvSpPr>
          <p:spPr>
            <a:xfrm>
              <a:off x="7508748" y="2368292"/>
              <a:ext cx="2096171" cy="29669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600" b="1" dirty="0">
                  <a:solidFill>
                    <a:srgbClr val="FFFFFF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44%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26" name="Shape 24"/>
            <p:cNvSpPr/>
            <p:nvPr/>
          </p:nvSpPr>
          <p:spPr>
            <a:xfrm>
              <a:off x="9650639" y="2368292"/>
              <a:ext cx="1810329" cy="296696"/>
            </a:xfrm>
            <a:prstGeom prst="rect">
              <a:avLst/>
            </a:prstGeom>
            <a:solidFill>
              <a:srgbClr val="3A3A3A"/>
            </a:solidFill>
            <a:ln w="12700">
              <a:solidFill>
                <a:srgbClr val="3A3A3A"/>
              </a:solidFill>
              <a:prstDash val="solid"/>
            </a:ln>
          </p:spPr>
          <p:txBody>
            <a:bodyPr/>
            <a:lstStyle/>
            <a:p>
              <a:endParaRPr lang="en-GB" sz="2400">
                <a:latin typeface="+mj-lt"/>
              </a:endParaRPr>
            </a:p>
          </p:txBody>
        </p:sp>
        <p:sp>
          <p:nvSpPr>
            <p:cNvPr id="27" name="Text 25"/>
            <p:cNvSpPr/>
            <p:nvPr/>
          </p:nvSpPr>
          <p:spPr>
            <a:xfrm>
              <a:off x="9650639" y="2368292"/>
              <a:ext cx="1810329" cy="29669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600" b="1" dirty="0">
                  <a:solidFill>
                    <a:srgbClr val="FFFFFF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38%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28" name="Shape 26"/>
            <p:cNvSpPr/>
            <p:nvPr/>
          </p:nvSpPr>
          <p:spPr>
            <a:xfrm>
              <a:off x="7472172" y="2333090"/>
              <a:ext cx="4025372" cy="36709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9050">
              <a:solidFill>
                <a:srgbClr val="A87FDF"/>
              </a:solidFill>
              <a:prstDash val="solid"/>
            </a:ln>
          </p:spPr>
          <p:txBody>
            <a:bodyPr/>
            <a:lstStyle/>
            <a:p>
              <a:endParaRPr lang="en-GB" sz="2400">
                <a:latin typeface="+mj-lt"/>
              </a:endParaRPr>
            </a:p>
          </p:txBody>
        </p:sp>
        <p:sp>
          <p:nvSpPr>
            <p:cNvPr id="29" name="Text 27"/>
            <p:cNvSpPr/>
            <p:nvPr/>
          </p:nvSpPr>
          <p:spPr>
            <a:xfrm>
              <a:off x="5743956" y="2761791"/>
              <a:ext cx="1691640" cy="384699"/>
            </a:xfrm>
            <a:prstGeom prst="rect">
              <a:avLst/>
            </a:prstGeom>
            <a:noFill/>
            <a:ln/>
          </p:spPr>
          <p:txBody>
            <a:bodyPr wrap="square" lIns="0" tIns="0" rIns="76200" bIns="0" rtlCol="0" anchor="ctr"/>
            <a:lstStyle/>
            <a:p>
              <a:pPr marL="0" indent="0" algn="r">
                <a:buNone/>
              </a:pPr>
              <a:r>
                <a:rPr lang="en-US" sz="1100" dirty="0">
                  <a:solidFill>
                    <a:schemeClr val="accent2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Health (Supplements)</a:t>
              </a:r>
              <a:endParaRPr lang="en-US" sz="11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30" name="Shape 28"/>
            <p:cNvSpPr/>
            <p:nvPr/>
          </p:nvSpPr>
          <p:spPr>
            <a:xfrm>
              <a:off x="7508748" y="2805793"/>
              <a:ext cx="1905610" cy="296696"/>
            </a:xfrm>
            <a:prstGeom prst="rect">
              <a:avLst/>
            </a:prstGeom>
            <a:solidFill>
              <a:srgbClr val="3D2A6B"/>
            </a:solidFill>
            <a:ln w="12700">
              <a:solidFill>
                <a:srgbClr val="3D2A6B"/>
              </a:solidFill>
              <a:prstDash val="solid"/>
            </a:ln>
          </p:spPr>
          <p:txBody>
            <a:bodyPr/>
            <a:lstStyle/>
            <a:p>
              <a:endParaRPr lang="en-GB" sz="240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31" name="Text 29"/>
            <p:cNvSpPr/>
            <p:nvPr/>
          </p:nvSpPr>
          <p:spPr>
            <a:xfrm>
              <a:off x="7508748" y="2805793"/>
              <a:ext cx="1905610" cy="29669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050" dirty="0">
                  <a:solidFill>
                    <a:srgbClr val="FFFFFF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40%</a:t>
              </a:r>
              <a:endParaRPr lang="en-US" sz="1050" dirty="0">
                <a:latin typeface="+mj-lt"/>
              </a:endParaRPr>
            </a:p>
          </p:txBody>
        </p:sp>
        <p:sp>
          <p:nvSpPr>
            <p:cNvPr id="32" name="Shape 30"/>
            <p:cNvSpPr/>
            <p:nvPr/>
          </p:nvSpPr>
          <p:spPr>
            <a:xfrm>
              <a:off x="9460078" y="2805793"/>
              <a:ext cx="1953250" cy="29669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noFill/>
              <a:prstDash val="solid"/>
            </a:ln>
          </p:spPr>
          <p:txBody>
            <a:bodyPr/>
            <a:lstStyle/>
            <a:p>
              <a:endParaRPr lang="en-GB" sz="240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33" name="Text 31"/>
            <p:cNvSpPr/>
            <p:nvPr/>
          </p:nvSpPr>
          <p:spPr>
            <a:xfrm>
              <a:off x="9460078" y="2805793"/>
              <a:ext cx="1953250" cy="2966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050" dirty="0">
                  <a:solidFill>
                    <a:schemeClr val="accent1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41%</a:t>
              </a:r>
              <a:endParaRPr lang="en-US" sz="105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34" name="Text 32"/>
            <p:cNvSpPr/>
            <p:nvPr/>
          </p:nvSpPr>
          <p:spPr>
            <a:xfrm>
              <a:off x="5743956" y="3199294"/>
              <a:ext cx="1691640" cy="384699"/>
            </a:xfrm>
            <a:prstGeom prst="rect">
              <a:avLst/>
            </a:prstGeom>
            <a:noFill/>
            <a:ln/>
          </p:spPr>
          <p:txBody>
            <a:bodyPr wrap="square" lIns="0" tIns="0" rIns="76200" bIns="0" rtlCol="0" anchor="ctr"/>
            <a:lstStyle/>
            <a:p>
              <a:pPr marL="0" indent="0" algn="r">
                <a:buNone/>
              </a:pPr>
              <a:r>
                <a:rPr lang="en-US" sz="1100" dirty="0">
                  <a:solidFill>
                    <a:schemeClr val="accent2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Entertainment</a:t>
              </a:r>
              <a:endParaRPr lang="en-US" sz="11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35" name="Shape 33"/>
            <p:cNvSpPr/>
            <p:nvPr/>
          </p:nvSpPr>
          <p:spPr>
            <a:xfrm>
              <a:off x="7508748" y="3243295"/>
              <a:ext cx="2477292" cy="296696"/>
            </a:xfrm>
            <a:prstGeom prst="rect">
              <a:avLst/>
            </a:prstGeom>
            <a:solidFill>
              <a:srgbClr val="3D2A6B"/>
            </a:solidFill>
            <a:ln w="12700">
              <a:solidFill>
                <a:srgbClr val="3D2A6B"/>
              </a:solidFill>
              <a:prstDash val="solid"/>
            </a:ln>
          </p:spPr>
          <p:txBody>
            <a:bodyPr/>
            <a:lstStyle/>
            <a:p>
              <a:endParaRPr lang="en-GB" sz="240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36" name="Text 34"/>
            <p:cNvSpPr/>
            <p:nvPr/>
          </p:nvSpPr>
          <p:spPr>
            <a:xfrm>
              <a:off x="7508748" y="3243295"/>
              <a:ext cx="2477292" cy="29669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050" dirty="0">
                  <a:solidFill>
                    <a:srgbClr val="FFFFFF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52%</a:t>
              </a:r>
              <a:endParaRPr lang="en-US" sz="1050" dirty="0">
                <a:latin typeface="+mj-lt"/>
              </a:endParaRPr>
            </a:p>
          </p:txBody>
        </p:sp>
        <p:sp>
          <p:nvSpPr>
            <p:cNvPr id="37" name="Shape 35"/>
            <p:cNvSpPr/>
            <p:nvPr/>
          </p:nvSpPr>
          <p:spPr>
            <a:xfrm>
              <a:off x="10031760" y="3243295"/>
              <a:ext cx="1286286" cy="29669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noFill/>
              <a:prstDash val="solid"/>
            </a:ln>
          </p:spPr>
          <p:txBody>
            <a:bodyPr/>
            <a:lstStyle/>
            <a:p>
              <a:endParaRPr lang="en-GB" sz="240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38" name="Text 36"/>
            <p:cNvSpPr/>
            <p:nvPr/>
          </p:nvSpPr>
          <p:spPr>
            <a:xfrm>
              <a:off x="10031760" y="3243295"/>
              <a:ext cx="1286286" cy="2966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050" dirty="0">
                  <a:solidFill>
                    <a:schemeClr val="accent1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27%</a:t>
              </a:r>
              <a:endParaRPr lang="en-US" sz="105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39" name="Text 37"/>
            <p:cNvSpPr/>
            <p:nvPr/>
          </p:nvSpPr>
          <p:spPr>
            <a:xfrm>
              <a:off x="5743956" y="3636795"/>
              <a:ext cx="1691640" cy="384699"/>
            </a:xfrm>
            <a:prstGeom prst="rect">
              <a:avLst/>
            </a:prstGeom>
            <a:noFill/>
            <a:ln/>
          </p:spPr>
          <p:txBody>
            <a:bodyPr wrap="square" lIns="0" tIns="0" rIns="76200" bIns="0" rtlCol="0" anchor="ctr"/>
            <a:lstStyle/>
            <a:p>
              <a:pPr marL="0" indent="0" algn="r">
                <a:buNone/>
              </a:pPr>
              <a:r>
                <a:rPr lang="en-US" sz="1100" dirty="0">
                  <a:solidFill>
                    <a:schemeClr val="accent2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Apparel &amp; Accessories</a:t>
              </a:r>
              <a:endParaRPr lang="en-US" sz="11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40" name="Shape 38"/>
            <p:cNvSpPr/>
            <p:nvPr/>
          </p:nvSpPr>
          <p:spPr>
            <a:xfrm>
              <a:off x="7508748" y="3680796"/>
              <a:ext cx="2620213" cy="296696"/>
            </a:xfrm>
            <a:prstGeom prst="rect">
              <a:avLst/>
            </a:prstGeom>
            <a:solidFill>
              <a:srgbClr val="3D2A6B"/>
            </a:solidFill>
            <a:ln w="12700">
              <a:solidFill>
                <a:srgbClr val="3D2A6B"/>
              </a:solidFill>
              <a:prstDash val="solid"/>
            </a:ln>
          </p:spPr>
          <p:txBody>
            <a:bodyPr/>
            <a:lstStyle/>
            <a:p>
              <a:endParaRPr lang="en-GB" sz="240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41" name="Text 39"/>
            <p:cNvSpPr/>
            <p:nvPr/>
          </p:nvSpPr>
          <p:spPr>
            <a:xfrm>
              <a:off x="7508748" y="3680796"/>
              <a:ext cx="2620213" cy="29669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050" dirty="0">
                  <a:solidFill>
                    <a:srgbClr val="FFFFFF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55%</a:t>
              </a:r>
              <a:endParaRPr lang="en-US" sz="1050" dirty="0">
                <a:latin typeface="+mj-lt"/>
              </a:endParaRPr>
            </a:p>
          </p:txBody>
        </p:sp>
        <p:sp>
          <p:nvSpPr>
            <p:cNvPr id="42" name="Shape 40"/>
            <p:cNvSpPr/>
            <p:nvPr/>
          </p:nvSpPr>
          <p:spPr>
            <a:xfrm>
              <a:off x="10174681" y="3680796"/>
              <a:ext cx="1191006" cy="296696"/>
            </a:xfrm>
            <a:prstGeom prst="rect">
              <a:avLst/>
            </a:prstGeom>
            <a:solidFill>
              <a:srgbClr val="222222"/>
            </a:solidFill>
            <a:ln w="12700">
              <a:noFill/>
              <a:prstDash val="solid"/>
            </a:ln>
          </p:spPr>
          <p:txBody>
            <a:bodyPr/>
            <a:lstStyle/>
            <a:p>
              <a:endParaRPr lang="en-GB" sz="240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43" name="Text 41"/>
            <p:cNvSpPr/>
            <p:nvPr/>
          </p:nvSpPr>
          <p:spPr>
            <a:xfrm>
              <a:off x="10174681" y="3680796"/>
              <a:ext cx="1191006" cy="29669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050" dirty="0">
                  <a:solidFill>
                    <a:schemeClr val="accent1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25%</a:t>
              </a:r>
              <a:endParaRPr lang="en-US" sz="105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44" name="Text 42"/>
            <p:cNvSpPr/>
            <p:nvPr/>
          </p:nvSpPr>
          <p:spPr>
            <a:xfrm>
              <a:off x="5743956" y="4074297"/>
              <a:ext cx="1691640" cy="384699"/>
            </a:xfrm>
            <a:prstGeom prst="rect">
              <a:avLst/>
            </a:prstGeom>
            <a:noFill/>
            <a:ln/>
          </p:spPr>
          <p:txBody>
            <a:bodyPr wrap="square" lIns="0" tIns="0" rIns="76200" bIns="0" rtlCol="0" anchor="ctr"/>
            <a:lstStyle/>
            <a:p>
              <a:pPr marL="0" indent="0" algn="r">
                <a:buNone/>
              </a:pPr>
              <a:r>
                <a:rPr lang="en-US" sz="1100" dirty="0">
                  <a:solidFill>
                    <a:schemeClr val="accent2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Travel &amp; Vacation</a:t>
              </a:r>
              <a:endParaRPr lang="en-US" sz="11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45" name="Shape 43"/>
            <p:cNvSpPr/>
            <p:nvPr/>
          </p:nvSpPr>
          <p:spPr>
            <a:xfrm>
              <a:off x="7508748" y="4118299"/>
              <a:ext cx="2858414" cy="296696"/>
            </a:xfrm>
            <a:prstGeom prst="rect">
              <a:avLst/>
            </a:prstGeom>
            <a:solidFill>
              <a:srgbClr val="3D2A6B"/>
            </a:solidFill>
            <a:ln w="12700">
              <a:solidFill>
                <a:srgbClr val="3D2A6B"/>
              </a:solidFill>
              <a:prstDash val="solid"/>
            </a:ln>
          </p:spPr>
          <p:txBody>
            <a:bodyPr/>
            <a:lstStyle/>
            <a:p>
              <a:endParaRPr lang="en-GB" sz="240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46" name="Text 44"/>
            <p:cNvSpPr/>
            <p:nvPr/>
          </p:nvSpPr>
          <p:spPr>
            <a:xfrm>
              <a:off x="7508748" y="4118299"/>
              <a:ext cx="2858414" cy="29669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050" dirty="0">
                  <a:solidFill>
                    <a:srgbClr val="FFFFFF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60%</a:t>
              </a:r>
              <a:endParaRPr lang="en-US" sz="1050" dirty="0">
                <a:latin typeface="+mj-lt"/>
              </a:endParaRPr>
            </a:p>
          </p:txBody>
        </p:sp>
        <p:sp>
          <p:nvSpPr>
            <p:cNvPr id="47" name="Shape 45"/>
            <p:cNvSpPr/>
            <p:nvPr/>
          </p:nvSpPr>
          <p:spPr>
            <a:xfrm>
              <a:off x="10412882" y="4118299"/>
              <a:ext cx="1000445" cy="29669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noFill/>
              <a:prstDash val="solid"/>
            </a:ln>
          </p:spPr>
          <p:txBody>
            <a:bodyPr/>
            <a:lstStyle/>
            <a:p>
              <a:endParaRPr lang="en-GB" sz="240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48" name="Text 46"/>
            <p:cNvSpPr/>
            <p:nvPr/>
          </p:nvSpPr>
          <p:spPr>
            <a:xfrm>
              <a:off x="10412882" y="4118299"/>
              <a:ext cx="1000445" cy="2966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050" dirty="0">
                  <a:solidFill>
                    <a:schemeClr val="accent1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21%</a:t>
              </a:r>
              <a:endParaRPr lang="en-US" sz="105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49" name="Text 47"/>
            <p:cNvSpPr/>
            <p:nvPr/>
          </p:nvSpPr>
          <p:spPr>
            <a:xfrm>
              <a:off x="5743956" y="4511798"/>
              <a:ext cx="1691640" cy="384699"/>
            </a:xfrm>
            <a:prstGeom prst="rect">
              <a:avLst/>
            </a:prstGeom>
            <a:noFill/>
            <a:ln/>
          </p:spPr>
          <p:txBody>
            <a:bodyPr wrap="square" lIns="0" tIns="0" rIns="76200" bIns="0" rtlCol="0" anchor="ctr"/>
            <a:lstStyle/>
            <a:p>
              <a:pPr marL="0" indent="0" algn="r">
                <a:buNone/>
              </a:pPr>
              <a:r>
                <a:rPr lang="en-US" sz="1100" dirty="0">
                  <a:solidFill>
                    <a:schemeClr val="accent2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Furniture / Electronics</a:t>
              </a:r>
              <a:endParaRPr lang="en-US" sz="11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50" name="Shape 48"/>
            <p:cNvSpPr/>
            <p:nvPr/>
          </p:nvSpPr>
          <p:spPr>
            <a:xfrm>
              <a:off x="7508748" y="4555800"/>
              <a:ext cx="2858414" cy="296696"/>
            </a:xfrm>
            <a:prstGeom prst="rect">
              <a:avLst/>
            </a:prstGeom>
            <a:solidFill>
              <a:srgbClr val="3D2A6B"/>
            </a:solidFill>
            <a:ln w="12700">
              <a:solidFill>
                <a:srgbClr val="3D2A6B"/>
              </a:solidFill>
              <a:prstDash val="solid"/>
            </a:ln>
          </p:spPr>
          <p:txBody>
            <a:bodyPr/>
            <a:lstStyle/>
            <a:p>
              <a:endParaRPr lang="en-GB" sz="2400">
                <a:latin typeface="+mj-lt"/>
              </a:endParaRPr>
            </a:p>
          </p:txBody>
        </p:sp>
        <p:sp>
          <p:nvSpPr>
            <p:cNvPr id="51" name="Text 49"/>
            <p:cNvSpPr/>
            <p:nvPr/>
          </p:nvSpPr>
          <p:spPr>
            <a:xfrm>
              <a:off x="7508748" y="4555800"/>
              <a:ext cx="2858414" cy="29669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050" dirty="0">
                  <a:solidFill>
                    <a:schemeClr val="accent1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60%</a:t>
              </a:r>
              <a:endParaRPr lang="en-US" sz="105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52" name="Shape 50"/>
            <p:cNvSpPr/>
            <p:nvPr/>
          </p:nvSpPr>
          <p:spPr>
            <a:xfrm>
              <a:off x="10412882" y="4555800"/>
              <a:ext cx="905165" cy="29669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noFill/>
              <a:prstDash val="solid"/>
            </a:ln>
          </p:spPr>
          <p:txBody>
            <a:bodyPr/>
            <a:lstStyle/>
            <a:p>
              <a:endParaRPr lang="en-GB" sz="240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53" name="Text 51"/>
            <p:cNvSpPr/>
            <p:nvPr/>
          </p:nvSpPr>
          <p:spPr>
            <a:xfrm>
              <a:off x="10412882" y="4555800"/>
              <a:ext cx="905165" cy="2966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050" dirty="0">
                  <a:solidFill>
                    <a:schemeClr val="accent1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19%</a:t>
              </a:r>
              <a:endParaRPr lang="en-US" sz="105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54" name="Text 52"/>
            <p:cNvSpPr/>
            <p:nvPr/>
          </p:nvSpPr>
          <p:spPr>
            <a:xfrm>
              <a:off x="5743956" y="4949301"/>
              <a:ext cx="1691640" cy="384699"/>
            </a:xfrm>
            <a:prstGeom prst="rect">
              <a:avLst/>
            </a:prstGeom>
            <a:noFill/>
            <a:ln/>
          </p:spPr>
          <p:txBody>
            <a:bodyPr wrap="square" lIns="0" tIns="0" rIns="76200" bIns="0" rtlCol="0" anchor="ctr"/>
            <a:lstStyle/>
            <a:p>
              <a:pPr marL="0" indent="0" algn="r">
                <a:buNone/>
              </a:pPr>
              <a:r>
                <a:rPr lang="en-US" sz="1100" dirty="0">
                  <a:solidFill>
                    <a:schemeClr val="accent2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Luxury Goods &amp; Jewelry</a:t>
              </a:r>
              <a:endParaRPr lang="en-US" sz="11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55" name="Shape 53"/>
            <p:cNvSpPr/>
            <p:nvPr/>
          </p:nvSpPr>
          <p:spPr>
            <a:xfrm>
              <a:off x="7508748" y="4993302"/>
              <a:ext cx="3191896" cy="296696"/>
            </a:xfrm>
            <a:prstGeom prst="rect">
              <a:avLst/>
            </a:prstGeom>
            <a:solidFill>
              <a:srgbClr val="3D2A6B"/>
            </a:solidFill>
            <a:ln w="12700">
              <a:solidFill>
                <a:srgbClr val="3D2A6B"/>
              </a:solidFill>
              <a:prstDash val="solid"/>
            </a:ln>
          </p:spPr>
          <p:txBody>
            <a:bodyPr/>
            <a:lstStyle/>
            <a:p>
              <a:endParaRPr lang="en-GB" sz="2400">
                <a:latin typeface="+mj-lt"/>
              </a:endParaRPr>
            </a:p>
          </p:txBody>
        </p:sp>
        <p:sp>
          <p:nvSpPr>
            <p:cNvPr id="56" name="Text 54"/>
            <p:cNvSpPr/>
            <p:nvPr/>
          </p:nvSpPr>
          <p:spPr>
            <a:xfrm>
              <a:off x="7508748" y="4993302"/>
              <a:ext cx="3191896" cy="29669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050" dirty="0">
                  <a:solidFill>
                    <a:schemeClr val="accent1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67%</a:t>
              </a:r>
              <a:endParaRPr lang="en-US" sz="105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57" name="Shape 55"/>
            <p:cNvSpPr/>
            <p:nvPr/>
          </p:nvSpPr>
          <p:spPr>
            <a:xfrm>
              <a:off x="10746364" y="4993302"/>
              <a:ext cx="762244" cy="29669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noFill/>
              <a:prstDash val="solid"/>
            </a:ln>
          </p:spPr>
          <p:txBody>
            <a:bodyPr/>
            <a:lstStyle/>
            <a:p>
              <a:endParaRPr lang="en-GB" sz="240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58" name="Text 56"/>
            <p:cNvSpPr/>
            <p:nvPr/>
          </p:nvSpPr>
          <p:spPr>
            <a:xfrm>
              <a:off x="10746364" y="4993302"/>
              <a:ext cx="762244" cy="2966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050" dirty="0">
                  <a:solidFill>
                    <a:schemeClr val="accent1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16%</a:t>
              </a:r>
              <a:endParaRPr lang="en-US" sz="1050" dirty="0">
                <a:solidFill>
                  <a:schemeClr val="accent1"/>
                </a:solidFill>
                <a:latin typeface="+mj-lt"/>
              </a:endParaRPr>
            </a:p>
          </p:txBody>
        </p:sp>
      </p:grpSp>
      <p:sp>
        <p:nvSpPr>
          <p:cNvPr id="60" name="Text 58"/>
          <p:cNvSpPr/>
          <p:nvPr/>
        </p:nvSpPr>
        <p:spPr>
          <a:xfrm>
            <a:off x="381000" y="5540187"/>
            <a:ext cx="11430000" cy="621792"/>
          </a:xfrm>
          <a:prstGeom prst="rect">
            <a:avLst/>
          </a:prstGeom>
          <a:noFill/>
          <a:ln/>
        </p:spPr>
        <p:txBody>
          <a:bodyPr wrap="square" lIns="0" tIns="0" rIns="10160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FFFFFF"/>
                </a:solidFill>
                <a:latin typeface="+mj-lt"/>
                <a:ea typeface="Calibri" pitchFamily="34" charset="-122"/>
                <a:cs typeface="Calibri" pitchFamily="34" charset="-120"/>
              </a:rPr>
              <a:t>However, </a:t>
            </a:r>
            <a:r>
              <a:rPr lang="en-US" dirty="0">
                <a:solidFill>
                  <a:srgbClr val="D4B8F0"/>
                </a:solidFill>
                <a:latin typeface="+mj-lt"/>
                <a:ea typeface="Calibri" pitchFamily="34" charset="-122"/>
                <a:cs typeface="Calibri" pitchFamily="34" charset="-120"/>
              </a:rPr>
              <a:t>consumers will be more discerning with beauty purchases — </a:t>
            </a:r>
            <a:r>
              <a:rPr lang="en-US" b="1" dirty="0">
                <a:solidFill>
                  <a:srgbClr val="D4B8F0"/>
                </a:solidFill>
                <a:latin typeface="+mj-lt"/>
                <a:ea typeface="Calibri" pitchFamily="34" charset="-122"/>
                <a:cs typeface="Calibri" pitchFamily="34" charset="-120"/>
              </a:rPr>
              <a:t>even more focused on performance, price justification, and credible proof</a:t>
            </a:r>
            <a:endParaRPr lang="en-US" b="1" dirty="0">
              <a:latin typeface="+mj-lt"/>
            </a:endParaRPr>
          </a:p>
        </p:txBody>
      </p:sp>
      <p:sp>
        <p:nvSpPr>
          <p:cNvPr id="64" name="Text 62"/>
          <p:cNvSpPr/>
          <p:nvPr/>
        </p:nvSpPr>
        <p:spPr>
          <a:xfrm>
            <a:off x="11399520" y="7321276"/>
            <a:ext cx="457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dirty="0">
                <a:solidFill>
                  <a:srgbClr val="777777"/>
                </a:solidFill>
                <a:latin typeface="+mj-lt"/>
                <a:ea typeface="Calibri" pitchFamily="34" charset="-122"/>
                <a:cs typeface="Calibri" pitchFamily="34" charset="-120"/>
              </a:rPr>
              <a:t>4</a:t>
            </a:r>
            <a:endParaRPr lang="en-US" sz="850" dirty="0">
              <a:latin typeface="+mj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6154DA7-5AE4-F5F7-D5DF-73FA796A5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0286999" cy="830997"/>
          </a:xfrm>
        </p:spPr>
        <p:txBody>
          <a:bodyPr vert="horz"/>
          <a:lstStyle/>
          <a:p>
            <a:r>
              <a:rPr lang="en-US" dirty="0"/>
              <a:t>Over the next 5 years, beauty will remain resilient in the context of economic uncertainly — even as broader discretionary spend contracts</a:t>
            </a:r>
            <a:br>
              <a:rPr lang="en-US" dirty="0"/>
            </a:b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hink-cell data - do not delete" hidden="1">
            <a:extLst>
              <a:ext uri="{FF2B5EF4-FFF2-40B4-BE49-F238E27FC236}">
                <a16:creationId xmlns:a16="http://schemas.microsoft.com/office/drawing/2014/main" id="{614586D7-AACC-C58A-5266-4447F19E4D95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310176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6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14586D7-AACC-C58A-5266-4447F19E4D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 descr="black make up brush on white textile">
            <a:extLst>
              <a:ext uri="{FF2B5EF4-FFF2-40B4-BE49-F238E27FC236}">
                <a16:creationId xmlns:a16="http://schemas.microsoft.com/office/drawing/2014/main" id="{72799C99-7A43-F302-E42D-8AECA01CDA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9021"/>
          <a:stretch>
            <a:fillRect/>
          </a:stretch>
        </p:blipFill>
        <p:spPr bwMode="auto">
          <a:xfrm>
            <a:off x="0" y="1525853"/>
            <a:ext cx="3239589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C5D23F3-FA84-83EA-077A-FA8CEB7B2CD4}"/>
              </a:ext>
            </a:extLst>
          </p:cNvPr>
          <p:cNvGrpSpPr/>
          <p:nvPr/>
        </p:nvGrpSpPr>
        <p:grpSpPr>
          <a:xfrm>
            <a:off x="381000" y="1983053"/>
            <a:ext cx="11430000" cy="754642"/>
            <a:chOff x="2127939" y="1981200"/>
            <a:chExt cx="11430000" cy="754642"/>
          </a:xfrm>
        </p:grpSpPr>
        <p:sp>
          <p:nvSpPr>
            <p:cNvPr id="11" name="Shape 9"/>
            <p:cNvSpPr/>
            <p:nvPr/>
          </p:nvSpPr>
          <p:spPr>
            <a:xfrm>
              <a:off x="2144397" y="1981200"/>
              <a:ext cx="11413542" cy="754642"/>
            </a:xfrm>
            <a:prstGeom prst="rect">
              <a:avLst/>
            </a:prstGeom>
            <a:gradFill>
              <a:gsLst>
                <a:gs pos="962">
                  <a:schemeClr val="tx1">
                    <a:alpha val="80000"/>
                  </a:schemeClr>
                </a:gs>
                <a:gs pos="70000">
                  <a:schemeClr val="tx1">
                    <a:alpha val="70000"/>
                  </a:schemeClr>
                </a:gs>
                <a:gs pos="100000">
                  <a:schemeClr val="tx2">
                    <a:alpha val="2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9" tIns="72009" rIns="72009" bIns="72009" rtlCol="0" anchor="t"/>
            <a:lstStyle/>
            <a:p>
              <a:pPr>
                <a:lnSpc>
                  <a:spcPct val="90000"/>
                </a:lnSpc>
              </a:pPr>
              <a:endParaRPr lang="en-GB" sz="1400">
                <a:solidFill>
                  <a:schemeClr val="bg1"/>
                </a:solidFill>
              </a:endParaRPr>
            </a:p>
          </p:txBody>
        </p:sp>
        <p:sp>
          <p:nvSpPr>
            <p:cNvPr id="2" name="Shape 15">
              <a:extLst>
                <a:ext uri="{FF2B5EF4-FFF2-40B4-BE49-F238E27FC236}">
                  <a16:creationId xmlns:a16="http://schemas.microsoft.com/office/drawing/2014/main" id="{4777B5AB-C50B-A7EF-A7A7-FAAC34437BCF}"/>
                </a:ext>
              </a:extLst>
            </p:cNvPr>
            <p:cNvSpPr/>
            <p:nvPr/>
          </p:nvSpPr>
          <p:spPr>
            <a:xfrm>
              <a:off x="2127939" y="1981200"/>
              <a:ext cx="16459" cy="754642"/>
            </a:xfrm>
            <a:prstGeom prst="rect">
              <a:avLst/>
            </a:prstGeom>
            <a:solidFill>
              <a:srgbClr val="7B4FBF"/>
            </a:solidFill>
            <a:ln w="12700">
              <a:solidFill>
                <a:srgbClr val="7B4FBF"/>
              </a:solidFill>
              <a:prstDash val="solid"/>
            </a:ln>
          </p:spPr>
          <p:txBody>
            <a:bodyPr/>
            <a:lstStyle/>
            <a:p>
              <a:endParaRPr lang="en-GB" sz="2800">
                <a:latin typeface="+mj-lt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3E8D1CF-C27F-3953-EF68-55492CA888BF}"/>
              </a:ext>
            </a:extLst>
          </p:cNvPr>
          <p:cNvGrpSpPr/>
          <p:nvPr/>
        </p:nvGrpSpPr>
        <p:grpSpPr>
          <a:xfrm>
            <a:off x="381000" y="2827240"/>
            <a:ext cx="11430000" cy="754642"/>
            <a:chOff x="2127939" y="1981200"/>
            <a:chExt cx="11430000" cy="754642"/>
          </a:xfrm>
        </p:grpSpPr>
        <p:sp>
          <p:nvSpPr>
            <p:cNvPr id="31" name="Shape 9">
              <a:extLst>
                <a:ext uri="{FF2B5EF4-FFF2-40B4-BE49-F238E27FC236}">
                  <a16:creationId xmlns:a16="http://schemas.microsoft.com/office/drawing/2014/main" id="{DF8D2996-B381-CBDF-2E11-830C8F9EF7C6}"/>
                </a:ext>
              </a:extLst>
            </p:cNvPr>
            <p:cNvSpPr/>
            <p:nvPr/>
          </p:nvSpPr>
          <p:spPr>
            <a:xfrm>
              <a:off x="2144397" y="1981200"/>
              <a:ext cx="11413542" cy="754642"/>
            </a:xfrm>
            <a:prstGeom prst="rect">
              <a:avLst/>
            </a:prstGeom>
            <a:gradFill>
              <a:gsLst>
                <a:gs pos="962">
                  <a:schemeClr val="tx1">
                    <a:alpha val="80000"/>
                  </a:schemeClr>
                </a:gs>
                <a:gs pos="70000">
                  <a:schemeClr val="tx1">
                    <a:alpha val="70000"/>
                  </a:schemeClr>
                </a:gs>
                <a:gs pos="100000">
                  <a:schemeClr val="tx2">
                    <a:alpha val="2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9" tIns="72009" rIns="72009" bIns="72009" rtlCol="0" anchor="t"/>
            <a:lstStyle/>
            <a:p>
              <a:pPr>
                <a:lnSpc>
                  <a:spcPct val="90000"/>
                </a:lnSpc>
              </a:pPr>
              <a:endParaRPr lang="en-GB" sz="1400">
                <a:solidFill>
                  <a:schemeClr val="bg1"/>
                </a:solidFill>
              </a:endParaRPr>
            </a:p>
          </p:txBody>
        </p:sp>
        <p:sp>
          <p:nvSpPr>
            <p:cNvPr id="39" name="Shape 15">
              <a:extLst>
                <a:ext uri="{FF2B5EF4-FFF2-40B4-BE49-F238E27FC236}">
                  <a16:creationId xmlns:a16="http://schemas.microsoft.com/office/drawing/2014/main" id="{0B873494-D626-6599-B4EA-4FAFC64D3392}"/>
                </a:ext>
              </a:extLst>
            </p:cNvPr>
            <p:cNvSpPr/>
            <p:nvPr/>
          </p:nvSpPr>
          <p:spPr>
            <a:xfrm>
              <a:off x="2127939" y="1981200"/>
              <a:ext cx="16459" cy="754642"/>
            </a:xfrm>
            <a:prstGeom prst="rect">
              <a:avLst/>
            </a:prstGeom>
            <a:solidFill>
              <a:srgbClr val="7B4FBF"/>
            </a:solidFill>
            <a:ln w="12700">
              <a:solidFill>
                <a:srgbClr val="7B4FBF"/>
              </a:solidFill>
              <a:prstDash val="solid"/>
            </a:ln>
          </p:spPr>
          <p:txBody>
            <a:bodyPr/>
            <a:lstStyle/>
            <a:p>
              <a:endParaRPr lang="en-GB" sz="2800">
                <a:latin typeface="+mj-lt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E1F5AF6-0C95-F51D-FF74-8AE63F15F4A8}"/>
              </a:ext>
            </a:extLst>
          </p:cNvPr>
          <p:cNvGrpSpPr/>
          <p:nvPr/>
        </p:nvGrpSpPr>
        <p:grpSpPr>
          <a:xfrm>
            <a:off x="381000" y="3671427"/>
            <a:ext cx="11430000" cy="754642"/>
            <a:chOff x="2127939" y="1981200"/>
            <a:chExt cx="11430000" cy="754642"/>
          </a:xfrm>
        </p:grpSpPr>
        <p:sp>
          <p:nvSpPr>
            <p:cNvPr id="48" name="Shape 9">
              <a:extLst>
                <a:ext uri="{FF2B5EF4-FFF2-40B4-BE49-F238E27FC236}">
                  <a16:creationId xmlns:a16="http://schemas.microsoft.com/office/drawing/2014/main" id="{1F4DDA0F-CDC1-ED4E-8DA9-3597D2F21FED}"/>
                </a:ext>
              </a:extLst>
            </p:cNvPr>
            <p:cNvSpPr/>
            <p:nvPr/>
          </p:nvSpPr>
          <p:spPr>
            <a:xfrm>
              <a:off x="2144397" y="1981200"/>
              <a:ext cx="11413542" cy="754642"/>
            </a:xfrm>
            <a:prstGeom prst="rect">
              <a:avLst/>
            </a:prstGeom>
            <a:gradFill>
              <a:gsLst>
                <a:gs pos="962">
                  <a:schemeClr val="tx1">
                    <a:alpha val="80000"/>
                  </a:schemeClr>
                </a:gs>
                <a:gs pos="70000">
                  <a:schemeClr val="tx1">
                    <a:alpha val="70000"/>
                  </a:schemeClr>
                </a:gs>
                <a:gs pos="100000">
                  <a:schemeClr val="tx2">
                    <a:alpha val="2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9" tIns="72009" rIns="72009" bIns="72009" rtlCol="0" anchor="t"/>
            <a:lstStyle/>
            <a:p>
              <a:pPr>
                <a:lnSpc>
                  <a:spcPct val="90000"/>
                </a:lnSpc>
              </a:pPr>
              <a:endParaRPr lang="en-GB" sz="1400">
                <a:solidFill>
                  <a:schemeClr val="bg1"/>
                </a:solidFill>
              </a:endParaRPr>
            </a:p>
          </p:txBody>
        </p:sp>
        <p:sp>
          <p:nvSpPr>
            <p:cNvPr id="49" name="Shape 15">
              <a:extLst>
                <a:ext uri="{FF2B5EF4-FFF2-40B4-BE49-F238E27FC236}">
                  <a16:creationId xmlns:a16="http://schemas.microsoft.com/office/drawing/2014/main" id="{585634C9-51DB-534B-F5F1-7A26E24F4A28}"/>
                </a:ext>
              </a:extLst>
            </p:cNvPr>
            <p:cNvSpPr/>
            <p:nvPr/>
          </p:nvSpPr>
          <p:spPr>
            <a:xfrm>
              <a:off x="2127939" y="1981200"/>
              <a:ext cx="16459" cy="754642"/>
            </a:xfrm>
            <a:prstGeom prst="rect">
              <a:avLst/>
            </a:prstGeom>
            <a:solidFill>
              <a:srgbClr val="7B4FBF"/>
            </a:solidFill>
            <a:ln w="12700">
              <a:solidFill>
                <a:srgbClr val="7B4FBF"/>
              </a:solidFill>
              <a:prstDash val="solid"/>
            </a:ln>
          </p:spPr>
          <p:txBody>
            <a:bodyPr/>
            <a:lstStyle/>
            <a:p>
              <a:endParaRPr lang="en-GB" sz="2800">
                <a:latin typeface="+mj-lt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7067B24-60A4-EB6B-4CB2-AE551B3FD767}"/>
              </a:ext>
            </a:extLst>
          </p:cNvPr>
          <p:cNvGrpSpPr/>
          <p:nvPr/>
        </p:nvGrpSpPr>
        <p:grpSpPr>
          <a:xfrm>
            <a:off x="381000" y="4515614"/>
            <a:ext cx="11430000" cy="754642"/>
            <a:chOff x="2127939" y="1981200"/>
            <a:chExt cx="11430000" cy="754642"/>
          </a:xfrm>
        </p:grpSpPr>
        <p:sp>
          <p:nvSpPr>
            <p:cNvPr id="57" name="Shape 9">
              <a:extLst>
                <a:ext uri="{FF2B5EF4-FFF2-40B4-BE49-F238E27FC236}">
                  <a16:creationId xmlns:a16="http://schemas.microsoft.com/office/drawing/2014/main" id="{CD7B68AB-C113-D52D-CCB8-9AEB6EAD8B0B}"/>
                </a:ext>
              </a:extLst>
            </p:cNvPr>
            <p:cNvSpPr/>
            <p:nvPr/>
          </p:nvSpPr>
          <p:spPr>
            <a:xfrm>
              <a:off x="2144397" y="1981200"/>
              <a:ext cx="11413542" cy="754642"/>
            </a:xfrm>
            <a:prstGeom prst="rect">
              <a:avLst/>
            </a:prstGeom>
            <a:gradFill>
              <a:gsLst>
                <a:gs pos="962">
                  <a:schemeClr val="tx1">
                    <a:alpha val="80000"/>
                  </a:schemeClr>
                </a:gs>
                <a:gs pos="70000">
                  <a:schemeClr val="tx1">
                    <a:alpha val="70000"/>
                  </a:schemeClr>
                </a:gs>
                <a:gs pos="100000">
                  <a:schemeClr val="tx2">
                    <a:alpha val="2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9" tIns="72009" rIns="72009" bIns="72009" rtlCol="0" anchor="t"/>
            <a:lstStyle/>
            <a:p>
              <a:pPr>
                <a:lnSpc>
                  <a:spcPct val="90000"/>
                </a:lnSpc>
              </a:pPr>
              <a:endParaRPr lang="en-GB" sz="1400">
                <a:solidFill>
                  <a:schemeClr val="bg1"/>
                </a:solidFill>
              </a:endParaRPr>
            </a:p>
          </p:txBody>
        </p:sp>
        <p:sp>
          <p:nvSpPr>
            <p:cNvPr id="59" name="Shape 15">
              <a:extLst>
                <a:ext uri="{FF2B5EF4-FFF2-40B4-BE49-F238E27FC236}">
                  <a16:creationId xmlns:a16="http://schemas.microsoft.com/office/drawing/2014/main" id="{DC767A50-47CB-D5BD-D626-0A3ED320FC84}"/>
                </a:ext>
              </a:extLst>
            </p:cNvPr>
            <p:cNvSpPr/>
            <p:nvPr/>
          </p:nvSpPr>
          <p:spPr>
            <a:xfrm>
              <a:off x="2127939" y="1981200"/>
              <a:ext cx="16459" cy="754642"/>
            </a:xfrm>
            <a:prstGeom prst="rect">
              <a:avLst/>
            </a:prstGeom>
            <a:solidFill>
              <a:srgbClr val="7B4FBF"/>
            </a:solidFill>
            <a:ln w="12700">
              <a:solidFill>
                <a:srgbClr val="7B4FBF"/>
              </a:solidFill>
              <a:prstDash val="solid"/>
            </a:ln>
          </p:spPr>
          <p:txBody>
            <a:bodyPr/>
            <a:lstStyle/>
            <a:p>
              <a:endParaRPr lang="en-GB" sz="2800">
                <a:latin typeface="+mj-lt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E6426AD-F5C3-A7E9-25D3-5B2BB2CDD076}"/>
              </a:ext>
            </a:extLst>
          </p:cNvPr>
          <p:cNvGrpSpPr/>
          <p:nvPr/>
        </p:nvGrpSpPr>
        <p:grpSpPr>
          <a:xfrm>
            <a:off x="381000" y="5359802"/>
            <a:ext cx="11430000" cy="754642"/>
            <a:chOff x="2127939" y="1981200"/>
            <a:chExt cx="11430000" cy="754642"/>
          </a:xfrm>
        </p:grpSpPr>
        <p:sp>
          <p:nvSpPr>
            <p:cNvPr id="62" name="Shape 9">
              <a:extLst>
                <a:ext uri="{FF2B5EF4-FFF2-40B4-BE49-F238E27FC236}">
                  <a16:creationId xmlns:a16="http://schemas.microsoft.com/office/drawing/2014/main" id="{7146DADE-1E67-00BC-38A2-536F862D2684}"/>
                </a:ext>
              </a:extLst>
            </p:cNvPr>
            <p:cNvSpPr/>
            <p:nvPr/>
          </p:nvSpPr>
          <p:spPr>
            <a:xfrm>
              <a:off x="2144397" y="1981200"/>
              <a:ext cx="11413542" cy="754642"/>
            </a:xfrm>
            <a:prstGeom prst="rect">
              <a:avLst/>
            </a:prstGeom>
            <a:gradFill>
              <a:gsLst>
                <a:gs pos="962">
                  <a:schemeClr val="tx1">
                    <a:alpha val="80000"/>
                  </a:schemeClr>
                </a:gs>
                <a:gs pos="70000">
                  <a:schemeClr val="tx1">
                    <a:alpha val="70000"/>
                  </a:schemeClr>
                </a:gs>
                <a:gs pos="100000">
                  <a:schemeClr val="tx2">
                    <a:alpha val="2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9" tIns="72009" rIns="72009" bIns="72009" rtlCol="0" anchor="t"/>
            <a:lstStyle/>
            <a:p>
              <a:pPr>
                <a:lnSpc>
                  <a:spcPct val="90000"/>
                </a:lnSpc>
              </a:pPr>
              <a:endParaRPr lang="en-GB" sz="1400">
                <a:solidFill>
                  <a:schemeClr val="bg1"/>
                </a:solidFill>
              </a:endParaRPr>
            </a:p>
          </p:txBody>
        </p:sp>
        <p:sp>
          <p:nvSpPr>
            <p:cNvPr id="63" name="Shape 15">
              <a:extLst>
                <a:ext uri="{FF2B5EF4-FFF2-40B4-BE49-F238E27FC236}">
                  <a16:creationId xmlns:a16="http://schemas.microsoft.com/office/drawing/2014/main" id="{29B62598-80F9-9C8B-7681-F609912DFEE0}"/>
                </a:ext>
              </a:extLst>
            </p:cNvPr>
            <p:cNvSpPr/>
            <p:nvPr/>
          </p:nvSpPr>
          <p:spPr>
            <a:xfrm>
              <a:off x="2127939" y="1981200"/>
              <a:ext cx="16459" cy="754642"/>
            </a:xfrm>
            <a:prstGeom prst="rect">
              <a:avLst/>
            </a:prstGeom>
            <a:solidFill>
              <a:srgbClr val="7B4FBF"/>
            </a:solidFill>
            <a:ln w="12700">
              <a:solidFill>
                <a:srgbClr val="7B4FBF"/>
              </a:solidFill>
              <a:prstDash val="solid"/>
            </a:ln>
          </p:spPr>
          <p:txBody>
            <a:bodyPr/>
            <a:lstStyle/>
            <a:p>
              <a:endParaRPr lang="en-GB" sz="2800">
                <a:latin typeface="+mj-lt"/>
              </a:endParaRPr>
            </a:p>
          </p:txBody>
        </p:sp>
      </p:grpSp>
      <p:sp>
        <p:nvSpPr>
          <p:cNvPr id="14" name="Text 11"/>
          <p:cNvSpPr/>
          <p:nvPr/>
        </p:nvSpPr>
        <p:spPr>
          <a:xfrm>
            <a:off x="1554480" y="1981200"/>
            <a:ext cx="1504950" cy="754642"/>
          </a:xfrm>
          <a:prstGeom prst="rect">
            <a:avLst/>
          </a:prstGeom>
          <a:noFill/>
          <a:ln/>
        </p:spPr>
        <p:txBody>
          <a:bodyPr wrap="square" lIns="0" tIns="0" rIns="5080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FFFFFF"/>
                </a:solidFill>
                <a:latin typeface="+mj-lt"/>
                <a:ea typeface="Calibri" pitchFamily="34" charset="-122"/>
                <a:cs typeface="Calibri" pitchFamily="34" charset="-120"/>
              </a:rPr>
              <a:t>Minimalist Savers</a:t>
            </a:r>
            <a:endParaRPr lang="en-US" sz="1400" dirty="0">
              <a:latin typeface="+mj-lt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3600724" y="1981200"/>
            <a:ext cx="914400" cy="7546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A87FDF"/>
                </a:solidFill>
                <a:latin typeface="+mj-lt"/>
                <a:ea typeface="Calibri" pitchFamily="34" charset="-122"/>
                <a:cs typeface="Calibri" pitchFamily="34" charset="-120"/>
              </a:rPr>
              <a:t>21%</a:t>
            </a:r>
            <a:endParaRPr lang="en-US" sz="2200" dirty="0">
              <a:latin typeface="+mj-lt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4985154" y="1981200"/>
            <a:ext cx="1005840" cy="7546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+mj-lt"/>
                <a:ea typeface="Calibri" pitchFamily="34" charset="-122"/>
                <a:cs typeface="Calibri" pitchFamily="34" charset="-120"/>
              </a:rPr>
              <a:t>$78</a:t>
            </a:r>
            <a:endParaRPr lang="en-US" sz="2200" dirty="0">
              <a:latin typeface="+mj-lt"/>
            </a:endParaRPr>
          </a:p>
        </p:txBody>
      </p:sp>
      <p:sp>
        <p:nvSpPr>
          <p:cNvPr id="18" name="Shape 15"/>
          <p:cNvSpPr/>
          <p:nvPr/>
        </p:nvSpPr>
        <p:spPr>
          <a:xfrm>
            <a:off x="8196919" y="2039607"/>
            <a:ext cx="16459" cy="641534"/>
          </a:xfrm>
          <a:prstGeom prst="rect">
            <a:avLst/>
          </a:prstGeom>
          <a:solidFill>
            <a:srgbClr val="7B4FBF"/>
          </a:solidFill>
          <a:ln w="12700">
            <a:solidFill>
              <a:srgbClr val="7B4FBF"/>
            </a:solidFill>
            <a:prstDash val="solid"/>
          </a:ln>
        </p:spPr>
        <p:txBody>
          <a:bodyPr/>
          <a:lstStyle/>
          <a:p>
            <a:endParaRPr lang="en-GB" sz="2800">
              <a:latin typeface="+mj-lt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8405405" y="1981200"/>
            <a:ext cx="3319598" cy="754642"/>
          </a:xfrm>
          <a:prstGeom prst="rect">
            <a:avLst/>
          </a:prstGeom>
          <a:noFill/>
          <a:ln/>
        </p:spPr>
        <p:txBody>
          <a:bodyPr wrap="square" lIns="0" tIns="0" rIns="7620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BBBBBB"/>
                </a:solidFill>
                <a:latin typeface="+mj-lt"/>
                <a:ea typeface="Calibri" pitchFamily="34" charset="-122"/>
                <a:cs typeface="Calibri" pitchFamily="34" charset="-120"/>
              </a:rPr>
              <a:t>"My routine is simple – just the basics. I always check for good deals before I buy"</a:t>
            </a:r>
            <a:endParaRPr lang="en-US" sz="1200" dirty="0">
              <a:latin typeface="+mj-lt"/>
            </a:endParaRPr>
          </a:p>
        </p:txBody>
      </p:sp>
      <p:sp>
        <p:nvSpPr>
          <p:cNvPr id="23" name="Text 19"/>
          <p:cNvSpPr/>
          <p:nvPr/>
        </p:nvSpPr>
        <p:spPr>
          <a:xfrm>
            <a:off x="1554480" y="2822321"/>
            <a:ext cx="1504950" cy="754642"/>
          </a:xfrm>
          <a:prstGeom prst="rect">
            <a:avLst/>
          </a:prstGeom>
          <a:noFill/>
          <a:ln/>
        </p:spPr>
        <p:txBody>
          <a:bodyPr wrap="square" lIns="0" tIns="0" rIns="5080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FFFFFF"/>
                </a:solidFill>
                <a:latin typeface="+mj-lt"/>
                <a:ea typeface="Calibri" pitchFamily="34" charset="-122"/>
                <a:cs typeface="Calibri" pitchFamily="34" charset="-120"/>
              </a:rPr>
              <a:t>Routine Enthusiasts</a:t>
            </a:r>
            <a:endParaRPr lang="en-US" sz="1400" dirty="0">
              <a:latin typeface="+mj-lt"/>
            </a:endParaRPr>
          </a:p>
        </p:txBody>
      </p:sp>
      <p:sp>
        <p:nvSpPr>
          <p:cNvPr id="24" name="Text 20"/>
          <p:cNvSpPr/>
          <p:nvPr/>
        </p:nvSpPr>
        <p:spPr>
          <a:xfrm>
            <a:off x="3600724" y="2822321"/>
            <a:ext cx="914400" cy="7546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A87FDF"/>
                </a:solidFill>
                <a:latin typeface="+mj-lt"/>
                <a:ea typeface="Calibri" pitchFamily="34" charset="-122"/>
                <a:cs typeface="Calibri" pitchFamily="34" charset="-120"/>
              </a:rPr>
              <a:t>13%</a:t>
            </a:r>
            <a:endParaRPr lang="en-US" sz="2200" dirty="0">
              <a:latin typeface="+mj-lt"/>
            </a:endParaRPr>
          </a:p>
        </p:txBody>
      </p:sp>
      <p:sp>
        <p:nvSpPr>
          <p:cNvPr id="25" name="Text 21"/>
          <p:cNvSpPr/>
          <p:nvPr/>
        </p:nvSpPr>
        <p:spPr>
          <a:xfrm>
            <a:off x="4985154" y="2822321"/>
            <a:ext cx="1005840" cy="7546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+mj-lt"/>
                <a:ea typeface="Calibri" pitchFamily="34" charset="-122"/>
                <a:cs typeface="Calibri" pitchFamily="34" charset="-120"/>
              </a:rPr>
              <a:t>$164</a:t>
            </a:r>
            <a:endParaRPr lang="en-US" sz="2200" dirty="0">
              <a:latin typeface="+mj-lt"/>
            </a:endParaRPr>
          </a:p>
        </p:txBody>
      </p:sp>
      <p:sp>
        <p:nvSpPr>
          <p:cNvPr id="26" name="Text 22"/>
          <p:cNvSpPr/>
          <p:nvPr/>
        </p:nvSpPr>
        <p:spPr>
          <a:xfrm>
            <a:off x="6456360" y="2822321"/>
            <a:ext cx="1604526" cy="754642"/>
          </a:xfrm>
          <a:prstGeom prst="rect">
            <a:avLst/>
          </a:prstGeom>
          <a:noFill/>
          <a:ln/>
        </p:spPr>
        <p:txBody>
          <a:bodyPr wrap="square" lIns="0" tIns="0" rIns="5080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BBBBBB"/>
                </a:solidFill>
                <a:latin typeface="+mj-lt"/>
                <a:ea typeface="Calibri" pitchFamily="34" charset="-122"/>
                <a:cs typeface="Calibri" pitchFamily="34" charset="-120"/>
              </a:rPr>
              <a:t>Younger Millennial, female, diverse</a:t>
            </a:r>
            <a:endParaRPr lang="en-US" sz="1200" dirty="0">
              <a:latin typeface="+mj-lt"/>
            </a:endParaRPr>
          </a:p>
        </p:txBody>
      </p:sp>
      <p:sp>
        <p:nvSpPr>
          <p:cNvPr id="28" name="Text 24"/>
          <p:cNvSpPr/>
          <p:nvPr/>
        </p:nvSpPr>
        <p:spPr>
          <a:xfrm>
            <a:off x="8405405" y="2822321"/>
            <a:ext cx="3319598" cy="754642"/>
          </a:xfrm>
          <a:prstGeom prst="rect">
            <a:avLst/>
          </a:prstGeom>
          <a:noFill/>
          <a:ln/>
        </p:spPr>
        <p:txBody>
          <a:bodyPr wrap="square" lIns="0" tIns="0" rIns="7620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BBBBBB"/>
                </a:solidFill>
                <a:latin typeface="+mj-lt"/>
                <a:ea typeface="Calibri" pitchFamily="34" charset="-122"/>
                <a:cs typeface="Calibri" pitchFamily="34" charset="-120"/>
              </a:rPr>
              <a:t>"Every morning is the same; cleanser, SPF, done. I like products that fit into my routine"</a:t>
            </a:r>
            <a:endParaRPr lang="en-US" sz="1200" dirty="0">
              <a:latin typeface="+mj-lt"/>
            </a:endParaRPr>
          </a:p>
        </p:txBody>
      </p:sp>
      <p:sp>
        <p:nvSpPr>
          <p:cNvPr id="32" name="Text 27"/>
          <p:cNvSpPr/>
          <p:nvPr/>
        </p:nvSpPr>
        <p:spPr>
          <a:xfrm>
            <a:off x="1554480" y="3663442"/>
            <a:ext cx="1504950" cy="754642"/>
          </a:xfrm>
          <a:prstGeom prst="rect">
            <a:avLst/>
          </a:prstGeom>
          <a:noFill/>
          <a:ln/>
        </p:spPr>
        <p:txBody>
          <a:bodyPr wrap="square" lIns="0" tIns="0" rIns="5080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FFFFFF"/>
                </a:solidFill>
                <a:latin typeface="+mj-lt"/>
                <a:ea typeface="Calibri" pitchFamily="34" charset="-122"/>
                <a:cs typeface="Calibri" pitchFamily="34" charset="-120"/>
              </a:rPr>
              <a:t>Balanced Beautifiers</a:t>
            </a:r>
            <a:endParaRPr lang="en-US" sz="1400" dirty="0">
              <a:latin typeface="+mj-lt"/>
            </a:endParaRPr>
          </a:p>
        </p:txBody>
      </p:sp>
      <p:sp>
        <p:nvSpPr>
          <p:cNvPr id="33" name="Text 28"/>
          <p:cNvSpPr/>
          <p:nvPr/>
        </p:nvSpPr>
        <p:spPr>
          <a:xfrm>
            <a:off x="3600724" y="3663442"/>
            <a:ext cx="914400" cy="7546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A87FDF"/>
                </a:solidFill>
                <a:latin typeface="+mj-lt"/>
                <a:ea typeface="Calibri" pitchFamily="34" charset="-122"/>
                <a:cs typeface="Calibri" pitchFamily="34" charset="-120"/>
              </a:rPr>
              <a:t>29%</a:t>
            </a:r>
            <a:endParaRPr lang="en-US" sz="2200" dirty="0">
              <a:latin typeface="+mj-lt"/>
            </a:endParaRPr>
          </a:p>
        </p:txBody>
      </p:sp>
      <p:sp>
        <p:nvSpPr>
          <p:cNvPr id="34" name="Text 29"/>
          <p:cNvSpPr/>
          <p:nvPr/>
        </p:nvSpPr>
        <p:spPr>
          <a:xfrm>
            <a:off x="4985154" y="3663442"/>
            <a:ext cx="1005840" cy="7546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+mj-lt"/>
                <a:ea typeface="Calibri" pitchFamily="34" charset="-122"/>
                <a:cs typeface="Calibri" pitchFamily="34" charset="-120"/>
              </a:rPr>
              <a:t>$185</a:t>
            </a:r>
            <a:endParaRPr lang="en-US" sz="2200" dirty="0">
              <a:latin typeface="+mj-lt"/>
            </a:endParaRPr>
          </a:p>
        </p:txBody>
      </p:sp>
      <p:sp>
        <p:nvSpPr>
          <p:cNvPr id="35" name="Text 30"/>
          <p:cNvSpPr/>
          <p:nvPr/>
        </p:nvSpPr>
        <p:spPr>
          <a:xfrm>
            <a:off x="6456360" y="3663442"/>
            <a:ext cx="1604526" cy="754642"/>
          </a:xfrm>
          <a:prstGeom prst="rect">
            <a:avLst/>
          </a:prstGeom>
          <a:noFill/>
          <a:ln/>
        </p:spPr>
        <p:txBody>
          <a:bodyPr wrap="square" lIns="0" tIns="0" rIns="5080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BBBBBB"/>
                </a:solidFill>
                <a:latin typeface="+mj-lt"/>
                <a:ea typeface="Calibri" pitchFamily="34" charset="-122"/>
                <a:cs typeface="Calibri" pitchFamily="34" charset="-120"/>
              </a:rPr>
              <a:t>Millennial / Gen X mix</a:t>
            </a:r>
            <a:endParaRPr lang="en-US" sz="1200" dirty="0">
              <a:latin typeface="+mj-lt"/>
            </a:endParaRPr>
          </a:p>
        </p:txBody>
      </p:sp>
      <p:sp>
        <p:nvSpPr>
          <p:cNvPr id="37" name="Text 32"/>
          <p:cNvSpPr/>
          <p:nvPr/>
        </p:nvSpPr>
        <p:spPr>
          <a:xfrm>
            <a:off x="8367305" y="3663442"/>
            <a:ext cx="3319598" cy="754642"/>
          </a:xfrm>
          <a:prstGeom prst="rect">
            <a:avLst/>
          </a:prstGeom>
          <a:noFill/>
          <a:ln/>
        </p:spPr>
        <p:txBody>
          <a:bodyPr wrap="square" lIns="0" tIns="0" rIns="7620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BBBBBB"/>
                </a:solidFill>
                <a:latin typeface="+mj-lt"/>
                <a:ea typeface="Calibri" pitchFamily="34" charset="-122"/>
                <a:cs typeface="Calibri" pitchFamily="34" charset="-120"/>
              </a:rPr>
              <a:t>"I enjoy trying new brands if they fit my style and budget. Good skincare feels like a treat"</a:t>
            </a:r>
            <a:endParaRPr lang="en-US" sz="1200" dirty="0">
              <a:latin typeface="+mj-lt"/>
            </a:endParaRPr>
          </a:p>
        </p:txBody>
      </p:sp>
      <p:sp>
        <p:nvSpPr>
          <p:cNvPr id="41" name="Text 35"/>
          <p:cNvSpPr/>
          <p:nvPr/>
        </p:nvSpPr>
        <p:spPr>
          <a:xfrm>
            <a:off x="1554480" y="4515614"/>
            <a:ext cx="1389148" cy="754642"/>
          </a:xfrm>
          <a:prstGeom prst="rect">
            <a:avLst/>
          </a:prstGeom>
          <a:noFill/>
          <a:ln/>
        </p:spPr>
        <p:txBody>
          <a:bodyPr wrap="square" lIns="0" tIns="0" rIns="5080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FFFFFF"/>
                </a:solidFill>
                <a:latin typeface="+mj-lt"/>
                <a:ea typeface="Calibri" pitchFamily="34" charset="-122"/>
                <a:cs typeface="Calibri" pitchFamily="34" charset="-120"/>
              </a:rPr>
              <a:t>Premium Purists</a:t>
            </a:r>
            <a:endParaRPr lang="en-US" sz="1400" dirty="0">
              <a:latin typeface="+mj-lt"/>
            </a:endParaRPr>
          </a:p>
        </p:txBody>
      </p:sp>
      <p:sp>
        <p:nvSpPr>
          <p:cNvPr id="42" name="Text 36"/>
          <p:cNvSpPr/>
          <p:nvPr/>
        </p:nvSpPr>
        <p:spPr>
          <a:xfrm>
            <a:off x="3600724" y="4504563"/>
            <a:ext cx="914400" cy="7546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A87FDF"/>
                </a:solidFill>
                <a:latin typeface="+mj-lt"/>
                <a:ea typeface="Calibri" pitchFamily="34" charset="-122"/>
                <a:cs typeface="Calibri" pitchFamily="34" charset="-120"/>
              </a:rPr>
              <a:t>22%</a:t>
            </a:r>
            <a:endParaRPr lang="en-US" sz="2200" dirty="0">
              <a:latin typeface="+mj-lt"/>
            </a:endParaRPr>
          </a:p>
        </p:txBody>
      </p:sp>
      <p:sp>
        <p:nvSpPr>
          <p:cNvPr id="43" name="Text 37"/>
          <p:cNvSpPr/>
          <p:nvPr/>
        </p:nvSpPr>
        <p:spPr>
          <a:xfrm>
            <a:off x="4985154" y="4504563"/>
            <a:ext cx="1005840" cy="7546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+mj-lt"/>
                <a:ea typeface="Calibri" pitchFamily="34" charset="-122"/>
                <a:cs typeface="Calibri" pitchFamily="34" charset="-120"/>
              </a:rPr>
              <a:t>$216</a:t>
            </a:r>
            <a:endParaRPr lang="en-US" sz="2200" dirty="0">
              <a:latin typeface="+mj-lt"/>
            </a:endParaRPr>
          </a:p>
        </p:txBody>
      </p:sp>
      <p:sp>
        <p:nvSpPr>
          <p:cNvPr id="44" name="Text 38"/>
          <p:cNvSpPr/>
          <p:nvPr/>
        </p:nvSpPr>
        <p:spPr>
          <a:xfrm>
            <a:off x="6456360" y="4504563"/>
            <a:ext cx="1604526" cy="754642"/>
          </a:xfrm>
          <a:prstGeom prst="rect">
            <a:avLst/>
          </a:prstGeom>
          <a:noFill/>
          <a:ln/>
        </p:spPr>
        <p:txBody>
          <a:bodyPr wrap="square" lIns="0" tIns="0" rIns="5080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BBBBBB"/>
                </a:solidFill>
                <a:latin typeface="+mj-lt"/>
                <a:ea typeface="Calibri" pitchFamily="34" charset="-122"/>
                <a:cs typeface="Calibri" pitchFamily="34" charset="-120"/>
              </a:rPr>
              <a:t>Younger Millennial / Gen Z, diverse, female</a:t>
            </a:r>
            <a:endParaRPr lang="en-US" sz="1200" dirty="0">
              <a:latin typeface="+mj-lt"/>
            </a:endParaRPr>
          </a:p>
        </p:txBody>
      </p:sp>
      <p:sp>
        <p:nvSpPr>
          <p:cNvPr id="46" name="Text 40"/>
          <p:cNvSpPr/>
          <p:nvPr/>
        </p:nvSpPr>
        <p:spPr>
          <a:xfrm>
            <a:off x="8405405" y="4504563"/>
            <a:ext cx="3319598" cy="754642"/>
          </a:xfrm>
          <a:prstGeom prst="rect">
            <a:avLst/>
          </a:prstGeom>
          <a:noFill/>
          <a:ln/>
        </p:spPr>
        <p:txBody>
          <a:bodyPr wrap="square" lIns="0" tIns="0" rIns="7620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BBBBBB"/>
                </a:solidFill>
                <a:latin typeface="+mj-lt"/>
                <a:ea typeface="Calibri" pitchFamily="34" charset="-122"/>
                <a:cs typeface="Calibri" pitchFamily="34" charset="-120"/>
              </a:rPr>
              <a:t>"I invest in products that feel luxurious and support well-being. Quality matters"</a:t>
            </a:r>
            <a:endParaRPr lang="en-US" sz="1200" dirty="0">
              <a:latin typeface="+mj-lt"/>
            </a:endParaRPr>
          </a:p>
        </p:txBody>
      </p:sp>
      <p:sp>
        <p:nvSpPr>
          <p:cNvPr id="50" name="Text 43"/>
          <p:cNvSpPr/>
          <p:nvPr/>
        </p:nvSpPr>
        <p:spPr>
          <a:xfrm>
            <a:off x="1554480" y="5345685"/>
            <a:ext cx="1335862" cy="754642"/>
          </a:xfrm>
          <a:prstGeom prst="rect">
            <a:avLst/>
          </a:prstGeom>
          <a:noFill/>
          <a:ln/>
        </p:spPr>
        <p:txBody>
          <a:bodyPr wrap="square" lIns="0" tIns="0" rIns="50800" bIns="0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FFFFFF"/>
                </a:solidFill>
                <a:latin typeface="+mj-lt"/>
                <a:ea typeface="Calibri" pitchFamily="34" charset="-122"/>
                <a:cs typeface="Calibri" pitchFamily="34" charset="-120"/>
              </a:rPr>
              <a:t>Confident Trend-Seekers</a:t>
            </a:r>
            <a:endParaRPr lang="en-US" sz="1400" dirty="0">
              <a:latin typeface="+mj-lt"/>
            </a:endParaRPr>
          </a:p>
        </p:txBody>
      </p:sp>
      <p:sp>
        <p:nvSpPr>
          <p:cNvPr id="51" name="Text 44"/>
          <p:cNvSpPr/>
          <p:nvPr/>
        </p:nvSpPr>
        <p:spPr>
          <a:xfrm>
            <a:off x="3600724" y="5345685"/>
            <a:ext cx="914400" cy="7546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A87FDF"/>
                </a:solidFill>
                <a:latin typeface="+mj-lt"/>
                <a:ea typeface="Calibri" pitchFamily="34" charset="-122"/>
                <a:cs typeface="Calibri" pitchFamily="34" charset="-120"/>
              </a:rPr>
              <a:t>15%</a:t>
            </a:r>
            <a:endParaRPr lang="en-US" sz="2200" dirty="0">
              <a:latin typeface="+mj-lt"/>
            </a:endParaRPr>
          </a:p>
        </p:txBody>
      </p:sp>
      <p:sp>
        <p:nvSpPr>
          <p:cNvPr id="52" name="Text 45"/>
          <p:cNvSpPr/>
          <p:nvPr/>
        </p:nvSpPr>
        <p:spPr>
          <a:xfrm>
            <a:off x="4985154" y="5345685"/>
            <a:ext cx="1005840" cy="7546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FFFFFF"/>
                </a:solidFill>
                <a:latin typeface="+mj-lt"/>
                <a:ea typeface="Calibri" pitchFamily="34" charset="-122"/>
                <a:cs typeface="Calibri" pitchFamily="34" charset="-120"/>
              </a:rPr>
              <a:t>$257</a:t>
            </a:r>
            <a:endParaRPr lang="en-US" sz="2200" dirty="0">
              <a:latin typeface="+mj-lt"/>
            </a:endParaRPr>
          </a:p>
        </p:txBody>
      </p:sp>
      <p:sp>
        <p:nvSpPr>
          <p:cNvPr id="53" name="Text 46"/>
          <p:cNvSpPr/>
          <p:nvPr/>
        </p:nvSpPr>
        <p:spPr>
          <a:xfrm>
            <a:off x="6456360" y="5345685"/>
            <a:ext cx="1604526" cy="754642"/>
          </a:xfrm>
          <a:prstGeom prst="rect">
            <a:avLst/>
          </a:prstGeom>
          <a:noFill/>
          <a:ln/>
        </p:spPr>
        <p:txBody>
          <a:bodyPr wrap="square" lIns="0" tIns="0" rIns="5080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BBBBBB"/>
                </a:solidFill>
                <a:latin typeface="+mj-lt"/>
                <a:ea typeface="Calibri" pitchFamily="34" charset="-122"/>
                <a:cs typeface="Calibri" pitchFamily="34" charset="-120"/>
              </a:rPr>
              <a:t>Gen Z / Millennial, diverse, trend-leading</a:t>
            </a:r>
            <a:endParaRPr lang="en-US" sz="1200" dirty="0">
              <a:latin typeface="+mj-lt"/>
            </a:endParaRPr>
          </a:p>
        </p:txBody>
      </p:sp>
      <p:sp>
        <p:nvSpPr>
          <p:cNvPr id="55" name="Text 48"/>
          <p:cNvSpPr/>
          <p:nvPr/>
        </p:nvSpPr>
        <p:spPr>
          <a:xfrm>
            <a:off x="8405405" y="5345685"/>
            <a:ext cx="3319598" cy="754642"/>
          </a:xfrm>
          <a:prstGeom prst="rect">
            <a:avLst/>
          </a:prstGeom>
          <a:noFill/>
          <a:ln/>
        </p:spPr>
        <p:txBody>
          <a:bodyPr wrap="square" lIns="0" tIns="0" rIns="7620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BBBBBB"/>
                </a:solidFill>
                <a:latin typeface="+mj-lt"/>
                <a:ea typeface="Calibri" pitchFamily="34" charset="-122"/>
                <a:cs typeface="Calibri" pitchFamily="34" charset="-120"/>
              </a:rPr>
              <a:t>"I love bold looks and exploring the latest launches. My friends always ask where I shop"</a:t>
            </a:r>
            <a:endParaRPr lang="en-US" sz="1200" dirty="0">
              <a:latin typeface="+mj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5185F4-FA05-A724-25A3-ED4DA82AE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Five consumer personas define the U.S. beauty market — from Minimalist Savers to Confident Trend-Seekers</a:t>
            </a:r>
            <a:br>
              <a:rPr lang="en-US" dirty="0"/>
            </a:br>
            <a:endParaRPr lang="en-GB" dirty="0"/>
          </a:p>
        </p:txBody>
      </p:sp>
      <p:sp>
        <p:nvSpPr>
          <p:cNvPr id="5" name="Text 3"/>
          <p:cNvSpPr/>
          <p:nvPr/>
        </p:nvSpPr>
        <p:spPr>
          <a:xfrm>
            <a:off x="381000" y="1143000"/>
            <a:ext cx="9525000" cy="221599"/>
          </a:xfrm>
          <a:prstGeom prst="rect">
            <a:avLst/>
          </a:prstGeom>
          <a:noFill/>
          <a:ln/>
        </p:spPr>
        <p:txBody>
          <a:bodyPr wrap="square" lIns="0" tIns="0" rIns="0" bIns="0" rtlCol="0" anchor="t" anchorCtr="0">
            <a:spAutoFit/>
          </a:bodyPr>
          <a:lstStyle/>
          <a:p>
            <a:pPr marL="0" indent="0">
              <a:lnSpc>
                <a:spcPct val="90000"/>
              </a:lnSpc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ea typeface="Calibri" pitchFamily="34" charset="-122"/>
                <a:cs typeface="Calibri" pitchFamily="34" charset="-120"/>
              </a:rPr>
              <a:t>Built from a survey of 1,000 U.S. beauty consumers across generations and spending levels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58" name="Text 51"/>
          <p:cNvSpPr/>
          <p:nvPr/>
        </p:nvSpPr>
        <p:spPr>
          <a:xfrm>
            <a:off x="2286000" y="6096000"/>
            <a:ext cx="9525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b" anchorCtr="0">
            <a:noAutofit/>
          </a:bodyPr>
          <a:lstStyle/>
          <a:p>
            <a:pPr marL="0" indent="0">
              <a:lnSpc>
                <a:spcPct val="90000"/>
              </a:lnSpc>
            </a:pP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-122"/>
                <a:cs typeface="Calibri" pitchFamily="34" charset="-120"/>
              </a:rPr>
              <a:t>Source: Kearney Prestige Beauty Consumer Index, January 2026</a:t>
            </a:r>
            <a:endParaRPr lang="en-US" sz="7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3388000" y="1637482"/>
            <a:ext cx="1339848" cy="2073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kern="0" dirty="0">
                <a:solidFill>
                  <a:schemeClr val="accent5"/>
                </a:solidFill>
                <a:latin typeface="+mj-lt"/>
                <a:ea typeface="Calibri" pitchFamily="34" charset="-122"/>
                <a:cs typeface="Calibri" pitchFamily="34" charset="-120"/>
              </a:rPr>
              <a:t>Share of</a:t>
            </a:r>
            <a:r>
              <a:rPr lang="en-US" sz="1200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en-US" sz="1200" b="1" kern="0" dirty="0">
                <a:solidFill>
                  <a:schemeClr val="accent5"/>
                </a:solidFill>
                <a:latin typeface="+mj-lt"/>
                <a:ea typeface="Calibri" pitchFamily="34" charset="-122"/>
                <a:cs typeface="Calibri" pitchFamily="34" charset="-120"/>
              </a:rPr>
              <a:t>Survey</a:t>
            </a:r>
            <a:endParaRPr lang="en-US" sz="12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8" name="Text 6"/>
          <p:cNvSpPr/>
          <p:nvPr/>
        </p:nvSpPr>
        <p:spPr>
          <a:xfrm>
            <a:off x="4629612" y="1637482"/>
            <a:ext cx="1744256" cy="2073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kern="0" dirty="0">
                <a:solidFill>
                  <a:schemeClr val="accent5"/>
                </a:solidFill>
                <a:latin typeface="+mj-lt"/>
                <a:ea typeface="Calibri" pitchFamily="34" charset="-122"/>
                <a:cs typeface="Calibri" pitchFamily="34" charset="-120"/>
              </a:rPr>
              <a:t>Avg monthly</a:t>
            </a:r>
            <a:r>
              <a:rPr lang="en-US" sz="1200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en-US" sz="1200" b="1" kern="0" dirty="0">
                <a:solidFill>
                  <a:schemeClr val="accent5"/>
                </a:solidFill>
                <a:latin typeface="+mj-lt"/>
                <a:ea typeface="Calibri" pitchFamily="34" charset="-122"/>
                <a:cs typeface="Calibri" pitchFamily="34" charset="-120"/>
              </a:rPr>
              <a:t>Spend</a:t>
            </a:r>
            <a:endParaRPr lang="en-US" sz="12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9" name="Text 7"/>
          <p:cNvSpPr/>
          <p:nvPr/>
        </p:nvSpPr>
        <p:spPr>
          <a:xfrm>
            <a:off x="6389943" y="1637482"/>
            <a:ext cx="1737360" cy="2073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kern="0" dirty="0">
                <a:solidFill>
                  <a:schemeClr val="accent5"/>
                </a:solidFill>
                <a:latin typeface="+mj-lt"/>
                <a:ea typeface="Calibri" pitchFamily="34" charset="-122"/>
                <a:cs typeface="Calibri" pitchFamily="34" charset="-120"/>
              </a:rPr>
              <a:t>Demographic</a:t>
            </a:r>
            <a:endParaRPr lang="en-US" sz="12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0" name="Text 8"/>
          <p:cNvSpPr/>
          <p:nvPr/>
        </p:nvSpPr>
        <p:spPr>
          <a:xfrm>
            <a:off x="8405405" y="1637482"/>
            <a:ext cx="3319598" cy="2073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dirty="0">
                <a:solidFill>
                  <a:schemeClr val="accent5"/>
                </a:solidFill>
                <a:latin typeface="+mj-lt"/>
                <a:ea typeface="Calibri" pitchFamily="34" charset="-122"/>
                <a:cs typeface="Calibri" pitchFamily="34" charset="-120"/>
              </a:rPr>
              <a:t>Profile</a:t>
            </a:r>
            <a:endParaRPr lang="en-US" sz="12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6456360" y="1981200"/>
            <a:ext cx="1604526" cy="754642"/>
          </a:xfrm>
          <a:prstGeom prst="rect">
            <a:avLst/>
          </a:prstGeom>
          <a:noFill/>
          <a:ln/>
        </p:spPr>
        <p:txBody>
          <a:bodyPr wrap="square" lIns="0" tIns="0" rIns="5080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BBBBBB"/>
                </a:solidFill>
                <a:latin typeface="+mj-lt"/>
                <a:ea typeface="Calibri" pitchFamily="34" charset="-122"/>
                <a:cs typeface="Calibri" pitchFamily="34" charset="-120"/>
              </a:rPr>
              <a:t>Boomers / Gen X, budget-focused</a:t>
            </a:r>
            <a:endParaRPr lang="en-US" sz="1200" dirty="0">
              <a:latin typeface="+mj-lt"/>
            </a:endParaRPr>
          </a:p>
        </p:txBody>
      </p:sp>
      <p:sp>
        <p:nvSpPr>
          <p:cNvPr id="1024" name="Shape 15">
            <a:extLst>
              <a:ext uri="{FF2B5EF4-FFF2-40B4-BE49-F238E27FC236}">
                <a16:creationId xmlns:a16="http://schemas.microsoft.com/office/drawing/2014/main" id="{9AAB3CDD-7F81-F235-8528-0E2E65E31D27}"/>
              </a:ext>
            </a:extLst>
          </p:cNvPr>
          <p:cNvSpPr/>
          <p:nvPr/>
        </p:nvSpPr>
        <p:spPr>
          <a:xfrm>
            <a:off x="8196919" y="2883794"/>
            <a:ext cx="16459" cy="641534"/>
          </a:xfrm>
          <a:prstGeom prst="rect">
            <a:avLst/>
          </a:prstGeom>
          <a:solidFill>
            <a:srgbClr val="7B4FBF"/>
          </a:solidFill>
          <a:ln w="12700">
            <a:solidFill>
              <a:srgbClr val="7B4FBF"/>
            </a:solidFill>
            <a:prstDash val="solid"/>
          </a:ln>
        </p:spPr>
        <p:txBody>
          <a:bodyPr/>
          <a:lstStyle/>
          <a:p>
            <a:endParaRPr lang="en-GB" sz="2800">
              <a:latin typeface="+mj-lt"/>
            </a:endParaRPr>
          </a:p>
        </p:txBody>
      </p:sp>
      <p:sp>
        <p:nvSpPr>
          <p:cNvPr id="1025" name="Shape 15">
            <a:extLst>
              <a:ext uri="{FF2B5EF4-FFF2-40B4-BE49-F238E27FC236}">
                <a16:creationId xmlns:a16="http://schemas.microsoft.com/office/drawing/2014/main" id="{3F3DE711-F1D9-7EEF-56CD-D09D95815C4B}"/>
              </a:ext>
            </a:extLst>
          </p:cNvPr>
          <p:cNvSpPr/>
          <p:nvPr/>
        </p:nvSpPr>
        <p:spPr>
          <a:xfrm>
            <a:off x="8196919" y="3727981"/>
            <a:ext cx="16459" cy="641534"/>
          </a:xfrm>
          <a:prstGeom prst="rect">
            <a:avLst/>
          </a:prstGeom>
          <a:solidFill>
            <a:srgbClr val="7B4FBF"/>
          </a:solidFill>
          <a:ln w="12700">
            <a:solidFill>
              <a:srgbClr val="7B4FBF"/>
            </a:solidFill>
            <a:prstDash val="solid"/>
          </a:ln>
        </p:spPr>
        <p:txBody>
          <a:bodyPr/>
          <a:lstStyle/>
          <a:p>
            <a:endParaRPr lang="en-GB" sz="2800">
              <a:latin typeface="+mj-lt"/>
            </a:endParaRPr>
          </a:p>
        </p:txBody>
      </p:sp>
      <p:sp>
        <p:nvSpPr>
          <p:cNvPr id="1027" name="Shape 15">
            <a:extLst>
              <a:ext uri="{FF2B5EF4-FFF2-40B4-BE49-F238E27FC236}">
                <a16:creationId xmlns:a16="http://schemas.microsoft.com/office/drawing/2014/main" id="{B6983032-FF7B-DAA7-F586-19B549D700E7}"/>
              </a:ext>
            </a:extLst>
          </p:cNvPr>
          <p:cNvSpPr/>
          <p:nvPr/>
        </p:nvSpPr>
        <p:spPr>
          <a:xfrm>
            <a:off x="8196919" y="4572168"/>
            <a:ext cx="16459" cy="641534"/>
          </a:xfrm>
          <a:prstGeom prst="rect">
            <a:avLst/>
          </a:prstGeom>
          <a:solidFill>
            <a:srgbClr val="7B4FBF"/>
          </a:solidFill>
          <a:ln w="12700">
            <a:solidFill>
              <a:srgbClr val="7B4FBF"/>
            </a:solidFill>
            <a:prstDash val="solid"/>
          </a:ln>
        </p:spPr>
        <p:txBody>
          <a:bodyPr/>
          <a:lstStyle/>
          <a:p>
            <a:endParaRPr lang="en-GB" sz="2800">
              <a:latin typeface="+mj-lt"/>
            </a:endParaRPr>
          </a:p>
        </p:txBody>
      </p:sp>
      <p:sp>
        <p:nvSpPr>
          <p:cNvPr id="1028" name="Shape 15">
            <a:extLst>
              <a:ext uri="{FF2B5EF4-FFF2-40B4-BE49-F238E27FC236}">
                <a16:creationId xmlns:a16="http://schemas.microsoft.com/office/drawing/2014/main" id="{626B82F7-C4F6-A0DE-A20E-1B35AB94A061}"/>
              </a:ext>
            </a:extLst>
          </p:cNvPr>
          <p:cNvSpPr/>
          <p:nvPr/>
        </p:nvSpPr>
        <p:spPr>
          <a:xfrm>
            <a:off x="8196919" y="5416356"/>
            <a:ext cx="16459" cy="641534"/>
          </a:xfrm>
          <a:prstGeom prst="rect">
            <a:avLst/>
          </a:prstGeom>
          <a:solidFill>
            <a:srgbClr val="7B4FBF"/>
          </a:solidFill>
          <a:ln w="12700">
            <a:solidFill>
              <a:srgbClr val="7B4FBF"/>
            </a:solidFill>
            <a:prstDash val="solid"/>
          </a:ln>
        </p:spPr>
        <p:txBody>
          <a:bodyPr/>
          <a:lstStyle/>
          <a:p>
            <a:endParaRPr lang="en-GB" sz="2800">
              <a:latin typeface="+mj-lt"/>
            </a:endParaRPr>
          </a:p>
        </p:txBody>
      </p:sp>
      <p:sp>
        <p:nvSpPr>
          <p:cNvPr id="1029" name="Shape 15">
            <a:extLst>
              <a:ext uri="{FF2B5EF4-FFF2-40B4-BE49-F238E27FC236}">
                <a16:creationId xmlns:a16="http://schemas.microsoft.com/office/drawing/2014/main" id="{B31A3D18-8140-39F3-B25F-A906EC98982D}"/>
              </a:ext>
            </a:extLst>
          </p:cNvPr>
          <p:cNvSpPr/>
          <p:nvPr/>
        </p:nvSpPr>
        <p:spPr>
          <a:xfrm>
            <a:off x="6263616" y="2039607"/>
            <a:ext cx="16459" cy="641534"/>
          </a:xfrm>
          <a:prstGeom prst="rect">
            <a:avLst/>
          </a:prstGeom>
          <a:solidFill>
            <a:srgbClr val="7B4FBF"/>
          </a:solidFill>
          <a:ln w="12700">
            <a:solidFill>
              <a:srgbClr val="7B4FBF"/>
            </a:solidFill>
            <a:prstDash val="solid"/>
          </a:ln>
        </p:spPr>
        <p:txBody>
          <a:bodyPr/>
          <a:lstStyle/>
          <a:p>
            <a:endParaRPr lang="en-GB" sz="2800">
              <a:latin typeface="+mj-lt"/>
            </a:endParaRPr>
          </a:p>
        </p:txBody>
      </p:sp>
      <p:sp>
        <p:nvSpPr>
          <p:cNvPr id="1030" name="Shape 15">
            <a:extLst>
              <a:ext uri="{FF2B5EF4-FFF2-40B4-BE49-F238E27FC236}">
                <a16:creationId xmlns:a16="http://schemas.microsoft.com/office/drawing/2014/main" id="{832C218F-9A46-F7FD-B6C9-EA88FDC4C6F9}"/>
              </a:ext>
            </a:extLst>
          </p:cNvPr>
          <p:cNvSpPr/>
          <p:nvPr/>
        </p:nvSpPr>
        <p:spPr>
          <a:xfrm>
            <a:off x="6263616" y="2883794"/>
            <a:ext cx="16459" cy="641534"/>
          </a:xfrm>
          <a:prstGeom prst="rect">
            <a:avLst/>
          </a:prstGeom>
          <a:solidFill>
            <a:srgbClr val="7B4FBF"/>
          </a:solidFill>
          <a:ln w="12700">
            <a:solidFill>
              <a:srgbClr val="7B4FBF"/>
            </a:solidFill>
            <a:prstDash val="solid"/>
          </a:ln>
        </p:spPr>
        <p:txBody>
          <a:bodyPr/>
          <a:lstStyle/>
          <a:p>
            <a:endParaRPr lang="en-GB" sz="2800">
              <a:latin typeface="+mj-lt"/>
            </a:endParaRPr>
          </a:p>
        </p:txBody>
      </p:sp>
      <p:sp>
        <p:nvSpPr>
          <p:cNvPr id="1031" name="Shape 15">
            <a:extLst>
              <a:ext uri="{FF2B5EF4-FFF2-40B4-BE49-F238E27FC236}">
                <a16:creationId xmlns:a16="http://schemas.microsoft.com/office/drawing/2014/main" id="{D718917B-28E5-D01D-5D24-E6365E1271BF}"/>
              </a:ext>
            </a:extLst>
          </p:cNvPr>
          <p:cNvSpPr/>
          <p:nvPr/>
        </p:nvSpPr>
        <p:spPr>
          <a:xfrm>
            <a:off x="6263616" y="3727981"/>
            <a:ext cx="16459" cy="641534"/>
          </a:xfrm>
          <a:prstGeom prst="rect">
            <a:avLst/>
          </a:prstGeom>
          <a:solidFill>
            <a:srgbClr val="7B4FBF"/>
          </a:solidFill>
          <a:ln w="12700">
            <a:solidFill>
              <a:srgbClr val="7B4FBF"/>
            </a:solidFill>
            <a:prstDash val="solid"/>
          </a:ln>
        </p:spPr>
        <p:txBody>
          <a:bodyPr/>
          <a:lstStyle/>
          <a:p>
            <a:endParaRPr lang="en-GB" sz="2800">
              <a:latin typeface="+mj-lt"/>
            </a:endParaRPr>
          </a:p>
        </p:txBody>
      </p:sp>
      <p:sp>
        <p:nvSpPr>
          <p:cNvPr id="1032" name="Shape 15">
            <a:extLst>
              <a:ext uri="{FF2B5EF4-FFF2-40B4-BE49-F238E27FC236}">
                <a16:creationId xmlns:a16="http://schemas.microsoft.com/office/drawing/2014/main" id="{ED3B61D7-3A04-FD3D-FC55-3012B47B3BCD}"/>
              </a:ext>
            </a:extLst>
          </p:cNvPr>
          <p:cNvSpPr/>
          <p:nvPr/>
        </p:nvSpPr>
        <p:spPr>
          <a:xfrm>
            <a:off x="6263616" y="4572168"/>
            <a:ext cx="16459" cy="641534"/>
          </a:xfrm>
          <a:prstGeom prst="rect">
            <a:avLst/>
          </a:prstGeom>
          <a:solidFill>
            <a:srgbClr val="7B4FBF"/>
          </a:solidFill>
          <a:ln w="12700">
            <a:solidFill>
              <a:srgbClr val="7B4FBF"/>
            </a:solidFill>
            <a:prstDash val="solid"/>
          </a:ln>
        </p:spPr>
        <p:txBody>
          <a:bodyPr/>
          <a:lstStyle/>
          <a:p>
            <a:endParaRPr lang="en-GB" sz="2800">
              <a:latin typeface="+mj-lt"/>
            </a:endParaRPr>
          </a:p>
        </p:txBody>
      </p:sp>
      <p:sp>
        <p:nvSpPr>
          <p:cNvPr id="1033" name="Shape 15">
            <a:extLst>
              <a:ext uri="{FF2B5EF4-FFF2-40B4-BE49-F238E27FC236}">
                <a16:creationId xmlns:a16="http://schemas.microsoft.com/office/drawing/2014/main" id="{1810306B-F3A6-DE5D-765C-BC03FDCDAEA4}"/>
              </a:ext>
            </a:extLst>
          </p:cNvPr>
          <p:cNvSpPr/>
          <p:nvPr/>
        </p:nvSpPr>
        <p:spPr>
          <a:xfrm>
            <a:off x="6263616" y="5416356"/>
            <a:ext cx="16459" cy="641534"/>
          </a:xfrm>
          <a:prstGeom prst="rect">
            <a:avLst/>
          </a:prstGeom>
          <a:solidFill>
            <a:srgbClr val="7B4FBF"/>
          </a:solidFill>
          <a:ln w="12700">
            <a:solidFill>
              <a:srgbClr val="7B4FBF"/>
            </a:solidFill>
            <a:prstDash val="solid"/>
          </a:ln>
        </p:spPr>
        <p:txBody>
          <a:bodyPr/>
          <a:lstStyle/>
          <a:p>
            <a:endParaRPr lang="en-GB" sz="2800">
              <a:latin typeface="+mj-lt"/>
            </a:endParaRPr>
          </a:p>
        </p:txBody>
      </p:sp>
      <p:sp>
        <p:nvSpPr>
          <p:cNvPr id="1034" name="Shape 15">
            <a:extLst>
              <a:ext uri="{FF2B5EF4-FFF2-40B4-BE49-F238E27FC236}">
                <a16:creationId xmlns:a16="http://schemas.microsoft.com/office/drawing/2014/main" id="{887E17B9-D97B-674C-1F46-BB610BE18FF8}"/>
              </a:ext>
            </a:extLst>
          </p:cNvPr>
          <p:cNvSpPr/>
          <p:nvPr/>
        </p:nvSpPr>
        <p:spPr>
          <a:xfrm>
            <a:off x="4696073" y="2039607"/>
            <a:ext cx="16459" cy="641534"/>
          </a:xfrm>
          <a:prstGeom prst="rect">
            <a:avLst/>
          </a:prstGeom>
          <a:solidFill>
            <a:srgbClr val="7B4FBF"/>
          </a:solidFill>
          <a:ln w="12700">
            <a:solidFill>
              <a:srgbClr val="7B4FBF"/>
            </a:solidFill>
            <a:prstDash val="solid"/>
          </a:ln>
        </p:spPr>
        <p:txBody>
          <a:bodyPr/>
          <a:lstStyle/>
          <a:p>
            <a:endParaRPr lang="en-GB" sz="2800">
              <a:latin typeface="+mj-lt"/>
            </a:endParaRPr>
          </a:p>
        </p:txBody>
      </p:sp>
      <p:sp>
        <p:nvSpPr>
          <p:cNvPr id="1035" name="Shape 15">
            <a:extLst>
              <a:ext uri="{FF2B5EF4-FFF2-40B4-BE49-F238E27FC236}">
                <a16:creationId xmlns:a16="http://schemas.microsoft.com/office/drawing/2014/main" id="{E3B63378-9E7C-5D2C-51C6-988863941B59}"/>
              </a:ext>
            </a:extLst>
          </p:cNvPr>
          <p:cNvSpPr/>
          <p:nvPr/>
        </p:nvSpPr>
        <p:spPr>
          <a:xfrm>
            <a:off x="4696073" y="2883794"/>
            <a:ext cx="16459" cy="641534"/>
          </a:xfrm>
          <a:prstGeom prst="rect">
            <a:avLst/>
          </a:prstGeom>
          <a:solidFill>
            <a:srgbClr val="7B4FBF"/>
          </a:solidFill>
          <a:ln w="12700">
            <a:solidFill>
              <a:srgbClr val="7B4FBF"/>
            </a:solidFill>
            <a:prstDash val="solid"/>
          </a:ln>
        </p:spPr>
        <p:txBody>
          <a:bodyPr/>
          <a:lstStyle/>
          <a:p>
            <a:endParaRPr lang="en-GB" sz="2800">
              <a:latin typeface="+mj-lt"/>
            </a:endParaRPr>
          </a:p>
        </p:txBody>
      </p:sp>
      <p:sp>
        <p:nvSpPr>
          <p:cNvPr id="1036" name="Shape 15">
            <a:extLst>
              <a:ext uri="{FF2B5EF4-FFF2-40B4-BE49-F238E27FC236}">
                <a16:creationId xmlns:a16="http://schemas.microsoft.com/office/drawing/2014/main" id="{9DE74BC0-50C0-0EA3-F8DB-D0A01E0AD27E}"/>
              </a:ext>
            </a:extLst>
          </p:cNvPr>
          <p:cNvSpPr/>
          <p:nvPr/>
        </p:nvSpPr>
        <p:spPr>
          <a:xfrm>
            <a:off x="4696073" y="3727981"/>
            <a:ext cx="16459" cy="641534"/>
          </a:xfrm>
          <a:prstGeom prst="rect">
            <a:avLst/>
          </a:prstGeom>
          <a:solidFill>
            <a:srgbClr val="7B4FBF"/>
          </a:solidFill>
          <a:ln w="12700">
            <a:solidFill>
              <a:srgbClr val="7B4FBF"/>
            </a:solidFill>
            <a:prstDash val="solid"/>
          </a:ln>
        </p:spPr>
        <p:txBody>
          <a:bodyPr/>
          <a:lstStyle/>
          <a:p>
            <a:endParaRPr lang="en-GB" sz="2800">
              <a:latin typeface="+mj-lt"/>
            </a:endParaRPr>
          </a:p>
        </p:txBody>
      </p:sp>
      <p:sp>
        <p:nvSpPr>
          <p:cNvPr id="1037" name="Shape 15">
            <a:extLst>
              <a:ext uri="{FF2B5EF4-FFF2-40B4-BE49-F238E27FC236}">
                <a16:creationId xmlns:a16="http://schemas.microsoft.com/office/drawing/2014/main" id="{16717E49-ADF3-EDD6-8A33-396632DFD3A9}"/>
              </a:ext>
            </a:extLst>
          </p:cNvPr>
          <p:cNvSpPr/>
          <p:nvPr/>
        </p:nvSpPr>
        <p:spPr>
          <a:xfrm>
            <a:off x="4696073" y="4572168"/>
            <a:ext cx="16459" cy="641534"/>
          </a:xfrm>
          <a:prstGeom prst="rect">
            <a:avLst/>
          </a:prstGeom>
          <a:solidFill>
            <a:srgbClr val="7B4FBF"/>
          </a:solidFill>
          <a:ln w="12700">
            <a:solidFill>
              <a:srgbClr val="7B4FBF"/>
            </a:solidFill>
            <a:prstDash val="solid"/>
          </a:ln>
        </p:spPr>
        <p:txBody>
          <a:bodyPr/>
          <a:lstStyle/>
          <a:p>
            <a:endParaRPr lang="en-GB" sz="2800">
              <a:latin typeface="+mj-lt"/>
            </a:endParaRPr>
          </a:p>
        </p:txBody>
      </p:sp>
      <p:sp>
        <p:nvSpPr>
          <p:cNvPr id="1038" name="Shape 15">
            <a:extLst>
              <a:ext uri="{FF2B5EF4-FFF2-40B4-BE49-F238E27FC236}">
                <a16:creationId xmlns:a16="http://schemas.microsoft.com/office/drawing/2014/main" id="{36B876AB-1562-56DE-7D6C-9FFFC44DA7B8}"/>
              </a:ext>
            </a:extLst>
          </p:cNvPr>
          <p:cNvSpPr/>
          <p:nvPr/>
        </p:nvSpPr>
        <p:spPr>
          <a:xfrm>
            <a:off x="4696073" y="5416356"/>
            <a:ext cx="16459" cy="641534"/>
          </a:xfrm>
          <a:prstGeom prst="rect">
            <a:avLst/>
          </a:prstGeom>
          <a:solidFill>
            <a:srgbClr val="7B4FBF"/>
          </a:solidFill>
          <a:ln w="12700">
            <a:solidFill>
              <a:srgbClr val="7B4FBF"/>
            </a:solidFill>
            <a:prstDash val="solid"/>
          </a:ln>
        </p:spPr>
        <p:txBody>
          <a:bodyPr/>
          <a:lstStyle/>
          <a:p>
            <a:endParaRPr lang="en-GB" sz="2800">
              <a:latin typeface="+mj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8AE5093-6EA4-E6CD-84B7-38E7C64C39C7}"/>
              </a:ext>
            </a:extLst>
          </p:cNvPr>
          <p:cNvGrpSpPr/>
          <p:nvPr/>
        </p:nvGrpSpPr>
        <p:grpSpPr>
          <a:xfrm>
            <a:off x="672951" y="2102653"/>
            <a:ext cx="512474" cy="3887531"/>
            <a:chOff x="672951" y="2102653"/>
            <a:chExt cx="512474" cy="3887531"/>
          </a:xfrm>
        </p:grpSpPr>
        <p:pic>
          <p:nvPicPr>
            <p:cNvPr id="1044" name="Graphic 1043">
              <a:extLst>
                <a:ext uri="{FF2B5EF4-FFF2-40B4-BE49-F238E27FC236}">
                  <a16:creationId xmlns:a16="http://schemas.microsoft.com/office/drawing/2014/main" id="{C4523377-104D-07FD-945B-37AD6116AB2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76126" y="2102653"/>
              <a:ext cx="508239" cy="508239"/>
            </a:xfrm>
            <a:prstGeom prst="rect">
              <a:avLst/>
            </a:prstGeom>
          </p:spPr>
        </p:pic>
        <p:pic>
          <p:nvPicPr>
            <p:cNvPr id="1045" name="Graphic 1044">
              <a:extLst>
                <a:ext uri="{FF2B5EF4-FFF2-40B4-BE49-F238E27FC236}">
                  <a16:creationId xmlns:a16="http://schemas.microsoft.com/office/drawing/2014/main" id="{0A834C87-10D2-0D50-B86E-4687E0DE430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72951" y="2948324"/>
              <a:ext cx="512474" cy="512474"/>
            </a:xfrm>
            <a:prstGeom prst="rect">
              <a:avLst/>
            </a:prstGeom>
          </p:spPr>
        </p:pic>
        <p:sp>
          <p:nvSpPr>
            <p:cNvPr id="1047" name="Freeform: Shape 1046">
              <a:extLst>
                <a:ext uri="{FF2B5EF4-FFF2-40B4-BE49-F238E27FC236}">
                  <a16:creationId xmlns:a16="http://schemas.microsoft.com/office/drawing/2014/main" id="{764F7D2D-BD99-BF18-7337-CDA1B6E96557}"/>
                </a:ext>
              </a:extLst>
            </p:cNvPr>
            <p:cNvSpPr/>
            <p:nvPr/>
          </p:nvSpPr>
          <p:spPr>
            <a:xfrm>
              <a:off x="673078" y="4636781"/>
              <a:ext cx="512305" cy="512308"/>
            </a:xfrm>
            <a:custGeom>
              <a:avLst/>
              <a:gdLst>
                <a:gd name="connsiteX0" fmla="*/ 576070 w 768096"/>
                <a:gd name="connsiteY0" fmla="*/ 641242 h 768101"/>
                <a:gd name="connsiteX1" fmla="*/ 540065 w 768096"/>
                <a:gd name="connsiteY1" fmla="*/ 677247 h 768101"/>
                <a:gd name="connsiteX2" fmla="*/ 576070 w 768096"/>
                <a:gd name="connsiteY2" fmla="*/ 713251 h 768101"/>
                <a:gd name="connsiteX3" fmla="*/ 612074 w 768096"/>
                <a:gd name="connsiteY3" fmla="*/ 677247 h 768101"/>
                <a:gd name="connsiteX4" fmla="*/ 576070 w 768096"/>
                <a:gd name="connsiteY4" fmla="*/ 641242 h 768101"/>
                <a:gd name="connsiteX5" fmla="*/ 384046 w 768096"/>
                <a:gd name="connsiteY5" fmla="*/ 641242 h 768101"/>
                <a:gd name="connsiteX6" fmla="*/ 348041 w 768096"/>
                <a:gd name="connsiteY6" fmla="*/ 677247 h 768101"/>
                <a:gd name="connsiteX7" fmla="*/ 384046 w 768096"/>
                <a:gd name="connsiteY7" fmla="*/ 713251 h 768101"/>
                <a:gd name="connsiteX8" fmla="*/ 420050 w 768096"/>
                <a:gd name="connsiteY8" fmla="*/ 677247 h 768101"/>
                <a:gd name="connsiteX9" fmla="*/ 384046 w 768096"/>
                <a:gd name="connsiteY9" fmla="*/ 641242 h 768101"/>
                <a:gd name="connsiteX10" fmla="*/ 384046 w 768096"/>
                <a:gd name="connsiteY10" fmla="*/ 593236 h 768101"/>
                <a:gd name="connsiteX11" fmla="*/ 461454 w 768096"/>
                <a:gd name="connsiteY11" fmla="*/ 644546 h 768101"/>
                <a:gd name="connsiteX12" fmla="*/ 463209 w 768096"/>
                <a:gd name="connsiteY12" fmla="*/ 653241 h 768101"/>
                <a:gd name="connsiteX13" fmla="*/ 496906 w 768096"/>
                <a:gd name="connsiteY13" fmla="*/ 653241 h 768101"/>
                <a:gd name="connsiteX14" fmla="*/ 498661 w 768096"/>
                <a:gd name="connsiteY14" fmla="*/ 644546 h 768101"/>
                <a:gd name="connsiteX15" fmla="*/ 576070 w 768096"/>
                <a:gd name="connsiteY15" fmla="*/ 593236 h 768101"/>
                <a:gd name="connsiteX16" fmla="*/ 660080 w 768096"/>
                <a:gd name="connsiteY16" fmla="*/ 677247 h 768101"/>
                <a:gd name="connsiteX17" fmla="*/ 576070 w 768096"/>
                <a:gd name="connsiteY17" fmla="*/ 761257 h 768101"/>
                <a:gd name="connsiteX18" fmla="*/ 498661 w 768096"/>
                <a:gd name="connsiteY18" fmla="*/ 709947 h 768101"/>
                <a:gd name="connsiteX19" fmla="*/ 496904 w 768096"/>
                <a:gd name="connsiteY19" fmla="*/ 701247 h 768101"/>
                <a:gd name="connsiteX20" fmla="*/ 463188 w 768096"/>
                <a:gd name="connsiteY20" fmla="*/ 701247 h 768101"/>
                <a:gd name="connsiteX21" fmla="*/ 461427 w 768096"/>
                <a:gd name="connsiteY21" fmla="*/ 709929 h 768101"/>
                <a:gd name="connsiteX22" fmla="*/ 384046 w 768096"/>
                <a:gd name="connsiteY22" fmla="*/ 761257 h 768101"/>
                <a:gd name="connsiteX23" fmla="*/ 306637 w 768096"/>
                <a:gd name="connsiteY23" fmla="*/ 709947 h 768101"/>
                <a:gd name="connsiteX24" fmla="*/ 306328 w 768096"/>
                <a:gd name="connsiteY24" fmla="*/ 708414 h 768101"/>
                <a:gd name="connsiteX25" fmla="*/ 216024 w 768096"/>
                <a:gd name="connsiteY25" fmla="*/ 741942 h 768101"/>
                <a:gd name="connsiteX26" fmla="*/ 216024 w 768096"/>
                <a:gd name="connsiteY26" fmla="*/ 768101 h 768101"/>
                <a:gd name="connsiteX27" fmla="*/ 168018 w 768096"/>
                <a:gd name="connsiteY27" fmla="*/ 768101 h 768101"/>
                <a:gd name="connsiteX28" fmla="*/ 168018 w 768096"/>
                <a:gd name="connsiteY28" fmla="*/ 725253 h 768101"/>
                <a:gd name="connsiteX29" fmla="*/ 183676 w 768096"/>
                <a:gd name="connsiteY29" fmla="*/ 702750 h 768101"/>
                <a:gd name="connsiteX30" fmla="*/ 303898 w 768096"/>
                <a:gd name="connsiteY30" fmla="*/ 658114 h 768101"/>
                <a:gd name="connsiteX31" fmla="*/ 306637 w 768096"/>
                <a:gd name="connsiteY31" fmla="*/ 644546 h 768101"/>
                <a:gd name="connsiteX32" fmla="*/ 384046 w 768096"/>
                <a:gd name="connsiteY32" fmla="*/ 593236 h 768101"/>
                <a:gd name="connsiteX33" fmla="*/ 44351 w 768096"/>
                <a:gd name="connsiteY33" fmla="*/ 526408 h 768101"/>
                <a:gd name="connsiteX34" fmla="*/ 45360 w 768096"/>
                <a:gd name="connsiteY34" fmla="*/ 527475 h 768101"/>
                <a:gd name="connsiteX35" fmla="*/ 44172 w 768096"/>
                <a:gd name="connsiteY35" fmla="*/ 527475 h 768101"/>
                <a:gd name="connsiteX36" fmla="*/ 92490 w 768096"/>
                <a:gd name="connsiteY36" fmla="*/ 239441 h 768101"/>
                <a:gd name="connsiteX37" fmla="*/ 88358 w 768096"/>
                <a:gd name="connsiteY37" fmla="*/ 264073 h 768101"/>
                <a:gd name="connsiteX38" fmla="*/ 438601 w 768096"/>
                <a:gd name="connsiteY38" fmla="*/ 264073 h 768101"/>
                <a:gd name="connsiteX39" fmla="*/ 435859 w 768096"/>
                <a:gd name="connsiteY39" fmla="*/ 239441 h 768101"/>
                <a:gd name="connsiteX40" fmla="*/ 164198 w 768096"/>
                <a:gd name="connsiteY40" fmla="*/ 95419 h 768101"/>
                <a:gd name="connsiteX41" fmla="*/ 164198 w 768096"/>
                <a:gd name="connsiteY41" fmla="*/ 191435 h 768101"/>
                <a:gd name="connsiteX42" fmla="*/ 360043 w 768096"/>
                <a:gd name="connsiteY42" fmla="*/ 191435 h 768101"/>
                <a:gd name="connsiteX43" fmla="*/ 360043 w 768096"/>
                <a:gd name="connsiteY43" fmla="*/ 95419 h 768101"/>
                <a:gd name="connsiteX44" fmla="*/ 698857 w 768096"/>
                <a:gd name="connsiteY44" fmla="*/ 48006 h 768101"/>
                <a:gd name="connsiteX45" fmla="*/ 698857 w 768096"/>
                <a:gd name="connsiteY45" fmla="*/ 48007 h 768101"/>
                <a:gd name="connsiteX46" fmla="*/ 684083 w 768096"/>
                <a:gd name="connsiteY46" fmla="*/ 48007 h 768101"/>
                <a:gd name="connsiteX47" fmla="*/ 684083 w 768096"/>
                <a:gd name="connsiteY47" fmla="*/ 83770 h 768101"/>
                <a:gd name="connsiteX48" fmla="*/ 612074 w 768096"/>
                <a:gd name="connsiteY48" fmla="*/ 83770 h 768101"/>
                <a:gd name="connsiteX49" fmla="*/ 612074 w 768096"/>
                <a:gd name="connsiteY49" fmla="*/ 48007 h 768101"/>
                <a:gd name="connsiteX50" fmla="*/ 597305 w 768096"/>
                <a:gd name="connsiteY50" fmla="*/ 48007 h 768101"/>
                <a:gd name="connsiteX51" fmla="*/ 576072 w 768096"/>
                <a:gd name="connsiteY51" fmla="*/ 69240 h 768101"/>
                <a:gd name="connsiteX52" fmla="*/ 576072 w 768096"/>
                <a:gd name="connsiteY52" fmla="*/ 314809 h 768101"/>
                <a:gd name="connsiteX53" fmla="*/ 597305 w 768096"/>
                <a:gd name="connsiteY53" fmla="*/ 336042 h 768101"/>
                <a:gd name="connsiteX54" fmla="*/ 698857 w 768096"/>
                <a:gd name="connsiteY54" fmla="*/ 336042 h 768101"/>
                <a:gd name="connsiteX55" fmla="*/ 720090 w 768096"/>
                <a:gd name="connsiteY55" fmla="*/ 314809 h 768101"/>
                <a:gd name="connsiteX56" fmla="*/ 720090 w 768096"/>
                <a:gd name="connsiteY56" fmla="*/ 69239 h 768101"/>
                <a:gd name="connsiteX57" fmla="*/ 698857 w 768096"/>
                <a:gd name="connsiteY57" fmla="*/ 48006 h 768101"/>
                <a:gd name="connsiteX58" fmla="*/ 140183 w 768096"/>
                <a:gd name="connsiteY58" fmla="*/ 47413 h 768101"/>
                <a:gd name="connsiteX59" fmla="*/ 140195 w 768096"/>
                <a:gd name="connsiteY59" fmla="*/ 47413 h 768101"/>
                <a:gd name="connsiteX60" fmla="*/ 384046 w 768096"/>
                <a:gd name="connsiteY60" fmla="*/ 47413 h 768101"/>
                <a:gd name="connsiteX61" fmla="*/ 408049 w 768096"/>
                <a:gd name="connsiteY61" fmla="*/ 71404 h 768101"/>
                <a:gd name="connsiteX62" fmla="*/ 408049 w 768096"/>
                <a:gd name="connsiteY62" fmla="*/ 71416 h 768101"/>
                <a:gd name="connsiteX63" fmla="*/ 408049 w 768096"/>
                <a:gd name="connsiteY63" fmla="*/ 191435 h 768101"/>
                <a:gd name="connsiteX64" fmla="*/ 480060 w 768096"/>
                <a:gd name="connsiteY64" fmla="*/ 191435 h 768101"/>
                <a:gd name="connsiteX65" fmla="*/ 528066 w 768096"/>
                <a:gd name="connsiteY65" fmla="*/ 575481 h 768101"/>
                <a:gd name="connsiteX66" fmla="*/ 90719 w 768096"/>
                <a:gd name="connsiteY66" fmla="*/ 575481 h 768101"/>
                <a:gd name="connsiteX67" fmla="*/ 45360 w 768096"/>
                <a:gd name="connsiteY67" fmla="*/ 527475 h 768101"/>
                <a:gd name="connsiteX68" fmla="*/ 467927 w 768096"/>
                <a:gd name="connsiteY68" fmla="*/ 527475 h 768101"/>
                <a:gd name="connsiteX69" fmla="*/ 443946 w 768096"/>
                <a:gd name="connsiteY69" fmla="*/ 312079 h 768101"/>
                <a:gd name="connsiteX70" fmla="*/ 80305 w 768096"/>
                <a:gd name="connsiteY70" fmla="*/ 312079 h 768101"/>
                <a:gd name="connsiteX71" fmla="*/ 44351 w 768096"/>
                <a:gd name="connsiteY71" fmla="*/ 526408 h 768101"/>
                <a:gd name="connsiteX72" fmla="*/ 0 w 768096"/>
                <a:gd name="connsiteY72" fmla="*/ 479469 h 768101"/>
                <a:gd name="connsiteX73" fmla="*/ 48316 w 768096"/>
                <a:gd name="connsiteY73" fmla="*/ 191435 h 768101"/>
                <a:gd name="connsiteX74" fmla="*/ 116192 w 768096"/>
                <a:gd name="connsiteY74" fmla="*/ 191435 h 768101"/>
                <a:gd name="connsiteX75" fmla="*/ 116192 w 768096"/>
                <a:gd name="connsiteY75" fmla="*/ 71416 h 768101"/>
                <a:gd name="connsiteX76" fmla="*/ 140183 w 768096"/>
                <a:gd name="connsiteY76" fmla="*/ 47413 h 768101"/>
                <a:gd name="connsiteX77" fmla="*/ 698857 w 768096"/>
                <a:gd name="connsiteY77" fmla="*/ 0 h 768101"/>
                <a:gd name="connsiteX78" fmla="*/ 768096 w 768096"/>
                <a:gd name="connsiteY78" fmla="*/ 69240 h 768101"/>
                <a:gd name="connsiteX79" fmla="*/ 768096 w 768096"/>
                <a:gd name="connsiteY79" fmla="*/ 314809 h 768101"/>
                <a:gd name="connsiteX80" fmla="*/ 698857 w 768096"/>
                <a:gd name="connsiteY80" fmla="*/ 384048 h 768101"/>
                <a:gd name="connsiteX81" fmla="*/ 597305 w 768096"/>
                <a:gd name="connsiteY81" fmla="*/ 384048 h 768101"/>
                <a:gd name="connsiteX82" fmla="*/ 528066 w 768096"/>
                <a:gd name="connsiteY82" fmla="*/ 314809 h 768101"/>
                <a:gd name="connsiteX83" fmla="*/ 528066 w 768096"/>
                <a:gd name="connsiteY83" fmla="*/ 69240 h 768101"/>
                <a:gd name="connsiteX84" fmla="*/ 597305 w 768096"/>
                <a:gd name="connsiteY84" fmla="*/ 1 h 768101"/>
                <a:gd name="connsiteX85" fmla="*/ 698857 w 768096"/>
                <a:gd name="connsiteY85" fmla="*/ 1 h 768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768096" h="768101">
                  <a:moveTo>
                    <a:pt x="576070" y="641242"/>
                  </a:moveTo>
                  <a:cubicBezTo>
                    <a:pt x="556185" y="641242"/>
                    <a:pt x="540065" y="657360"/>
                    <a:pt x="540065" y="677247"/>
                  </a:cubicBezTo>
                  <a:cubicBezTo>
                    <a:pt x="540065" y="697131"/>
                    <a:pt x="556185" y="713251"/>
                    <a:pt x="576070" y="713251"/>
                  </a:cubicBezTo>
                  <a:cubicBezTo>
                    <a:pt x="595954" y="713251"/>
                    <a:pt x="612074" y="697131"/>
                    <a:pt x="612074" y="677247"/>
                  </a:cubicBezTo>
                  <a:cubicBezTo>
                    <a:pt x="612052" y="657370"/>
                    <a:pt x="595946" y="641264"/>
                    <a:pt x="576070" y="641242"/>
                  </a:cubicBezTo>
                  <a:close/>
                  <a:moveTo>
                    <a:pt x="384046" y="641242"/>
                  </a:moveTo>
                  <a:cubicBezTo>
                    <a:pt x="364161" y="641242"/>
                    <a:pt x="348041" y="657360"/>
                    <a:pt x="348041" y="677247"/>
                  </a:cubicBezTo>
                  <a:cubicBezTo>
                    <a:pt x="348041" y="697131"/>
                    <a:pt x="364161" y="713251"/>
                    <a:pt x="384046" y="713251"/>
                  </a:cubicBezTo>
                  <a:cubicBezTo>
                    <a:pt x="403930" y="713251"/>
                    <a:pt x="420050" y="697131"/>
                    <a:pt x="420050" y="677247"/>
                  </a:cubicBezTo>
                  <a:cubicBezTo>
                    <a:pt x="420028" y="657370"/>
                    <a:pt x="403922" y="641264"/>
                    <a:pt x="384046" y="641242"/>
                  </a:cubicBezTo>
                  <a:close/>
                  <a:moveTo>
                    <a:pt x="384046" y="593236"/>
                  </a:moveTo>
                  <a:cubicBezTo>
                    <a:pt x="418844" y="593236"/>
                    <a:pt x="448701" y="614393"/>
                    <a:pt x="461454" y="644546"/>
                  </a:cubicBezTo>
                  <a:lnTo>
                    <a:pt x="463209" y="653241"/>
                  </a:lnTo>
                  <a:lnTo>
                    <a:pt x="496906" y="653241"/>
                  </a:lnTo>
                  <a:lnTo>
                    <a:pt x="498661" y="644546"/>
                  </a:lnTo>
                  <a:cubicBezTo>
                    <a:pt x="511415" y="614393"/>
                    <a:pt x="541271" y="593236"/>
                    <a:pt x="576070" y="593236"/>
                  </a:cubicBezTo>
                  <a:cubicBezTo>
                    <a:pt x="622467" y="593236"/>
                    <a:pt x="660080" y="630849"/>
                    <a:pt x="660080" y="677247"/>
                  </a:cubicBezTo>
                  <a:cubicBezTo>
                    <a:pt x="660025" y="723620"/>
                    <a:pt x="622443" y="761199"/>
                    <a:pt x="576070" y="761257"/>
                  </a:cubicBezTo>
                  <a:cubicBezTo>
                    <a:pt x="541271" y="761257"/>
                    <a:pt x="511415" y="740100"/>
                    <a:pt x="498661" y="709947"/>
                  </a:cubicBezTo>
                  <a:lnTo>
                    <a:pt x="496904" y="701247"/>
                  </a:lnTo>
                  <a:lnTo>
                    <a:pt x="463188" y="701247"/>
                  </a:lnTo>
                  <a:lnTo>
                    <a:pt x="461427" y="709929"/>
                  </a:lnTo>
                  <a:cubicBezTo>
                    <a:pt x="448661" y="740064"/>
                    <a:pt x="418826" y="761214"/>
                    <a:pt x="384046" y="761257"/>
                  </a:cubicBezTo>
                  <a:cubicBezTo>
                    <a:pt x="349248" y="761257"/>
                    <a:pt x="319391" y="740100"/>
                    <a:pt x="306637" y="709947"/>
                  </a:cubicBezTo>
                  <a:lnTo>
                    <a:pt x="306328" y="708414"/>
                  </a:lnTo>
                  <a:lnTo>
                    <a:pt x="216024" y="741942"/>
                  </a:lnTo>
                  <a:lnTo>
                    <a:pt x="216024" y="768101"/>
                  </a:lnTo>
                  <a:lnTo>
                    <a:pt x="168018" y="768101"/>
                  </a:lnTo>
                  <a:lnTo>
                    <a:pt x="168018" y="725253"/>
                  </a:lnTo>
                  <a:cubicBezTo>
                    <a:pt x="168016" y="715215"/>
                    <a:pt x="174263" y="706235"/>
                    <a:pt x="183676" y="702750"/>
                  </a:cubicBezTo>
                  <a:lnTo>
                    <a:pt x="303898" y="658114"/>
                  </a:lnTo>
                  <a:lnTo>
                    <a:pt x="306637" y="644546"/>
                  </a:lnTo>
                  <a:cubicBezTo>
                    <a:pt x="319391" y="614393"/>
                    <a:pt x="349248" y="593236"/>
                    <a:pt x="384046" y="593236"/>
                  </a:cubicBezTo>
                  <a:close/>
                  <a:moveTo>
                    <a:pt x="44351" y="526408"/>
                  </a:moveTo>
                  <a:lnTo>
                    <a:pt x="45360" y="527475"/>
                  </a:lnTo>
                  <a:lnTo>
                    <a:pt x="44172" y="527475"/>
                  </a:lnTo>
                  <a:close/>
                  <a:moveTo>
                    <a:pt x="92490" y="239441"/>
                  </a:moveTo>
                  <a:lnTo>
                    <a:pt x="88358" y="264073"/>
                  </a:lnTo>
                  <a:lnTo>
                    <a:pt x="438601" y="264073"/>
                  </a:lnTo>
                  <a:lnTo>
                    <a:pt x="435859" y="239441"/>
                  </a:lnTo>
                  <a:close/>
                  <a:moveTo>
                    <a:pt x="164198" y="95419"/>
                  </a:moveTo>
                  <a:lnTo>
                    <a:pt x="164198" y="191435"/>
                  </a:lnTo>
                  <a:lnTo>
                    <a:pt x="360043" y="191435"/>
                  </a:lnTo>
                  <a:lnTo>
                    <a:pt x="360043" y="95419"/>
                  </a:lnTo>
                  <a:close/>
                  <a:moveTo>
                    <a:pt x="698857" y="48006"/>
                  </a:moveTo>
                  <a:lnTo>
                    <a:pt x="698857" y="48007"/>
                  </a:lnTo>
                  <a:lnTo>
                    <a:pt x="684083" y="48007"/>
                  </a:lnTo>
                  <a:lnTo>
                    <a:pt x="684083" y="83770"/>
                  </a:lnTo>
                  <a:lnTo>
                    <a:pt x="612074" y="83770"/>
                  </a:lnTo>
                  <a:lnTo>
                    <a:pt x="612074" y="48007"/>
                  </a:lnTo>
                  <a:lnTo>
                    <a:pt x="597305" y="48007"/>
                  </a:lnTo>
                  <a:cubicBezTo>
                    <a:pt x="585584" y="48020"/>
                    <a:pt x="576084" y="57518"/>
                    <a:pt x="576072" y="69240"/>
                  </a:cubicBezTo>
                  <a:lnTo>
                    <a:pt x="576072" y="314809"/>
                  </a:lnTo>
                  <a:cubicBezTo>
                    <a:pt x="576084" y="326532"/>
                    <a:pt x="585584" y="336030"/>
                    <a:pt x="597305" y="336042"/>
                  </a:cubicBezTo>
                  <a:lnTo>
                    <a:pt x="698857" y="336042"/>
                  </a:lnTo>
                  <a:cubicBezTo>
                    <a:pt x="710578" y="336030"/>
                    <a:pt x="720076" y="326532"/>
                    <a:pt x="720090" y="314809"/>
                  </a:cubicBezTo>
                  <a:lnTo>
                    <a:pt x="720090" y="69239"/>
                  </a:lnTo>
                  <a:cubicBezTo>
                    <a:pt x="720076" y="57518"/>
                    <a:pt x="710578" y="48019"/>
                    <a:pt x="698857" y="48006"/>
                  </a:cubicBezTo>
                  <a:close/>
                  <a:moveTo>
                    <a:pt x="140183" y="47413"/>
                  </a:moveTo>
                  <a:cubicBezTo>
                    <a:pt x="140187" y="47413"/>
                    <a:pt x="140191" y="47413"/>
                    <a:pt x="140195" y="47413"/>
                  </a:cubicBezTo>
                  <a:lnTo>
                    <a:pt x="384046" y="47413"/>
                  </a:lnTo>
                  <a:cubicBezTo>
                    <a:pt x="397298" y="47410"/>
                    <a:pt x="408046" y="58151"/>
                    <a:pt x="408049" y="71404"/>
                  </a:cubicBezTo>
                  <a:cubicBezTo>
                    <a:pt x="408049" y="71408"/>
                    <a:pt x="408049" y="71412"/>
                    <a:pt x="408049" y="71416"/>
                  </a:cubicBezTo>
                  <a:lnTo>
                    <a:pt x="408049" y="191435"/>
                  </a:lnTo>
                  <a:lnTo>
                    <a:pt x="480060" y="191435"/>
                  </a:lnTo>
                  <a:lnTo>
                    <a:pt x="528066" y="575481"/>
                  </a:lnTo>
                  <a:lnTo>
                    <a:pt x="90719" y="575481"/>
                  </a:lnTo>
                  <a:lnTo>
                    <a:pt x="45360" y="527475"/>
                  </a:lnTo>
                  <a:lnTo>
                    <a:pt x="467927" y="527475"/>
                  </a:lnTo>
                  <a:lnTo>
                    <a:pt x="443946" y="312079"/>
                  </a:lnTo>
                  <a:lnTo>
                    <a:pt x="80305" y="312079"/>
                  </a:lnTo>
                  <a:lnTo>
                    <a:pt x="44351" y="526408"/>
                  </a:lnTo>
                  <a:lnTo>
                    <a:pt x="0" y="479469"/>
                  </a:lnTo>
                  <a:lnTo>
                    <a:pt x="48316" y="191435"/>
                  </a:lnTo>
                  <a:lnTo>
                    <a:pt x="116192" y="191435"/>
                  </a:lnTo>
                  <a:lnTo>
                    <a:pt x="116192" y="71416"/>
                  </a:lnTo>
                  <a:cubicBezTo>
                    <a:pt x="116189" y="58163"/>
                    <a:pt x="126930" y="47416"/>
                    <a:pt x="140183" y="47413"/>
                  </a:cubicBezTo>
                  <a:close/>
                  <a:moveTo>
                    <a:pt x="698857" y="0"/>
                  </a:moveTo>
                  <a:cubicBezTo>
                    <a:pt x="737096" y="0"/>
                    <a:pt x="768096" y="31000"/>
                    <a:pt x="768096" y="69240"/>
                  </a:cubicBezTo>
                  <a:lnTo>
                    <a:pt x="768096" y="314809"/>
                  </a:lnTo>
                  <a:cubicBezTo>
                    <a:pt x="768096" y="353048"/>
                    <a:pt x="737096" y="384048"/>
                    <a:pt x="698857" y="384048"/>
                  </a:cubicBezTo>
                  <a:lnTo>
                    <a:pt x="597305" y="384048"/>
                  </a:lnTo>
                  <a:cubicBezTo>
                    <a:pt x="559066" y="384048"/>
                    <a:pt x="528066" y="353048"/>
                    <a:pt x="528066" y="314809"/>
                  </a:cubicBezTo>
                  <a:lnTo>
                    <a:pt x="528066" y="69240"/>
                  </a:lnTo>
                  <a:cubicBezTo>
                    <a:pt x="528066" y="31000"/>
                    <a:pt x="559066" y="1"/>
                    <a:pt x="597305" y="1"/>
                  </a:cubicBezTo>
                  <a:lnTo>
                    <a:pt x="698857" y="1"/>
                  </a:lnTo>
                  <a:close/>
                </a:path>
              </a:pathLst>
            </a:custGeom>
            <a:solidFill>
              <a:schemeClr val="accent6"/>
            </a:solidFill>
            <a:ln w="2381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sz="600" dirty="0"/>
            </a:p>
          </p:txBody>
        </p:sp>
        <p:pic>
          <p:nvPicPr>
            <p:cNvPr id="1051" name="Graphic 1050">
              <a:extLst>
                <a:ext uri="{FF2B5EF4-FFF2-40B4-BE49-F238E27FC236}">
                  <a16:creationId xmlns:a16="http://schemas.microsoft.com/office/drawing/2014/main" id="{967141CB-DBA2-2971-7F2E-C0BB6A66AFE7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79301" y="5484062"/>
              <a:ext cx="504004" cy="506122"/>
            </a:xfrm>
            <a:prstGeom prst="rect">
              <a:avLst/>
            </a:prstGeom>
          </p:spPr>
        </p:pic>
        <p:pic>
          <p:nvPicPr>
            <p:cNvPr id="1052" name="Graphic 1051">
              <a:extLst>
                <a:ext uri="{FF2B5EF4-FFF2-40B4-BE49-F238E27FC236}">
                  <a16:creationId xmlns:a16="http://schemas.microsoft.com/office/drawing/2014/main" id="{0713FE60-31AA-87E6-B18F-161091CDDC8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80305" y="3795532"/>
              <a:ext cx="502665" cy="5064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" name="think-cell data - do not delete" hidden="1">
            <a:extLst>
              <a:ext uri="{FF2B5EF4-FFF2-40B4-BE49-F238E27FC236}">
                <a16:creationId xmlns:a16="http://schemas.microsoft.com/office/drawing/2014/main" id="{715F45E9-8BA3-1008-3365-49520B7867B1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321104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8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15F45E9-8BA3-1008-3365-49520B7867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8" name="Picture 2" descr="person holding makeup brush with makeup palette">
            <a:extLst>
              <a:ext uri="{FF2B5EF4-FFF2-40B4-BE49-F238E27FC236}">
                <a16:creationId xmlns:a16="http://schemas.microsoft.com/office/drawing/2014/main" id="{81A2F28E-F55D-AB8F-D3F1-F9983DAE32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" b="31696"/>
          <a:stretch>
            <a:fillRect/>
          </a:stretch>
        </p:blipFill>
        <p:spPr bwMode="auto">
          <a:xfrm>
            <a:off x="0" y="1543668"/>
            <a:ext cx="12192000" cy="531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Rectangle 93">
            <a:extLst>
              <a:ext uri="{FF2B5EF4-FFF2-40B4-BE49-F238E27FC236}">
                <a16:creationId xmlns:a16="http://schemas.microsoft.com/office/drawing/2014/main" id="{4E5D6D86-6416-D259-C935-AD9624810B07}"/>
              </a:ext>
            </a:extLst>
          </p:cNvPr>
          <p:cNvSpPr/>
          <p:nvPr/>
        </p:nvSpPr>
        <p:spPr>
          <a:xfrm>
            <a:off x="2883371" y="1524000"/>
            <a:ext cx="2540843" cy="4730757"/>
          </a:xfrm>
          <a:prstGeom prst="rect">
            <a:avLst/>
          </a:prstGeom>
          <a:solidFill>
            <a:schemeClr val="tx1">
              <a:lumMod val="90000"/>
              <a:lumOff val="1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t"/>
          <a:lstStyle/>
          <a:p>
            <a:pPr algn="l">
              <a:lnSpc>
                <a:spcPct val="90000"/>
              </a:lnSpc>
            </a:pPr>
            <a:endParaRPr lang="zh-CN" altLang="en-US" sz="1400" dirty="0" err="1">
              <a:solidFill>
                <a:schemeClr val="bg1"/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BCC37BD9-EB69-CD0C-8AFF-F7D62D60C576}"/>
              </a:ext>
            </a:extLst>
          </p:cNvPr>
          <p:cNvSpPr/>
          <p:nvPr/>
        </p:nvSpPr>
        <p:spPr>
          <a:xfrm>
            <a:off x="5467819" y="1524000"/>
            <a:ext cx="3778799" cy="4730757"/>
          </a:xfrm>
          <a:prstGeom prst="rect">
            <a:avLst/>
          </a:prstGeom>
          <a:solidFill>
            <a:schemeClr val="tx1">
              <a:lumMod val="90000"/>
              <a:lumOff val="1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t"/>
          <a:lstStyle/>
          <a:p>
            <a:pPr algn="l">
              <a:lnSpc>
                <a:spcPct val="90000"/>
              </a:lnSpc>
            </a:pPr>
            <a:endParaRPr lang="zh-CN" altLang="en-US" sz="1400" dirty="0" err="1">
              <a:solidFill>
                <a:schemeClr val="bg1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1CE4974-F97D-23C4-83E5-7E10E1B3B27A}"/>
              </a:ext>
            </a:extLst>
          </p:cNvPr>
          <p:cNvSpPr/>
          <p:nvPr/>
        </p:nvSpPr>
        <p:spPr>
          <a:xfrm>
            <a:off x="9290223" y="1524000"/>
            <a:ext cx="2638425" cy="4730757"/>
          </a:xfrm>
          <a:prstGeom prst="rect">
            <a:avLst/>
          </a:prstGeom>
          <a:solidFill>
            <a:schemeClr val="tx1">
              <a:lumMod val="90000"/>
              <a:lumOff val="1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t"/>
          <a:lstStyle/>
          <a:p>
            <a:pPr algn="l">
              <a:lnSpc>
                <a:spcPct val="90000"/>
              </a:lnSpc>
            </a:pPr>
            <a:endParaRPr lang="zh-CN" altLang="en-US" sz="1400" dirty="0" err="1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828AA2-8B59-6677-4974-6E33DC479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0286999" cy="830997"/>
          </a:xfrm>
        </p:spPr>
        <p:txBody>
          <a:bodyPr vert="horz"/>
          <a:lstStyle/>
          <a:p>
            <a:r>
              <a:rPr lang="en-US" dirty="0"/>
              <a:t>How to win each persona — a luxury brand's field guide</a:t>
            </a:r>
            <a:br>
              <a:rPr lang="en-US" dirty="0"/>
            </a:br>
            <a:endParaRPr lang="en-GB" dirty="0"/>
          </a:p>
        </p:txBody>
      </p:sp>
      <p:sp>
        <p:nvSpPr>
          <p:cNvPr id="5" name="Text 3"/>
          <p:cNvSpPr/>
          <p:nvPr/>
        </p:nvSpPr>
        <p:spPr>
          <a:xfrm>
            <a:off x="381000" y="1142999"/>
            <a:ext cx="9525000" cy="221599"/>
          </a:xfrm>
          <a:prstGeom prst="rect">
            <a:avLst/>
          </a:prstGeom>
          <a:noFill/>
          <a:ln/>
        </p:spPr>
        <p:txBody>
          <a:bodyPr wrap="square" lIns="0" tIns="0" rIns="0" bIns="0" rtlCol="0" anchor="t" anchorCtr="0">
            <a:spAutoFit/>
          </a:bodyPr>
          <a:lstStyle/>
          <a:p>
            <a:pPr marL="0" indent="0">
              <a:lnSpc>
                <a:spcPct val="90000"/>
              </a:lnSpc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ea typeface="Calibri" pitchFamily="34" charset="-122"/>
                <a:cs typeface="Calibri" pitchFamily="34" charset="-120"/>
              </a:rPr>
              <a:t>What drives each consumer — and exactly how luxury brands should engage them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3017291" y="1673431"/>
            <a:ext cx="2273002" cy="2434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kern="0" dirty="0">
                <a:solidFill>
                  <a:srgbClr val="A87FDF"/>
                </a:solidFill>
                <a:latin typeface="+mj-lt"/>
                <a:ea typeface="Calibri" pitchFamily="34" charset="-122"/>
                <a:cs typeface="Calibri" pitchFamily="34" charset="-120"/>
              </a:rPr>
              <a:t>What drives them</a:t>
            </a:r>
            <a:endParaRPr lang="en-US" dirty="0">
              <a:latin typeface="+mj-lt"/>
            </a:endParaRPr>
          </a:p>
        </p:txBody>
      </p:sp>
      <p:sp>
        <p:nvSpPr>
          <p:cNvPr id="8" name="Text 6"/>
          <p:cNvSpPr/>
          <p:nvPr/>
        </p:nvSpPr>
        <p:spPr>
          <a:xfrm>
            <a:off x="5837981" y="1673431"/>
            <a:ext cx="3038475" cy="2434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kern="0" dirty="0">
                <a:solidFill>
                  <a:srgbClr val="A87FDF"/>
                </a:solidFill>
                <a:latin typeface="+mj-lt"/>
                <a:ea typeface="Calibri" pitchFamily="34" charset="-122"/>
                <a:cs typeface="Calibri" pitchFamily="34" charset="-120"/>
              </a:rPr>
              <a:t>How to win them</a:t>
            </a:r>
            <a:endParaRPr lang="en-US" dirty="0">
              <a:latin typeface="+mj-lt"/>
            </a:endParaRPr>
          </a:p>
        </p:txBody>
      </p:sp>
      <p:sp>
        <p:nvSpPr>
          <p:cNvPr id="9" name="Text 7"/>
          <p:cNvSpPr/>
          <p:nvPr/>
        </p:nvSpPr>
        <p:spPr>
          <a:xfrm>
            <a:off x="9452375" y="1673431"/>
            <a:ext cx="2314120" cy="2434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kern="0" dirty="0">
                <a:solidFill>
                  <a:srgbClr val="A87FDF"/>
                </a:solidFill>
                <a:latin typeface="+mj-lt"/>
                <a:ea typeface="Calibri" pitchFamily="34" charset="-122"/>
                <a:cs typeface="Calibri" pitchFamily="34" charset="-120"/>
              </a:rPr>
              <a:t>What to avoid</a:t>
            </a:r>
            <a:endParaRPr lang="en-US" dirty="0">
              <a:latin typeface="+mj-lt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380999" y="2260861"/>
            <a:ext cx="2084237" cy="15749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+mj-lt"/>
                <a:ea typeface="Calibri" pitchFamily="34" charset="-122"/>
                <a:cs typeface="Calibri" pitchFamily="34" charset="-120"/>
              </a:rPr>
              <a:t>Retain selectively</a:t>
            </a:r>
            <a:endParaRPr lang="en-US" sz="12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380999" y="1988824"/>
            <a:ext cx="2273002" cy="2577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+mj-lt"/>
                <a:ea typeface="Calibri" pitchFamily="34" charset="-122"/>
                <a:cs typeface="Calibri" pitchFamily="34" charset="-120"/>
              </a:rPr>
              <a:t>Minimalist Savers</a:t>
            </a:r>
            <a:endParaRPr lang="en-US" sz="1600" dirty="0">
              <a:latin typeface="+mj-lt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380999" y="2523191"/>
            <a:ext cx="2084237" cy="2147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chemeClr val="accent4"/>
                </a:solidFill>
                <a:latin typeface="+mj-lt"/>
                <a:ea typeface="Calibri" pitchFamily="34" charset="-122"/>
                <a:cs typeface="Calibri" pitchFamily="34" charset="-120"/>
              </a:rPr>
              <a:t>$78 </a:t>
            </a:r>
            <a:r>
              <a:rPr lang="en-US" sz="1100" dirty="0">
                <a:solidFill>
                  <a:schemeClr val="bg1">
                    <a:lumMod val="85000"/>
                  </a:schemeClr>
                </a:solidFill>
                <a:latin typeface="+mj-lt"/>
                <a:ea typeface="Calibri" pitchFamily="34" charset="-122"/>
                <a:cs typeface="Calibri" pitchFamily="34" charset="-120"/>
              </a:rPr>
              <a:t>avg/mo</a:t>
            </a:r>
            <a:endParaRPr lang="en-US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3065487" y="1957074"/>
            <a:ext cx="2273002" cy="749133"/>
          </a:xfrm>
          <a:prstGeom prst="rect">
            <a:avLst/>
          </a:prstGeom>
          <a:noFill/>
          <a:ln/>
        </p:spPr>
        <p:txBody>
          <a:bodyPr wrap="square" lIns="0" tIns="0" rIns="76200" bIns="0" rtlCol="0" anchor="ctr"/>
          <a:lstStyle/>
          <a:p>
            <a:pPr marL="152400" indent="-152400">
              <a:buClr>
                <a:srgbClr val="FFFFFF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sz="1200" dirty="0">
                <a:solidFill>
                  <a:schemeClr val="bg1"/>
                </a:solidFill>
                <a:latin typeface="+mj-lt"/>
                <a:ea typeface="Calibri" pitchFamily="34" charset="-122"/>
                <a:cs typeface="Calibri" pitchFamily="34" charset="-120"/>
              </a:rPr>
              <a:t>Price &amp; value above all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  <a:p>
            <a:pPr marL="152400" indent="-152400">
              <a:buClr>
                <a:srgbClr val="FFFFFF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sz="1200" dirty="0">
                <a:solidFill>
                  <a:schemeClr val="bg1"/>
                </a:solidFill>
                <a:latin typeface="+mj-lt"/>
                <a:ea typeface="Calibri" pitchFamily="34" charset="-122"/>
                <a:cs typeface="Calibri" pitchFamily="34" charset="-120"/>
              </a:rPr>
              <a:t>Efficacy over brand name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  <a:p>
            <a:pPr marL="152400" indent="-152400">
              <a:buClr>
                <a:srgbClr val="FFFFFF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sz="1200" dirty="0">
                <a:solidFill>
                  <a:schemeClr val="bg1"/>
                </a:solidFill>
                <a:latin typeface="+mj-lt"/>
                <a:ea typeface="Calibri" pitchFamily="34" charset="-122"/>
                <a:cs typeface="Calibri" pitchFamily="34" charset="-120"/>
              </a:rPr>
              <a:t>Low-friction, fast shopping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5681771" y="1957074"/>
            <a:ext cx="3459480" cy="749133"/>
          </a:xfrm>
          <a:prstGeom prst="rect">
            <a:avLst/>
          </a:prstGeom>
          <a:noFill/>
          <a:ln/>
        </p:spPr>
        <p:txBody>
          <a:bodyPr wrap="square" lIns="0" tIns="0" rIns="76200" bIns="0" rtlCol="0" anchor="ctr"/>
          <a:lstStyle/>
          <a:p>
            <a:pPr marL="171450" indent="-17145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bg1"/>
                </a:solidFill>
                <a:latin typeface="+mj-lt"/>
                <a:ea typeface="Calibri" pitchFamily="34" charset="-122"/>
                <a:cs typeface="Calibri" pitchFamily="34" charset="-120"/>
              </a:rPr>
              <a:t>Clear proof of results at accessible price points. </a:t>
            </a:r>
          </a:p>
          <a:p>
            <a:pPr marL="171450" indent="-17145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bg1"/>
                </a:solidFill>
                <a:latin typeface="+mj-lt"/>
                <a:ea typeface="Calibri" pitchFamily="34" charset="-122"/>
                <a:cs typeface="Calibri" pitchFamily="34" charset="-120"/>
              </a:rPr>
              <a:t>Hero SKUs with visible performance. </a:t>
            </a:r>
          </a:p>
          <a:p>
            <a:pPr marL="171450" indent="-17145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bg1"/>
                </a:solidFill>
                <a:latin typeface="+mj-lt"/>
                <a:ea typeface="Calibri" pitchFamily="34" charset="-122"/>
                <a:cs typeface="Calibri" pitchFamily="34" charset="-120"/>
              </a:rPr>
              <a:t>Fast reorder paths.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ext 19"/>
          <p:cNvSpPr/>
          <p:nvPr/>
        </p:nvSpPr>
        <p:spPr>
          <a:xfrm>
            <a:off x="9481179" y="1957074"/>
            <a:ext cx="2314120" cy="749133"/>
          </a:xfrm>
          <a:prstGeom prst="rect">
            <a:avLst/>
          </a:prstGeom>
          <a:noFill/>
          <a:ln/>
        </p:spPr>
        <p:txBody>
          <a:bodyPr wrap="square" lIns="0" tIns="0" rIns="76200" bIns="0" rtlCol="0" anchor="ctr"/>
          <a:lstStyle/>
          <a:p>
            <a:pPr marL="171450" indent="-171450">
              <a:buFont typeface="Wingdings" panose="05000000000000000000" pitchFamily="2" charset="2"/>
              <a:buChar char="û"/>
            </a:pPr>
            <a:r>
              <a:rPr lang="en-US" sz="1200" i="1" dirty="0">
                <a:solidFill>
                  <a:schemeClr val="bg1"/>
                </a:solidFill>
                <a:latin typeface="+mj-lt"/>
                <a:ea typeface="Calibri" pitchFamily="34" charset="-122"/>
                <a:cs typeface="Calibri" pitchFamily="34" charset="-120"/>
              </a:rPr>
              <a:t>Over-investing in experience — they won't engage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Text 24"/>
          <p:cNvSpPr/>
          <p:nvPr/>
        </p:nvSpPr>
        <p:spPr>
          <a:xfrm>
            <a:off x="380999" y="3113385"/>
            <a:ext cx="2084237" cy="15749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+mj-lt"/>
                <a:ea typeface="Calibri" pitchFamily="34" charset="-122"/>
                <a:cs typeface="Calibri" pitchFamily="34" charset="-120"/>
              </a:rPr>
              <a:t>Build loyalty</a:t>
            </a:r>
            <a:endParaRPr lang="en-US" sz="12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26" name="Text 22"/>
          <p:cNvSpPr/>
          <p:nvPr/>
        </p:nvSpPr>
        <p:spPr>
          <a:xfrm>
            <a:off x="380999" y="2841349"/>
            <a:ext cx="2273002" cy="2577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+mj-lt"/>
                <a:ea typeface="Calibri" pitchFamily="34" charset="-122"/>
                <a:cs typeface="Calibri" pitchFamily="34" charset="-120"/>
              </a:rPr>
              <a:t>Routine Enthusiasts</a:t>
            </a:r>
            <a:endParaRPr lang="en-US" sz="1600" dirty="0">
              <a:latin typeface="+mj-lt"/>
            </a:endParaRPr>
          </a:p>
        </p:txBody>
      </p:sp>
      <p:sp>
        <p:nvSpPr>
          <p:cNvPr id="29" name="Text 25"/>
          <p:cNvSpPr/>
          <p:nvPr/>
        </p:nvSpPr>
        <p:spPr>
          <a:xfrm>
            <a:off x="380999" y="3375716"/>
            <a:ext cx="2084237" cy="2147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chemeClr val="accent4"/>
                </a:solidFill>
                <a:latin typeface="+mj-lt"/>
                <a:ea typeface="Calibri" pitchFamily="34" charset="-122"/>
                <a:cs typeface="Calibri" pitchFamily="34" charset="-120"/>
              </a:rPr>
              <a:t>$164 </a:t>
            </a:r>
            <a:r>
              <a:rPr lang="en-US" sz="1100" dirty="0">
                <a:solidFill>
                  <a:schemeClr val="bg1">
                    <a:lumMod val="85000"/>
                  </a:schemeClr>
                </a:solidFill>
                <a:latin typeface="+mj-lt"/>
                <a:ea typeface="Calibri" pitchFamily="34" charset="-122"/>
                <a:cs typeface="Calibri" pitchFamily="34" charset="-120"/>
              </a:rPr>
              <a:t>avg/mo</a:t>
            </a:r>
            <a:endParaRPr lang="en-US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31" name="Text 27"/>
          <p:cNvSpPr/>
          <p:nvPr/>
        </p:nvSpPr>
        <p:spPr>
          <a:xfrm>
            <a:off x="3065487" y="2822299"/>
            <a:ext cx="2273002" cy="749133"/>
          </a:xfrm>
          <a:prstGeom prst="rect">
            <a:avLst/>
          </a:prstGeom>
          <a:noFill/>
          <a:ln/>
        </p:spPr>
        <p:txBody>
          <a:bodyPr wrap="square" lIns="0" tIns="0" rIns="76200" bIns="0" rtlCol="0" anchor="ctr"/>
          <a:lstStyle/>
          <a:p>
            <a:pPr marL="152400" indent="-152400">
              <a:buClr>
                <a:srgbClr val="FFFFFF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sz="1200" dirty="0">
                <a:solidFill>
                  <a:schemeClr val="bg1"/>
                </a:solidFill>
                <a:latin typeface="+mj-lt"/>
                <a:ea typeface="Calibri" pitchFamily="34" charset="-122"/>
                <a:cs typeface="Calibri" pitchFamily="34" charset="-120"/>
              </a:rPr>
              <a:t>Routine &amp; consistency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  <a:p>
            <a:pPr marL="152400" indent="-152400">
              <a:buClr>
                <a:srgbClr val="FFFFFF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sz="1200" dirty="0">
                <a:solidFill>
                  <a:schemeClr val="bg1"/>
                </a:solidFill>
                <a:latin typeface="+mj-lt"/>
                <a:ea typeface="Calibri" pitchFamily="34" charset="-122"/>
                <a:cs typeface="Calibri" pitchFamily="34" charset="-120"/>
              </a:rPr>
              <a:t>Clean formulas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  <a:p>
            <a:pPr marL="152400" indent="-152400">
              <a:buClr>
                <a:srgbClr val="FFFFFF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sz="1200" dirty="0">
                <a:solidFill>
                  <a:schemeClr val="bg1"/>
                </a:solidFill>
                <a:latin typeface="+mj-lt"/>
                <a:ea typeface="Calibri" pitchFamily="34" charset="-122"/>
                <a:cs typeface="Calibri" pitchFamily="34" charset="-120"/>
              </a:rPr>
              <a:t>Brand trust over time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Text 29"/>
          <p:cNvSpPr/>
          <p:nvPr/>
        </p:nvSpPr>
        <p:spPr>
          <a:xfrm>
            <a:off x="5681771" y="2822299"/>
            <a:ext cx="3459480" cy="749133"/>
          </a:xfrm>
          <a:prstGeom prst="rect">
            <a:avLst/>
          </a:prstGeom>
          <a:noFill/>
          <a:ln/>
        </p:spPr>
        <p:txBody>
          <a:bodyPr wrap="square" lIns="0" tIns="0" rIns="76200" bIns="0" rtlCol="0" anchor="ctr"/>
          <a:lstStyle/>
          <a:p>
            <a:pPr marL="171450" indent="-17145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bg1"/>
                </a:solidFill>
                <a:latin typeface="+mj-lt"/>
                <a:ea typeface="Calibri" pitchFamily="34" charset="-122"/>
                <a:cs typeface="Calibri" pitchFamily="34" charset="-120"/>
              </a:rPr>
              <a:t>Subscription formats, refills, routine bundles. </a:t>
            </a:r>
          </a:p>
          <a:p>
            <a:pPr marL="171450" indent="-17145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bg1"/>
                </a:solidFill>
                <a:latin typeface="+mj-lt"/>
                <a:ea typeface="Calibri" pitchFamily="34" charset="-122"/>
                <a:cs typeface="Calibri" pitchFamily="34" charset="-120"/>
              </a:rPr>
              <a:t>Make it effortless to stay loyal.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ext 31"/>
          <p:cNvSpPr/>
          <p:nvPr/>
        </p:nvSpPr>
        <p:spPr>
          <a:xfrm>
            <a:off x="9481179" y="2822299"/>
            <a:ext cx="2314120" cy="749133"/>
          </a:xfrm>
          <a:prstGeom prst="rect">
            <a:avLst/>
          </a:prstGeom>
          <a:noFill/>
          <a:ln/>
        </p:spPr>
        <p:txBody>
          <a:bodyPr wrap="square" lIns="0" tIns="0" rIns="76200" bIns="0" rtlCol="0" anchor="ctr"/>
          <a:lstStyle/>
          <a:p>
            <a:pPr marL="171450" indent="-171450">
              <a:buFont typeface="Wingdings" panose="05000000000000000000" pitchFamily="2" charset="2"/>
              <a:buChar char="û"/>
            </a:pPr>
            <a:r>
              <a:rPr lang="en-US" sz="1200" i="1" dirty="0">
                <a:solidFill>
                  <a:schemeClr val="bg1"/>
                </a:solidFill>
                <a:latin typeface="+mj-lt"/>
                <a:ea typeface="Calibri" pitchFamily="34" charset="-122"/>
                <a:cs typeface="Calibri" pitchFamily="34" charset="-120"/>
              </a:rPr>
              <a:t>Novelty-first launches — they want reliability, not hype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1" name="Text 36"/>
          <p:cNvSpPr/>
          <p:nvPr/>
        </p:nvSpPr>
        <p:spPr>
          <a:xfrm>
            <a:off x="380999" y="3983942"/>
            <a:ext cx="2297266" cy="1394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+mj-lt"/>
                <a:ea typeface="Calibri" pitchFamily="34" charset="-122"/>
                <a:cs typeface="Calibri" pitchFamily="34" charset="-120"/>
              </a:rPr>
              <a:t>Largest segment — earn share</a:t>
            </a:r>
            <a:endParaRPr lang="en-US" sz="12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39" name="Text 34"/>
          <p:cNvSpPr/>
          <p:nvPr/>
        </p:nvSpPr>
        <p:spPr>
          <a:xfrm>
            <a:off x="380999" y="3693874"/>
            <a:ext cx="2273002" cy="2577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+mj-lt"/>
                <a:ea typeface="Calibri" pitchFamily="34" charset="-122"/>
                <a:cs typeface="Calibri" pitchFamily="34" charset="-120"/>
              </a:rPr>
              <a:t>Balanced Beautifiers</a:t>
            </a:r>
            <a:endParaRPr lang="en-US" sz="1600" dirty="0">
              <a:latin typeface="+mj-lt"/>
            </a:endParaRPr>
          </a:p>
        </p:txBody>
      </p:sp>
      <p:sp>
        <p:nvSpPr>
          <p:cNvPr id="42" name="Text 37"/>
          <p:cNvSpPr/>
          <p:nvPr/>
        </p:nvSpPr>
        <p:spPr>
          <a:xfrm>
            <a:off x="380999" y="4228241"/>
            <a:ext cx="2084237" cy="2147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chemeClr val="accent4"/>
                </a:solidFill>
                <a:latin typeface="+mj-lt"/>
                <a:ea typeface="Calibri" pitchFamily="34" charset="-122"/>
                <a:cs typeface="Calibri" pitchFamily="34" charset="-120"/>
              </a:rPr>
              <a:t>$185 </a:t>
            </a:r>
            <a:r>
              <a:rPr lang="en-US" sz="1100" dirty="0">
                <a:solidFill>
                  <a:schemeClr val="bg1">
                    <a:lumMod val="85000"/>
                  </a:schemeClr>
                </a:solidFill>
                <a:latin typeface="+mj-lt"/>
                <a:ea typeface="Calibri" pitchFamily="34" charset="-122"/>
                <a:cs typeface="Calibri" pitchFamily="34" charset="-120"/>
              </a:rPr>
              <a:t>avg/mo</a:t>
            </a:r>
            <a:endParaRPr lang="en-US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44" name="Text 39"/>
          <p:cNvSpPr/>
          <p:nvPr/>
        </p:nvSpPr>
        <p:spPr>
          <a:xfrm>
            <a:off x="3065487" y="3693874"/>
            <a:ext cx="2273002" cy="749133"/>
          </a:xfrm>
          <a:prstGeom prst="rect">
            <a:avLst/>
          </a:prstGeom>
          <a:noFill/>
          <a:ln/>
        </p:spPr>
        <p:txBody>
          <a:bodyPr wrap="square" lIns="0" tIns="0" rIns="76200" bIns="0" rtlCol="0" anchor="ctr"/>
          <a:lstStyle/>
          <a:p>
            <a:pPr marL="152400" indent="-152400">
              <a:buClr>
                <a:srgbClr val="FFFFFF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sz="1200" dirty="0">
                <a:solidFill>
                  <a:schemeClr val="bg1"/>
                </a:solidFill>
                <a:latin typeface="+mj-lt"/>
                <a:ea typeface="Calibri" pitchFamily="34" charset="-122"/>
                <a:cs typeface="Calibri" pitchFamily="34" charset="-120"/>
              </a:rPr>
              <a:t>Quality + price balance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  <a:p>
            <a:pPr marL="152400" indent="-152400">
              <a:buClr>
                <a:srgbClr val="FFFFFF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sz="1200" dirty="0">
                <a:solidFill>
                  <a:schemeClr val="bg1"/>
                </a:solidFill>
                <a:latin typeface="+mj-lt"/>
                <a:ea typeface="Calibri" pitchFamily="34" charset="-122"/>
                <a:cs typeface="Calibri" pitchFamily="34" charset="-120"/>
              </a:rPr>
              <a:t>Trend-curiosity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  <a:p>
            <a:pPr marL="152400" indent="-152400">
              <a:buClr>
                <a:srgbClr val="FFFFFF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sz="1200" dirty="0">
                <a:solidFill>
                  <a:schemeClr val="bg1"/>
                </a:solidFill>
                <a:latin typeface="+mj-lt"/>
                <a:ea typeface="Calibri" pitchFamily="34" charset="-122"/>
                <a:cs typeface="Calibri" pitchFamily="34" charset="-120"/>
              </a:rPr>
              <a:t>Self-treat mentality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" name="Text 41"/>
          <p:cNvSpPr/>
          <p:nvPr/>
        </p:nvSpPr>
        <p:spPr>
          <a:xfrm>
            <a:off x="5681771" y="3693874"/>
            <a:ext cx="3459480" cy="749133"/>
          </a:xfrm>
          <a:prstGeom prst="rect">
            <a:avLst/>
          </a:prstGeom>
          <a:noFill/>
          <a:ln/>
        </p:spPr>
        <p:txBody>
          <a:bodyPr wrap="square" lIns="0" tIns="0" rIns="76200" bIns="0" rtlCol="0" anchor="ctr"/>
          <a:lstStyle/>
          <a:p>
            <a:pPr marL="171450" indent="-17145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bg1"/>
                </a:solidFill>
                <a:latin typeface="+mj-lt"/>
                <a:ea typeface="Calibri" pitchFamily="34" charset="-122"/>
                <a:cs typeface="Calibri" pitchFamily="34" charset="-120"/>
              </a:rPr>
              <a:t>Editorial storytelling, accessible luxury cues, new format launches at justified price points.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8" name="Text 43"/>
          <p:cNvSpPr/>
          <p:nvPr/>
        </p:nvSpPr>
        <p:spPr>
          <a:xfrm>
            <a:off x="9481179" y="3693874"/>
            <a:ext cx="2314120" cy="749133"/>
          </a:xfrm>
          <a:prstGeom prst="rect">
            <a:avLst/>
          </a:prstGeom>
          <a:noFill/>
          <a:ln/>
        </p:spPr>
        <p:txBody>
          <a:bodyPr wrap="square" lIns="0" tIns="0" rIns="76200" bIns="0" rtlCol="0" anchor="ctr"/>
          <a:lstStyle/>
          <a:p>
            <a:pPr marL="171450" indent="-171450">
              <a:buFont typeface="Wingdings" panose="05000000000000000000" pitchFamily="2" charset="2"/>
              <a:buChar char="û"/>
            </a:pPr>
            <a:r>
              <a:rPr lang="en-US" sz="1200" i="1" dirty="0">
                <a:solidFill>
                  <a:schemeClr val="bg1"/>
                </a:solidFill>
                <a:latin typeface="+mj-lt"/>
                <a:ea typeface="Calibri" pitchFamily="34" charset="-122"/>
                <a:cs typeface="Calibri" pitchFamily="34" charset="-120"/>
              </a:rPr>
              <a:t>Price increases without clear value narrative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4" name="Text 48"/>
          <p:cNvSpPr/>
          <p:nvPr/>
        </p:nvSpPr>
        <p:spPr>
          <a:xfrm>
            <a:off x="380999" y="4818436"/>
            <a:ext cx="2084237" cy="15749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+mj-lt"/>
                <a:ea typeface="Calibri" pitchFamily="34" charset="-122"/>
                <a:cs typeface="Calibri" pitchFamily="34" charset="-120"/>
              </a:rPr>
              <a:t>Core luxury target</a:t>
            </a:r>
            <a:endParaRPr lang="en-US" sz="12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52" name="Text 46"/>
          <p:cNvSpPr/>
          <p:nvPr/>
        </p:nvSpPr>
        <p:spPr>
          <a:xfrm>
            <a:off x="380999" y="4546399"/>
            <a:ext cx="2273002" cy="2577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+mj-lt"/>
                <a:ea typeface="Calibri" pitchFamily="34" charset="-122"/>
                <a:cs typeface="Calibri" pitchFamily="34" charset="-120"/>
              </a:rPr>
              <a:t>Premium Purists</a:t>
            </a:r>
            <a:endParaRPr lang="en-US" sz="1600" dirty="0">
              <a:latin typeface="+mj-lt"/>
            </a:endParaRPr>
          </a:p>
        </p:txBody>
      </p:sp>
      <p:sp>
        <p:nvSpPr>
          <p:cNvPr id="55" name="Text 49"/>
          <p:cNvSpPr/>
          <p:nvPr/>
        </p:nvSpPr>
        <p:spPr>
          <a:xfrm>
            <a:off x="380999" y="5080766"/>
            <a:ext cx="2084237" cy="2147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chemeClr val="accent4"/>
                </a:solidFill>
                <a:latin typeface="+mj-lt"/>
                <a:ea typeface="Calibri" pitchFamily="34" charset="-122"/>
                <a:cs typeface="Calibri" pitchFamily="34" charset="-120"/>
              </a:rPr>
              <a:t>$216 </a:t>
            </a:r>
            <a:r>
              <a:rPr lang="en-US" sz="1100" dirty="0">
                <a:solidFill>
                  <a:schemeClr val="bg1">
                    <a:lumMod val="85000"/>
                  </a:schemeClr>
                </a:solidFill>
                <a:latin typeface="+mj-lt"/>
                <a:ea typeface="Calibri" pitchFamily="34" charset="-122"/>
                <a:cs typeface="Calibri" pitchFamily="34" charset="-120"/>
              </a:rPr>
              <a:t>avg/mo</a:t>
            </a:r>
            <a:endParaRPr lang="en-US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57" name="Text 51"/>
          <p:cNvSpPr/>
          <p:nvPr/>
        </p:nvSpPr>
        <p:spPr>
          <a:xfrm>
            <a:off x="3065487" y="4534520"/>
            <a:ext cx="2273002" cy="749133"/>
          </a:xfrm>
          <a:prstGeom prst="rect">
            <a:avLst/>
          </a:prstGeom>
          <a:noFill/>
          <a:ln/>
        </p:spPr>
        <p:txBody>
          <a:bodyPr wrap="square" lIns="0" tIns="0" rIns="76200" bIns="0" rtlCol="0" anchor="ctr"/>
          <a:lstStyle/>
          <a:p>
            <a:pPr marL="152400" indent="-152400">
              <a:buClr>
                <a:srgbClr val="FFFFFF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sz="1200" dirty="0">
                <a:solidFill>
                  <a:schemeClr val="bg1"/>
                </a:solidFill>
                <a:latin typeface="+mj-lt"/>
                <a:ea typeface="Calibri" pitchFamily="34" charset="-122"/>
                <a:cs typeface="Calibri" pitchFamily="34" charset="-120"/>
              </a:rPr>
              <a:t>Premium quality &amp; ethics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  <a:p>
            <a:pPr marL="152400" indent="-152400">
              <a:buClr>
                <a:srgbClr val="FFFFFF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sz="1200" dirty="0">
                <a:solidFill>
                  <a:schemeClr val="bg1"/>
                </a:solidFill>
                <a:latin typeface="+mj-lt"/>
                <a:ea typeface="Calibri" pitchFamily="34" charset="-122"/>
                <a:cs typeface="Calibri" pitchFamily="34" charset="-120"/>
              </a:rPr>
              <a:t>Wellness integration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  <a:p>
            <a:pPr marL="152400" indent="-152400">
              <a:buClr>
                <a:srgbClr val="FFFFFF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sz="1200" dirty="0">
                <a:solidFill>
                  <a:schemeClr val="bg1"/>
                </a:solidFill>
                <a:latin typeface="+mj-lt"/>
                <a:ea typeface="Calibri" pitchFamily="34" charset="-122"/>
                <a:cs typeface="Calibri" pitchFamily="34" charset="-120"/>
              </a:rPr>
              <a:t>Science-backed claims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9" name="Text 53"/>
          <p:cNvSpPr/>
          <p:nvPr/>
        </p:nvSpPr>
        <p:spPr>
          <a:xfrm>
            <a:off x="5681771" y="4534520"/>
            <a:ext cx="3459480" cy="749133"/>
          </a:xfrm>
          <a:prstGeom prst="rect">
            <a:avLst/>
          </a:prstGeom>
          <a:noFill/>
          <a:ln/>
        </p:spPr>
        <p:txBody>
          <a:bodyPr wrap="square" lIns="0" tIns="0" rIns="76200" bIns="0" rtlCol="0" anchor="ctr"/>
          <a:lstStyle/>
          <a:p>
            <a:pPr marL="171450" indent="-17145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bg1"/>
                </a:solidFill>
                <a:latin typeface="+mj-lt"/>
                <a:ea typeface="Calibri" pitchFamily="34" charset="-122"/>
                <a:cs typeface="Calibri" pitchFamily="34" charset="-120"/>
              </a:rPr>
              <a:t>Immersive in-store ritual, science-forward positioning, wellness adjacency. </a:t>
            </a:r>
          </a:p>
          <a:p>
            <a:pPr marL="171450" indent="-17145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bg1"/>
                </a:solidFill>
                <a:latin typeface="+mj-lt"/>
                <a:ea typeface="Calibri" pitchFamily="34" charset="-122"/>
                <a:cs typeface="Calibri" pitchFamily="34" charset="-120"/>
              </a:rPr>
              <a:t>Make them feel seen.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" name="Text 55"/>
          <p:cNvSpPr/>
          <p:nvPr/>
        </p:nvSpPr>
        <p:spPr>
          <a:xfrm>
            <a:off x="9481179" y="4534520"/>
            <a:ext cx="2314120" cy="749133"/>
          </a:xfrm>
          <a:prstGeom prst="rect">
            <a:avLst/>
          </a:prstGeom>
          <a:noFill/>
          <a:ln/>
        </p:spPr>
        <p:txBody>
          <a:bodyPr wrap="square" lIns="0" tIns="0" rIns="76200" bIns="0" rtlCol="0" anchor="ctr"/>
          <a:lstStyle/>
          <a:p>
            <a:pPr marL="171450" indent="-171450">
              <a:buFont typeface="Wingdings" panose="05000000000000000000" pitchFamily="2" charset="2"/>
              <a:buChar char="û"/>
            </a:pPr>
            <a:r>
              <a:rPr lang="en-US" sz="1200" i="1" dirty="0">
                <a:solidFill>
                  <a:schemeClr val="bg1"/>
                </a:solidFill>
                <a:latin typeface="+mj-lt"/>
                <a:ea typeface="Calibri" pitchFamily="34" charset="-122"/>
                <a:cs typeface="Calibri" pitchFamily="34" charset="-120"/>
              </a:rPr>
              <a:t>Loud logo plays or price-led promotions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7" name="Text 60"/>
          <p:cNvSpPr/>
          <p:nvPr/>
        </p:nvSpPr>
        <p:spPr>
          <a:xfrm>
            <a:off x="380999" y="5670959"/>
            <a:ext cx="2084237" cy="15749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chemeClr val="bg1">
                    <a:lumMod val="85000"/>
                  </a:schemeClr>
                </a:solidFill>
                <a:latin typeface="+mj-lt"/>
                <a:ea typeface="Calibri" pitchFamily="34" charset="-122"/>
                <a:cs typeface="Calibri" pitchFamily="34" charset="-120"/>
              </a:rPr>
              <a:t>Highest spend — activate now</a:t>
            </a:r>
            <a:endParaRPr lang="en-US" sz="12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65" name="Text 58"/>
          <p:cNvSpPr/>
          <p:nvPr/>
        </p:nvSpPr>
        <p:spPr>
          <a:xfrm>
            <a:off x="380999" y="5359107"/>
            <a:ext cx="2479382" cy="297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FFFFFF"/>
                </a:solidFill>
                <a:latin typeface="+mj-lt"/>
                <a:ea typeface="Calibri" pitchFamily="34" charset="-122"/>
                <a:cs typeface="Calibri" pitchFamily="34" charset="-120"/>
              </a:rPr>
              <a:t>Confident Trend-Seekers</a:t>
            </a:r>
            <a:endParaRPr lang="en-US" sz="1600" dirty="0">
              <a:latin typeface="+mj-lt"/>
            </a:endParaRPr>
          </a:p>
        </p:txBody>
      </p:sp>
      <p:sp>
        <p:nvSpPr>
          <p:cNvPr id="68" name="Text 61"/>
          <p:cNvSpPr/>
          <p:nvPr/>
        </p:nvSpPr>
        <p:spPr>
          <a:xfrm>
            <a:off x="380999" y="5933290"/>
            <a:ext cx="2084237" cy="2147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chemeClr val="accent4"/>
                </a:solidFill>
                <a:latin typeface="+mj-lt"/>
                <a:ea typeface="Calibri" pitchFamily="34" charset="-122"/>
                <a:cs typeface="Calibri" pitchFamily="34" charset="-120"/>
              </a:rPr>
              <a:t>$257 </a:t>
            </a:r>
            <a:r>
              <a:rPr lang="en-US" sz="1100" dirty="0">
                <a:solidFill>
                  <a:schemeClr val="bg1">
                    <a:lumMod val="85000"/>
                  </a:schemeClr>
                </a:solidFill>
                <a:latin typeface="+mj-lt"/>
                <a:ea typeface="Calibri" pitchFamily="34" charset="-122"/>
                <a:cs typeface="Calibri" pitchFamily="34" charset="-120"/>
              </a:rPr>
              <a:t>avg/mo</a:t>
            </a:r>
            <a:endParaRPr lang="en-US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70" name="Text 63"/>
          <p:cNvSpPr/>
          <p:nvPr/>
        </p:nvSpPr>
        <p:spPr>
          <a:xfrm>
            <a:off x="3065487" y="5373216"/>
            <a:ext cx="2273002" cy="749133"/>
          </a:xfrm>
          <a:prstGeom prst="rect">
            <a:avLst/>
          </a:prstGeom>
          <a:noFill/>
          <a:ln/>
        </p:spPr>
        <p:txBody>
          <a:bodyPr wrap="square" lIns="0" tIns="0" rIns="76200" bIns="0" rtlCol="0" anchor="ctr"/>
          <a:lstStyle/>
          <a:p>
            <a:pPr marL="152400" indent="-152400">
              <a:buClr>
                <a:srgbClr val="FFFFFF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sz="1200" dirty="0">
                <a:solidFill>
                  <a:schemeClr val="bg1"/>
                </a:solidFill>
                <a:latin typeface="+mj-lt"/>
                <a:ea typeface="Calibri" pitchFamily="34" charset="-122"/>
                <a:cs typeface="Calibri" pitchFamily="34" charset="-120"/>
              </a:rPr>
              <a:t>Innovation &amp; novelty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  <a:p>
            <a:pPr marL="152400" indent="-152400">
              <a:buClr>
                <a:srgbClr val="FFFFFF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sz="1200" dirty="0">
                <a:solidFill>
                  <a:schemeClr val="bg1"/>
                </a:solidFill>
                <a:latin typeface="+mj-lt"/>
                <a:ea typeface="Calibri" pitchFamily="34" charset="-122"/>
                <a:cs typeface="Calibri" pitchFamily="34" charset="-120"/>
              </a:rPr>
              <a:t>Social currency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  <a:p>
            <a:pPr marL="152400" indent="-152400">
              <a:buClr>
                <a:srgbClr val="FFFFFF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sz="1200" dirty="0">
                <a:solidFill>
                  <a:schemeClr val="bg1"/>
                </a:solidFill>
                <a:latin typeface="+mj-lt"/>
                <a:ea typeface="Calibri" pitchFamily="34" charset="-122"/>
                <a:cs typeface="Calibri" pitchFamily="34" charset="-120"/>
              </a:rPr>
              <a:t>Dupe-aware but aspirational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2" name="Text 65"/>
          <p:cNvSpPr/>
          <p:nvPr/>
        </p:nvSpPr>
        <p:spPr>
          <a:xfrm>
            <a:off x="5681771" y="5373216"/>
            <a:ext cx="3459480" cy="749133"/>
          </a:xfrm>
          <a:prstGeom prst="rect">
            <a:avLst/>
          </a:prstGeom>
          <a:noFill/>
          <a:ln/>
        </p:spPr>
        <p:txBody>
          <a:bodyPr wrap="square" lIns="0" tIns="0" rIns="76200" bIns="0" rtlCol="0" anchor="ctr"/>
          <a:lstStyle/>
          <a:p>
            <a:pPr marL="171450" indent="-17145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bg1"/>
                </a:solidFill>
                <a:latin typeface="+mj-lt"/>
                <a:ea typeface="Calibri" pitchFamily="34" charset="-122"/>
                <a:cs typeface="Calibri" pitchFamily="34" charset="-120"/>
              </a:rPr>
              <a:t>Creator partnerships, limited edition drops, early access. </a:t>
            </a:r>
          </a:p>
          <a:p>
            <a:pPr marL="171450" indent="-17145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bg1"/>
                </a:solidFill>
                <a:latin typeface="+mj-lt"/>
                <a:ea typeface="Calibri" pitchFamily="34" charset="-122"/>
                <a:cs typeface="Calibri" pitchFamily="34" charset="-120"/>
              </a:rPr>
              <a:t>Make them the first to know.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4" name="Text 67"/>
          <p:cNvSpPr/>
          <p:nvPr/>
        </p:nvSpPr>
        <p:spPr>
          <a:xfrm>
            <a:off x="9481179" y="5373216"/>
            <a:ext cx="2314120" cy="749133"/>
          </a:xfrm>
          <a:prstGeom prst="rect">
            <a:avLst/>
          </a:prstGeom>
          <a:noFill/>
          <a:ln/>
        </p:spPr>
        <p:txBody>
          <a:bodyPr wrap="square" lIns="0" tIns="0" rIns="76200" bIns="0" rtlCol="0" anchor="ctr"/>
          <a:lstStyle/>
          <a:p>
            <a:pPr marL="171450" indent="-171450">
              <a:buFont typeface="Wingdings" panose="05000000000000000000" pitchFamily="2" charset="2"/>
              <a:buChar char="û"/>
            </a:pPr>
            <a:r>
              <a:rPr lang="en-US" sz="1200" i="1" dirty="0">
                <a:solidFill>
                  <a:schemeClr val="bg1"/>
                </a:solidFill>
                <a:latin typeface="+mj-lt"/>
                <a:ea typeface="Calibri" pitchFamily="34" charset="-122"/>
                <a:cs typeface="Calibri" pitchFamily="34" charset="-120"/>
              </a:rPr>
              <a:t>Slow product cycles or invisible launches — they move at speed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7" name="Text 70"/>
          <p:cNvSpPr/>
          <p:nvPr/>
        </p:nvSpPr>
        <p:spPr>
          <a:xfrm>
            <a:off x="2286000" y="6096000"/>
            <a:ext cx="9525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b" anchorCtr="0">
            <a:noAutofit/>
          </a:bodyPr>
          <a:lstStyle/>
          <a:p>
            <a:pPr marL="0" indent="0">
              <a:lnSpc>
                <a:spcPct val="90000"/>
              </a:lnSpc>
            </a:pP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-122"/>
                <a:cs typeface="Calibri" pitchFamily="34" charset="-120"/>
              </a:rPr>
              <a:t>Source: Kearney Prestige Beauty Consumer Index, January 2026</a:t>
            </a:r>
            <a:endParaRPr lang="en-US" sz="7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9019C57B-DF7B-E1CB-22A5-391B7BFD712F}"/>
              </a:ext>
            </a:extLst>
          </p:cNvPr>
          <p:cNvCxnSpPr>
            <a:cxnSpLocks/>
          </p:cNvCxnSpPr>
          <p:nvPr/>
        </p:nvCxnSpPr>
        <p:spPr>
          <a:xfrm>
            <a:off x="371856" y="2789653"/>
            <a:ext cx="11580658" cy="0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5A4EE9D6-59E9-7F19-4221-CA598ECF6CFE}"/>
              </a:ext>
            </a:extLst>
          </p:cNvPr>
          <p:cNvCxnSpPr>
            <a:cxnSpLocks/>
          </p:cNvCxnSpPr>
          <p:nvPr/>
        </p:nvCxnSpPr>
        <p:spPr>
          <a:xfrm>
            <a:off x="371856" y="3642178"/>
            <a:ext cx="11580658" cy="0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AA158A7B-31B8-D2F0-1ADC-530B8A887925}"/>
              </a:ext>
            </a:extLst>
          </p:cNvPr>
          <p:cNvCxnSpPr>
            <a:cxnSpLocks/>
          </p:cNvCxnSpPr>
          <p:nvPr/>
        </p:nvCxnSpPr>
        <p:spPr>
          <a:xfrm>
            <a:off x="371856" y="4494703"/>
            <a:ext cx="11580658" cy="0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EC7A42AB-657E-BF89-E16E-8FDFBA6CA6A1}"/>
              </a:ext>
            </a:extLst>
          </p:cNvPr>
          <p:cNvCxnSpPr>
            <a:cxnSpLocks/>
          </p:cNvCxnSpPr>
          <p:nvPr/>
        </p:nvCxnSpPr>
        <p:spPr>
          <a:xfrm>
            <a:off x="371856" y="5347228"/>
            <a:ext cx="11580658" cy="0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4A710E1-74B1-36F6-DB9E-59ED30C559C5}"/>
              </a:ext>
            </a:extLst>
          </p:cNvPr>
          <p:cNvSpPr/>
          <p:nvPr/>
        </p:nvSpPr>
        <p:spPr>
          <a:xfrm>
            <a:off x="3833948" y="1497948"/>
            <a:ext cx="639688" cy="4571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t"/>
          <a:lstStyle/>
          <a:p>
            <a:pPr algn="l">
              <a:lnSpc>
                <a:spcPct val="90000"/>
              </a:lnSpc>
            </a:pPr>
            <a:endParaRPr lang="zh-CN" altLang="en-US" sz="1400" dirty="0" err="1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DD72950-C955-4E14-0D01-A705DDDF8F6F}"/>
              </a:ext>
            </a:extLst>
          </p:cNvPr>
          <p:cNvSpPr/>
          <p:nvPr/>
        </p:nvSpPr>
        <p:spPr>
          <a:xfrm>
            <a:off x="7037374" y="1497948"/>
            <a:ext cx="639688" cy="4571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t"/>
          <a:lstStyle/>
          <a:p>
            <a:pPr algn="l">
              <a:lnSpc>
                <a:spcPct val="90000"/>
              </a:lnSpc>
            </a:pPr>
            <a:endParaRPr lang="zh-CN" altLang="en-US" sz="1400" dirty="0" err="1">
              <a:solidFill>
                <a:schemeClr val="bg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7F24C0D-54F7-CE41-1620-187866D2EA03}"/>
              </a:ext>
            </a:extLst>
          </p:cNvPr>
          <p:cNvSpPr/>
          <p:nvPr/>
        </p:nvSpPr>
        <p:spPr>
          <a:xfrm>
            <a:off x="10289591" y="1497948"/>
            <a:ext cx="639688" cy="4571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t"/>
          <a:lstStyle/>
          <a:p>
            <a:pPr algn="l">
              <a:lnSpc>
                <a:spcPct val="90000"/>
              </a:lnSpc>
            </a:pPr>
            <a:endParaRPr lang="zh-CN" altLang="en-US" sz="1400" dirty="0" err="1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30F4828-B044-EE98-A89E-EC17AC3919E2}"/>
              </a:ext>
            </a:extLst>
          </p:cNvPr>
          <p:cNvSpPr/>
          <p:nvPr/>
        </p:nvSpPr>
        <p:spPr>
          <a:xfrm>
            <a:off x="3833948" y="6230512"/>
            <a:ext cx="639688" cy="4571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t"/>
          <a:lstStyle/>
          <a:p>
            <a:pPr algn="l">
              <a:lnSpc>
                <a:spcPct val="90000"/>
              </a:lnSpc>
            </a:pPr>
            <a:endParaRPr lang="zh-CN" altLang="en-US" sz="1400" dirty="0" err="1">
              <a:solidFill>
                <a:schemeClr val="bg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35707B1-71CD-8BB4-C8F6-8D6BB8097638}"/>
              </a:ext>
            </a:extLst>
          </p:cNvPr>
          <p:cNvSpPr/>
          <p:nvPr/>
        </p:nvSpPr>
        <p:spPr>
          <a:xfrm>
            <a:off x="7037374" y="6230512"/>
            <a:ext cx="639688" cy="4571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t"/>
          <a:lstStyle/>
          <a:p>
            <a:pPr algn="l">
              <a:lnSpc>
                <a:spcPct val="90000"/>
              </a:lnSpc>
            </a:pPr>
            <a:endParaRPr lang="zh-CN" altLang="en-US" sz="1400" dirty="0" err="1">
              <a:solidFill>
                <a:schemeClr val="bg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AA0E10-8842-6624-8B8B-9713655FB6EB}"/>
              </a:ext>
            </a:extLst>
          </p:cNvPr>
          <p:cNvSpPr/>
          <p:nvPr/>
        </p:nvSpPr>
        <p:spPr>
          <a:xfrm>
            <a:off x="10289591" y="6230512"/>
            <a:ext cx="639688" cy="4571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t"/>
          <a:lstStyle/>
          <a:p>
            <a:pPr algn="l">
              <a:lnSpc>
                <a:spcPct val="90000"/>
              </a:lnSpc>
            </a:pPr>
            <a:endParaRPr lang="zh-CN" altLang="en-US" sz="1400" dirty="0" err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hink-cell data - do not delete" hidden="1">
            <a:extLst>
              <a:ext uri="{FF2B5EF4-FFF2-40B4-BE49-F238E27FC236}">
                <a16:creationId xmlns:a16="http://schemas.microsoft.com/office/drawing/2014/main" id="{C662A223-45ED-3AB7-DC69-467A4D326D33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089890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06" imgH="608" progId="TCLayout.ActiveDocument.1">
                  <p:embed/>
                </p:oleObj>
              </mc:Choice>
              <mc:Fallback>
                <p:oleObj name="think-cell Slide" r:id="rId4" imgW="606" imgH="608" progId="TCLayout.ActiveDocument.1">
                  <p:embed/>
                  <p:pic>
                    <p:nvPicPr>
                      <p:cNvPr id="1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662A223-45ED-3AB7-DC69-467A4D326D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075D67B0-8B1A-98E5-688F-E45EAA10A313}"/>
              </a:ext>
            </a:extLst>
          </p:cNvPr>
          <p:cNvSpPr/>
          <p:nvPr/>
        </p:nvSpPr>
        <p:spPr>
          <a:xfrm>
            <a:off x="0" y="2619375"/>
            <a:ext cx="12192000" cy="423862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t"/>
          <a:lstStyle/>
          <a:p>
            <a:pPr algn="l">
              <a:lnSpc>
                <a:spcPct val="90000"/>
              </a:lnSpc>
            </a:pPr>
            <a:endParaRPr lang="zh-CN" altLang="en-US" sz="1400" dirty="0" err="1">
              <a:solidFill>
                <a:schemeClr val="bg1"/>
              </a:solidFill>
            </a:endParaRPr>
          </a:p>
        </p:txBody>
      </p:sp>
      <p:sp>
        <p:nvSpPr>
          <p:cNvPr id="5" name="Text 3"/>
          <p:cNvSpPr/>
          <p:nvPr/>
        </p:nvSpPr>
        <p:spPr>
          <a:xfrm>
            <a:off x="381000" y="1143000"/>
            <a:ext cx="9525000" cy="221599"/>
          </a:xfrm>
          <a:prstGeom prst="rect">
            <a:avLst/>
          </a:prstGeom>
          <a:noFill/>
          <a:ln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u="none" strike="noStrike" kern="120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Calibri" pitchFamily="34" charset="-122"/>
                <a:cs typeface="Calibri" pitchFamily="34" charset="-120"/>
              </a:rPr>
              <a:t>Four shifts in beauty consumer behavior and what they reveal about the future of luxury</a:t>
            </a:r>
            <a:endParaRPr kumimoji="0" lang="en-US" sz="1600" u="none" strike="noStrike" kern="120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" name="Text 59"/>
          <p:cNvSpPr/>
          <p:nvPr/>
        </p:nvSpPr>
        <p:spPr>
          <a:xfrm>
            <a:off x="2286000" y="6096000"/>
            <a:ext cx="9525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buClrTx/>
              <a:buSzTx/>
              <a:tabLst/>
              <a:defRPr/>
            </a:pPr>
            <a:r>
              <a:rPr kumimoji="0" lang="en-US" sz="70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itchFamily="34" charset="-122"/>
                <a:cs typeface="Calibri" pitchFamily="34" charset="-120"/>
              </a:rPr>
              <a:t>Source: Kearney Prestige Beauty Consumer Index, January 2026</a:t>
            </a:r>
            <a:endParaRPr kumimoji="0" lang="en-US" sz="700" u="none" strike="noStrike" kern="1200" cap="none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4392" y="2975356"/>
            <a:ext cx="475488" cy="475488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381000" y="3029240"/>
            <a:ext cx="190500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Calibri" pitchFamily="34" charset="-122"/>
                <a:cs typeface="Calibri" pitchFamily="34" charset="-120"/>
              </a:rPr>
              <a:t>Loyalty Redefined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381000" y="3525302"/>
            <a:ext cx="24688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Calibri" pitchFamily="34" charset="-122"/>
                <a:cs typeface="Calibri" pitchFamily="34" charset="-120"/>
              </a:rPr>
              <a:t>From brand to SKU-level loyalty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4" name="Image 1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6300" y="2975356"/>
            <a:ext cx="475488" cy="475488"/>
          </a:xfrm>
          <a:prstGeom prst="rect">
            <a:avLst/>
          </a:prstGeom>
        </p:spPr>
      </p:pic>
      <p:sp>
        <p:nvSpPr>
          <p:cNvPr id="26" name="Text 22"/>
          <p:cNvSpPr/>
          <p:nvPr/>
        </p:nvSpPr>
        <p:spPr>
          <a:xfrm>
            <a:off x="3372908" y="3029240"/>
            <a:ext cx="190500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Calibri" pitchFamily="34" charset="-122"/>
                <a:cs typeface="Calibri" pitchFamily="34" charset="-120"/>
              </a:rPr>
              <a:t>Efficacy as Baseline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7" name="Text 23"/>
          <p:cNvSpPr/>
          <p:nvPr/>
        </p:nvSpPr>
        <p:spPr>
          <a:xfrm>
            <a:off x="3372908" y="3525302"/>
            <a:ext cx="24688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Calibri" pitchFamily="34" charset="-122"/>
                <a:cs typeface="Calibri" pitchFamily="34" charset="-120"/>
              </a:rPr>
              <a:t>Science and proof drive decisions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8" name="Image 2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8208" y="2975356"/>
            <a:ext cx="475488" cy="475488"/>
          </a:xfrm>
          <a:prstGeom prst="rect">
            <a:avLst/>
          </a:prstGeom>
        </p:spPr>
      </p:pic>
      <p:sp>
        <p:nvSpPr>
          <p:cNvPr id="40" name="Text 35"/>
          <p:cNvSpPr/>
          <p:nvPr/>
        </p:nvSpPr>
        <p:spPr>
          <a:xfrm>
            <a:off x="6364816" y="3029240"/>
            <a:ext cx="246888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Calibri" pitchFamily="34" charset="-122"/>
                <a:cs typeface="Calibri" pitchFamily="34" charset="-120"/>
              </a:rPr>
              <a:t>Wellness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1" name="Text 36"/>
          <p:cNvSpPr/>
          <p:nvPr/>
        </p:nvSpPr>
        <p:spPr>
          <a:xfrm>
            <a:off x="6364816" y="3525302"/>
            <a:ext cx="24688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Calibri" pitchFamily="34" charset="-122"/>
                <a:cs typeface="Calibri" pitchFamily="34" charset="-120"/>
              </a:rPr>
              <a:t>The new anchor role for beauty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52" name="Image 3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50117" y="2975356"/>
            <a:ext cx="475488" cy="475488"/>
          </a:xfrm>
          <a:prstGeom prst="rect">
            <a:avLst/>
          </a:prstGeom>
        </p:spPr>
      </p:pic>
      <p:sp>
        <p:nvSpPr>
          <p:cNvPr id="54" name="Text 48"/>
          <p:cNvSpPr/>
          <p:nvPr/>
        </p:nvSpPr>
        <p:spPr>
          <a:xfrm>
            <a:off x="9356725" y="3029240"/>
            <a:ext cx="246888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Calibri" pitchFamily="34" charset="-122"/>
                <a:cs typeface="Calibri" pitchFamily="34" charset="-120"/>
              </a:rPr>
              <a:t>The Channel Battleground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5" name="Text 49"/>
          <p:cNvSpPr/>
          <p:nvPr/>
        </p:nvSpPr>
        <p:spPr>
          <a:xfrm>
            <a:off x="9356725" y="3525302"/>
            <a:ext cx="24688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Calibri" pitchFamily="34" charset="-122"/>
                <a:cs typeface="Calibri" pitchFamily="34" charset="-120"/>
              </a:rPr>
              <a:t>Full funnel, four pillars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72E2B9D-8143-B776-6739-7CF41ECDF3D2}"/>
              </a:ext>
            </a:extLst>
          </p:cNvPr>
          <p:cNvSpPr txBox="1"/>
          <p:nvPr/>
        </p:nvSpPr>
        <p:spPr>
          <a:xfrm>
            <a:off x="6297082" y="3901465"/>
            <a:ext cx="2560109" cy="19759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65100" indent="-165100">
              <a:lnSpc>
                <a:spcPct val="90000"/>
              </a:lnSpc>
              <a:spcAft>
                <a:spcPts val="1800"/>
              </a:spcAft>
              <a:buClr>
                <a:srgbClr val="1E1E1E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sz="1400" b="1" dirty="0">
                <a:latin typeface="+mj-lt"/>
              </a:rPr>
              <a:t>Wellness is the anchor role: </a:t>
            </a:r>
            <a:r>
              <a:rPr lang="en-US" sz="1400" u="sng" dirty="0">
                <a:latin typeface="+mj-lt"/>
              </a:rPr>
              <a:t>“Self-care / feel healthy/well” </a:t>
            </a:r>
            <a:r>
              <a:rPr lang="en-US" sz="1400" dirty="0">
                <a:latin typeface="+mj-lt"/>
              </a:rPr>
              <a:t>is a leading buy-rationale across personas (37–47%)</a:t>
            </a:r>
          </a:p>
          <a:p>
            <a:pPr marL="165100" indent="-165100">
              <a:lnSpc>
                <a:spcPct val="90000"/>
              </a:lnSpc>
              <a:spcAft>
                <a:spcPts val="1800"/>
              </a:spcAft>
              <a:buClr>
                <a:srgbClr val="1E1E1E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sz="1400" b="1" dirty="0">
                <a:latin typeface="+mj-lt"/>
              </a:rPr>
              <a:t>For many, beauty plays a  ritualistic role: </a:t>
            </a:r>
            <a:r>
              <a:rPr lang="en-US" sz="1400" dirty="0">
                <a:latin typeface="+mj-lt"/>
              </a:rPr>
              <a:t>Nearly 50% of the large wallet personas say beauty serves both health and </a:t>
            </a:r>
            <a:r>
              <a:rPr lang="en-US" sz="1400" u="sng" dirty="0">
                <a:latin typeface="+mj-lt"/>
              </a:rPr>
              <a:t>daily indulgence/self-care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E6A8BF3-E501-C12F-74E6-D9DED50D3471}"/>
              </a:ext>
            </a:extLst>
          </p:cNvPr>
          <p:cNvSpPr txBox="1"/>
          <p:nvPr/>
        </p:nvSpPr>
        <p:spPr>
          <a:xfrm>
            <a:off x="9255125" y="3901465"/>
            <a:ext cx="2560109" cy="25576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65100" indent="-165100">
              <a:lnSpc>
                <a:spcPct val="90000"/>
              </a:lnSpc>
              <a:spcAft>
                <a:spcPts val="1800"/>
              </a:spcAft>
              <a:buClr>
                <a:srgbClr val="1E1E1E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sz="1400" b="1" dirty="0">
                <a:latin typeface="+mj-lt"/>
              </a:rPr>
              <a:t>Consumers are consistently evaluating beauty channels on four pillars: </a:t>
            </a:r>
            <a:r>
              <a:rPr lang="en-US" sz="1400" dirty="0">
                <a:latin typeface="+mj-lt"/>
              </a:rPr>
              <a:t>curation (47%), community (44%), experience (41%), and convenience (37%)</a:t>
            </a:r>
          </a:p>
          <a:p>
            <a:pPr marL="165100" indent="-165100">
              <a:lnSpc>
                <a:spcPct val="90000"/>
              </a:lnSpc>
              <a:spcAft>
                <a:spcPts val="1800"/>
              </a:spcAft>
              <a:buClr>
                <a:srgbClr val="1E1E1E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sz="1400" b="1" dirty="0">
                <a:latin typeface="+mj-lt"/>
              </a:rPr>
              <a:t>One platform is leading the journey end-to-end: </a:t>
            </a:r>
            <a:r>
              <a:rPr lang="en-US" sz="1400" dirty="0">
                <a:latin typeface="+mj-lt"/>
              </a:rPr>
              <a:t>Amazon is the top destination for discovery, research, purchase and replenishment (40% - 50% across all)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81B8E66-3DD6-4F83-B4C8-B62CD34B25AC}"/>
              </a:ext>
            </a:extLst>
          </p:cNvPr>
          <p:cNvSpPr txBox="1"/>
          <p:nvPr/>
        </p:nvSpPr>
        <p:spPr>
          <a:xfrm>
            <a:off x="380999" y="3901465"/>
            <a:ext cx="2560109" cy="19759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65100" indent="-165100">
              <a:lnSpc>
                <a:spcPct val="90000"/>
              </a:lnSpc>
              <a:spcAft>
                <a:spcPts val="1800"/>
              </a:spcAft>
              <a:buClr>
                <a:srgbClr val="1E1E1E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sz="1400" b="1" dirty="0">
                <a:latin typeface="+mj-lt"/>
              </a:rPr>
              <a:t>Functional loyalty is winning: </a:t>
            </a:r>
            <a:r>
              <a:rPr lang="en-US" sz="1400" dirty="0">
                <a:latin typeface="+mj-lt"/>
              </a:rPr>
              <a:t>Only 22% prioritize brand </a:t>
            </a:r>
            <a:r>
              <a:rPr lang="en-US" sz="1400" u="sng" dirty="0">
                <a:latin typeface="+mj-lt"/>
              </a:rPr>
              <a:t>heritage/legacy</a:t>
            </a:r>
            <a:r>
              <a:rPr lang="en-US" sz="1400" dirty="0">
                <a:latin typeface="+mj-lt"/>
              </a:rPr>
              <a:t> vs. 44% </a:t>
            </a:r>
            <a:r>
              <a:rPr lang="en-US" sz="1400" u="sng" dirty="0">
                <a:latin typeface="+mj-lt"/>
              </a:rPr>
              <a:t>efficacy</a:t>
            </a:r>
          </a:p>
          <a:p>
            <a:pPr marL="165100" indent="-165100">
              <a:lnSpc>
                <a:spcPct val="90000"/>
              </a:lnSpc>
              <a:spcAft>
                <a:spcPts val="1800"/>
              </a:spcAft>
              <a:buClr>
                <a:srgbClr val="1E1E1E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sz="1400" b="1" dirty="0">
                <a:latin typeface="+mj-lt"/>
              </a:rPr>
              <a:t>‘</a:t>
            </a:r>
            <a:r>
              <a:rPr lang="en-US" sz="1400" b="1" dirty="0" err="1">
                <a:latin typeface="+mj-lt"/>
              </a:rPr>
              <a:t>Dupe’ing</a:t>
            </a:r>
            <a:r>
              <a:rPr lang="en-US" sz="1400" b="1" dirty="0">
                <a:latin typeface="+mj-lt"/>
              </a:rPr>
              <a:t>’ is normalized: </a:t>
            </a:r>
            <a:r>
              <a:rPr lang="en-US" sz="1400" dirty="0">
                <a:latin typeface="+mj-lt"/>
              </a:rPr>
              <a:t>Dupes are now mainstream </a:t>
            </a:r>
            <a:r>
              <a:rPr lang="en-US" sz="1400" i="1" dirty="0">
                <a:latin typeface="+mj-lt"/>
              </a:rPr>
              <a:t>(44–62% actively looking for/using), </a:t>
            </a:r>
            <a:r>
              <a:rPr lang="en-US" sz="1400" dirty="0">
                <a:latin typeface="+mj-lt"/>
              </a:rPr>
              <a:t>pushing loyalty to be </a:t>
            </a:r>
            <a:r>
              <a:rPr lang="en-US" sz="1400" u="sng" dirty="0">
                <a:latin typeface="+mj-lt"/>
              </a:rPr>
              <a:t>re-earned by product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458D3B-EB88-CC47-A2CB-71F4236BC26B}"/>
              </a:ext>
            </a:extLst>
          </p:cNvPr>
          <p:cNvSpPr txBox="1"/>
          <p:nvPr/>
        </p:nvSpPr>
        <p:spPr>
          <a:xfrm>
            <a:off x="3339040" y="3901465"/>
            <a:ext cx="2560109" cy="21698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65100" indent="-165100">
              <a:lnSpc>
                <a:spcPct val="90000"/>
              </a:lnSpc>
              <a:spcAft>
                <a:spcPts val="1800"/>
              </a:spcAft>
              <a:buClr>
                <a:srgbClr val="1E1E1E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sz="1400" b="1" dirty="0">
                <a:latin typeface="+mj-lt"/>
              </a:rPr>
              <a:t>Proof is the price of entry: </a:t>
            </a:r>
            <a:r>
              <a:rPr lang="en-US" sz="1400" dirty="0">
                <a:latin typeface="+mj-lt"/>
              </a:rPr>
              <a:t>85% rank “</a:t>
            </a:r>
            <a:r>
              <a:rPr lang="en-US" sz="1400" u="sng" dirty="0">
                <a:latin typeface="+mj-lt"/>
              </a:rPr>
              <a:t>higher quality/ ingredients</a:t>
            </a:r>
            <a:r>
              <a:rPr lang="en-US" sz="1400" dirty="0">
                <a:latin typeface="+mj-lt"/>
              </a:rPr>
              <a:t>” as important, ahead of price and reviews</a:t>
            </a:r>
          </a:p>
          <a:p>
            <a:pPr marL="165100" indent="-165100">
              <a:lnSpc>
                <a:spcPct val="90000"/>
              </a:lnSpc>
              <a:spcAft>
                <a:spcPts val="1800"/>
              </a:spcAft>
              <a:buClr>
                <a:srgbClr val="1E1E1E"/>
              </a:buClr>
              <a:buSzPct val="100000"/>
              <a:buFont typeface="Arial" panose="020B0604020202020204" pitchFamily="34" charset="0"/>
              <a:buChar char="–"/>
            </a:pPr>
            <a:r>
              <a:rPr lang="en-US" sz="1400" b="1" dirty="0">
                <a:latin typeface="+mj-lt"/>
              </a:rPr>
              <a:t>Innovation only matters when it validates results: </a:t>
            </a:r>
            <a:r>
              <a:rPr lang="en-US" sz="1400" dirty="0">
                <a:latin typeface="+mj-lt"/>
              </a:rPr>
              <a:t>80%+ say </a:t>
            </a:r>
            <a:r>
              <a:rPr lang="en-US" sz="1400" u="sng" dirty="0">
                <a:latin typeface="+mj-lt"/>
              </a:rPr>
              <a:t>scientific validation influences what they buy</a:t>
            </a:r>
            <a:r>
              <a:rPr lang="en-US" sz="1400" dirty="0">
                <a:latin typeface="+mj-lt"/>
              </a:rPr>
              <a:t>. </a:t>
            </a:r>
            <a:r>
              <a:rPr lang="en-US" sz="1400" i="1" dirty="0">
                <a:latin typeface="+mj-lt"/>
              </a:rPr>
              <a:t>Science is the decision trigger, not “newness”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A99DC8-7996-B402-5F91-803F8041B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0286999" cy="830997"/>
          </a:xfrm>
        </p:spPr>
        <p:txBody>
          <a:bodyPr vert="horz"/>
          <a:lstStyle/>
          <a:p>
            <a:r>
              <a:rPr lang="en-US" dirty="0"/>
              <a:t>The New Rules of Luxury, Seen Through Beauty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CA5D28-E944-26C3-7136-9508F54022FB}"/>
              </a:ext>
            </a:extLst>
          </p:cNvPr>
          <p:cNvSpPr txBox="1"/>
          <p:nvPr/>
        </p:nvSpPr>
        <p:spPr bwMode="gray">
          <a:xfrm>
            <a:off x="371475" y="6226175"/>
            <a:ext cx="377825" cy="276225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wrap="none" lIns="0" tIns="0" rIns="0" bIns="0" rtlCol="0" anchor="b" anchorCtr="0">
            <a:noAutofit/>
          </a:bodyPr>
          <a:lstStyle/>
          <a:p>
            <a:pPr algn="l">
              <a:lnSpc>
                <a:spcPct val="90000"/>
              </a:lnSpc>
            </a:pPr>
            <a:fld id="{6CE8C368-3382-4C28-AE75-DF7C05ACA19D}" type="slidenum">
              <a:rPr lang="en-US" sz="1000" b="0">
                <a:latin typeface="Arial" panose="020B0604020202020204" pitchFamily="34" charset="0"/>
              </a:rPr>
              <a:pPr algn="l">
                <a:lnSpc>
                  <a:spcPct val="90000"/>
                </a:lnSpc>
              </a:pPr>
              <a:t>7</a:t>
            </a:fld>
            <a:endParaRPr lang="en-US" sz="1000" b="0" dirty="0">
              <a:latin typeface="Arial" panose="020B0604020202020204" pitchFamily="34" charset="0"/>
            </a:endParaRPr>
          </a:p>
        </p:txBody>
      </p:sp>
      <p:grpSp>
        <p:nvGrpSpPr>
          <p:cNvPr id="20" name="Graphic 6">
            <a:extLst>
              <a:ext uri="{FF2B5EF4-FFF2-40B4-BE49-F238E27FC236}">
                <a16:creationId xmlns:a16="http://schemas.microsoft.com/office/drawing/2014/main" id="{E7A52C5D-496A-8853-E006-DCFB96B86DAE}"/>
              </a:ext>
            </a:extLst>
          </p:cNvPr>
          <p:cNvGrpSpPr/>
          <p:nvPr/>
        </p:nvGrpSpPr>
        <p:grpSpPr>
          <a:xfrm>
            <a:off x="762000" y="6385145"/>
            <a:ext cx="756746" cy="90653"/>
            <a:chOff x="762000" y="6385145"/>
            <a:chExt cx="756746" cy="90653"/>
          </a:xfrm>
          <a:solidFill>
            <a:schemeClr val="tx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144C038-7170-149C-AE8D-9E4B0783ED28}"/>
                </a:ext>
              </a:extLst>
            </p:cNvPr>
            <p:cNvSpPr/>
            <p:nvPr/>
          </p:nvSpPr>
          <p:spPr>
            <a:xfrm>
              <a:off x="973589" y="6385145"/>
              <a:ext cx="94235" cy="90653"/>
            </a:xfrm>
            <a:custGeom>
              <a:avLst/>
              <a:gdLst>
                <a:gd name="connsiteX0" fmla="*/ 57440 w 94235"/>
                <a:gd name="connsiteY0" fmla="*/ 0 h 90653"/>
                <a:gd name="connsiteX1" fmla="*/ 36860 w 94235"/>
                <a:gd name="connsiteY1" fmla="*/ 0 h 90653"/>
                <a:gd name="connsiteX2" fmla="*/ 0 w 94235"/>
                <a:gd name="connsiteY2" fmla="*/ 90653 h 90653"/>
                <a:gd name="connsiteX3" fmla="*/ 11983 w 94235"/>
                <a:gd name="connsiteY3" fmla="*/ 90653 h 90653"/>
                <a:gd name="connsiteX4" fmla="*/ 21686 w 94235"/>
                <a:gd name="connsiteY4" fmla="*/ 66362 h 90653"/>
                <a:gd name="connsiteX5" fmla="*/ 72028 w 94235"/>
                <a:gd name="connsiteY5" fmla="*/ 66362 h 90653"/>
                <a:gd name="connsiteX6" fmla="*/ 81796 w 94235"/>
                <a:gd name="connsiteY6" fmla="*/ 90653 h 90653"/>
                <a:gd name="connsiteX7" fmla="*/ 94235 w 94235"/>
                <a:gd name="connsiteY7" fmla="*/ 90653 h 90653"/>
                <a:gd name="connsiteX8" fmla="*/ 57440 w 94235"/>
                <a:gd name="connsiteY8" fmla="*/ 0 h 90653"/>
                <a:gd name="connsiteX9" fmla="*/ 26115 w 94235"/>
                <a:gd name="connsiteY9" fmla="*/ 55551 h 90653"/>
                <a:gd name="connsiteX10" fmla="*/ 43959 w 94235"/>
                <a:gd name="connsiteY10" fmla="*/ 11332 h 90653"/>
                <a:gd name="connsiteX11" fmla="*/ 50016 w 94235"/>
                <a:gd name="connsiteY11" fmla="*/ 11332 h 90653"/>
                <a:gd name="connsiteX12" fmla="*/ 67795 w 94235"/>
                <a:gd name="connsiteY12" fmla="*/ 55551 h 90653"/>
                <a:gd name="connsiteX13" fmla="*/ 26115 w 94235"/>
                <a:gd name="connsiteY13" fmla="*/ 55551 h 90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235" h="90653">
                  <a:moveTo>
                    <a:pt x="57440" y="0"/>
                  </a:moveTo>
                  <a:lnTo>
                    <a:pt x="36860" y="0"/>
                  </a:lnTo>
                  <a:lnTo>
                    <a:pt x="0" y="90653"/>
                  </a:lnTo>
                  <a:lnTo>
                    <a:pt x="11983" y="90653"/>
                  </a:lnTo>
                  <a:lnTo>
                    <a:pt x="21686" y="66362"/>
                  </a:lnTo>
                  <a:lnTo>
                    <a:pt x="72028" y="66362"/>
                  </a:lnTo>
                  <a:lnTo>
                    <a:pt x="81796" y="90653"/>
                  </a:lnTo>
                  <a:lnTo>
                    <a:pt x="94235" y="90653"/>
                  </a:lnTo>
                  <a:lnTo>
                    <a:pt x="57440" y="0"/>
                  </a:lnTo>
                  <a:close/>
                  <a:moveTo>
                    <a:pt x="26115" y="55551"/>
                  </a:moveTo>
                  <a:lnTo>
                    <a:pt x="43959" y="11332"/>
                  </a:lnTo>
                  <a:lnTo>
                    <a:pt x="50016" y="11332"/>
                  </a:lnTo>
                  <a:lnTo>
                    <a:pt x="67795" y="55551"/>
                  </a:lnTo>
                  <a:lnTo>
                    <a:pt x="26115" y="55551"/>
                  </a:lnTo>
                  <a:close/>
                </a:path>
              </a:pathLst>
            </a:custGeom>
            <a:grpFill/>
            <a:ln w="6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5ADFEF1-EADD-A553-B23C-DA56DFEF60E2}"/>
                </a:ext>
              </a:extLst>
            </p:cNvPr>
            <p:cNvSpPr/>
            <p:nvPr/>
          </p:nvSpPr>
          <p:spPr>
            <a:xfrm>
              <a:off x="1427311" y="6385145"/>
              <a:ext cx="91434" cy="90653"/>
            </a:xfrm>
            <a:custGeom>
              <a:avLst/>
              <a:gdLst>
                <a:gd name="connsiteX0" fmla="*/ 51709 w 91434"/>
                <a:gd name="connsiteY0" fmla="*/ 52946 h 90653"/>
                <a:gd name="connsiteX1" fmla="*/ 51709 w 91434"/>
                <a:gd name="connsiteY1" fmla="*/ 90653 h 90653"/>
                <a:gd name="connsiteX2" fmla="*/ 39921 w 91434"/>
                <a:gd name="connsiteY2" fmla="*/ 90653 h 90653"/>
                <a:gd name="connsiteX3" fmla="*/ 39921 w 91434"/>
                <a:gd name="connsiteY3" fmla="*/ 52816 h 90653"/>
                <a:gd name="connsiteX4" fmla="*/ 0 w 91434"/>
                <a:gd name="connsiteY4" fmla="*/ 0 h 90653"/>
                <a:gd name="connsiteX5" fmla="*/ 14132 w 91434"/>
                <a:gd name="connsiteY5" fmla="*/ 0 h 90653"/>
                <a:gd name="connsiteX6" fmla="*/ 45717 w 91434"/>
                <a:gd name="connsiteY6" fmla="*/ 41940 h 90653"/>
                <a:gd name="connsiteX7" fmla="*/ 77693 w 91434"/>
                <a:gd name="connsiteY7" fmla="*/ 0 h 90653"/>
                <a:gd name="connsiteX8" fmla="*/ 91435 w 91434"/>
                <a:gd name="connsiteY8" fmla="*/ 0 h 90653"/>
                <a:gd name="connsiteX9" fmla="*/ 51709 w 91434"/>
                <a:gd name="connsiteY9" fmla="*/ 52946 h 90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434" h="90653">
                  <a:moveTo>
                    <a:pt x="51709" y="52946"/>
                  </a:moveTo>
                  <a:lnTo>
                    <a:pt x="51709" y="90653"/>
                  </a:lnTo>
                  <a:lnTo>
                    <a:pt x="39921" y="90653"/>
                  </a:lnTo>
                  <a:lnTo>
                    <a:pt x="39921" y="52816"/>
                  </a:lnTo>
                  <a:lnTo>
                    <a:pt x="0" y="0"/>
                  </a:lnTo>
                  <a:lnTo>
                    <a:pt x="14132" y="0"/>
                  </a:lnTo>
                  <a:lnTo>
                    <a:pt x="45717" y="41940"/>
                  </a:lnTo>
                  <a:lnTo>
                    <a:pt x="77693" y="0"/>
                  </a:lnTo>
                  <a:lnTo>
                    <a:pt x="91435" y="0"/>
                  </a:lnTo>
                  <a:lnTo>
                    <a:pt x="51709" y="52946"/>
                  </a:lnTo>
                  <a:close/>
                </a:path>
              </a:pathLst>
            </a:custGeom>
            <a:grpFill/>
            <a:ln w="6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9797F05-839B-4A13-B086-D067AFDC3842}"/>
                </a:ext>
              </a:extLst>
            </p:cNvPr>
            <p:cNvSpPr/>
            <p:nvPr/>
          </p:nvSpPr>
          <p:spPr>
            <a:xfrm>
              <a:off x="874404" y="6385145"/>
              <a:ext cx="74372" cy="90653"/>
            </a:xfrm>
            <a:custGeom>
              <a:avLst/>
              <a:gdLst>
                <a:gd name="connsiteX0" fmla="*/ 74372 w 74372"/>
                <a:gd name="connsiteY0" fmla="*/ 90653 h 90653"/>
                <a:gd name="connsiteX1" fmla="*/ 0 w 74372"/>
                <a:gd name="connsiteY1" fmla="*/ 90653 h 90653"/>
                <a:gd name="connsiteX2" fmla="*/ 0 w 74372"/>
                <a:gd name="connsiteY2" fmla="*/ 0 h 90653"/>
                <a:gd name="connsiteX3" fmla="*/ 74372 w 74372"/>
                <a:gd name="connsiteY3" fmla="*/ 0 h 90653"/>
                <a:gd name="connsiteX4" fmla="*/ 74372 w 74372"/>
                <a:gd name="connsiteY4" fmla="*/ 10680 h 90653"/>
                <a:gd name="connsiteX5" fmla="*/ 11136 w 74372"/>
                <a:gd name="connsiteY5" fmla="*/ 10680 h 90653"/>
                <a:gd name="connsiteX6" fmla="*/ 11136 w 74372"/>
                <a:gd name="connsiteY6" fmla="*/ 39921 h 90653"/>
                <a:gd name="connsiteX7" fmla="*/ 66818 w 74372"/>
                <a:gd name="connsiteY7" fmla="*/ 39921 h 90653"/>
                <a:gd name="connsiteX8" fmla="*/ 66818 w 74372"/>
                <a:gd name="connsiteY8" fmla="*/ 50667 h 90653"/>
                <a:gd name="connsiteX9" fmla="*/ 11136 w 74372"/>
                <a:gd name="connsiteY9" fmla="*/ 50667 h 90653"/>
                <a:gd name="connsiteX10" fmla="*/ 11136 w 74372"/>
                <a:gd name="connsiteY10" fmla="*/ 79908 h 90653"/>
                <a:gd name="connsiteX11" fmla="*/ 74372 w 74372"/>
                <a:gd name="connsiteY11" fmla="*/ 79908 h 90653"/>
                <a:gd name="connsiteX12" fmla="*/ 74372 w 74372"/>
                <a:gd name="connsiteY12" fmla="*/ 90588 h 90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372" h="90653">
                  <a:moveTo>
                    <a:pt x="74372" y="90653"/>
                  </a:moveTo>
                  <a:lnTo>
                    <a:pt x="0" y="90653"/>
                  </a:lnTo>
                  <a:lnTo>
                    <a:pt x="0" y="0"/>
                  </a:lnTo>
                  <a:lnTo>
                    <a:pt x="74372" y="0"/>
                  </a:lnTo>
                  <a:lnTo>
                    <a:pt x="74372" y="10680"/>
                  </a:lnTo>
                  <a:lnTo>
                    <a:pt x="11136" y="10680"/>
                  </a:lnTo>
                  <a:cubicBezTo>
                    <a:pt x="11136" y="10680"/>
                    <a:pt x="11136" y="39921"/>
                    <a:pt x="11136" y="39921"/>
                  </a:cubicBezTo>
                  <a:lnTo>
                    <a:pt x="66818" y="39921"/>
                  </a:lnTo>
                  <a:lnTo>
                    <a:pt x="66818" y="50667"/>
                  </a:lnTo>
                  <a:lnTo>
                    <a:pt x="11136" y="50667"/>
                  </a:lnTo>
                  <a:lnTo>
                    <a:pt x="11136" y="79908"/>
                  </a:lnTo>
                  <a:lnTo>
                    <a:pt x="74372" y="79908"/>
                  </a:lnTo>
                  <a:lnTo>
                    <a:pt x="74372" y="90588"/>
                  </a:lnTo>
                  <a:close/>
                </a:path>
              </a:pathLst>
            </a:custGeom>
            <a:grpFill/>
            <a:ln w="6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BA92376-0FEA-46C4-417D-54271DAE3568}"/>
                </a:ext>
              </a:extLst>
            </p:cNvPr>
            <p:cNvSpPr/>
            <p:nvPr/>
          </p:nvSpPr>
          <p:spPr>
            <a:xfrm>
              <a:off x="1329885" y="6385145"/>
              <a:ext cx="74372" cy="90653"/>
            </a:xfrm>
            <a:custGeom>
              <a:avLst/>
              <a:gdLst>
                <a:gd name="connsiteX0" fmla="*/ 74372 w 74372"/>
                <a:gd name="connsiteY0" fmla="*/ 90653 h 90653"/>
                <a:gd name="connsiteX1" fmla="*/ 0 w 74372"/>
                <a:gd name="connsiteY1" fmla="*/ 90653 h 90653"/>
                <a:gd name="connsiteX2" fmla="*/ 0 w 74372"/>
                <a:gd name="connsiteY2" fmla="*/ 0 h 90653"/>
                <a:gd name="connsiteX3" fmla="*/ 74372 w 74372"/>
                <a:gd name="connsiteY3" fmla="*/ 0 h 90653"/>
                <a:gd name="connsiteX4" fmla="*/ 74372 w 74372"/>
                <a:gd name="connsiteY4" fmla="*/ 10680 h 90653"/>
                <a:gd name="connsiteX5" fmla="*/ 11136 w 74372"/>
                <a:gd name="connsiteY5" fmla="*/ 10680 h 90653"/>
                <a:gd name="connsiteX6" fmla="*/ 11136 w 74372"/>
                <a:gd name="connsiteY6" fmla="*/ 39921 h 90653"/>
                <a:gd name="connsiteX7" fmla="*/ 66818 w 74372"/>
                <a:gd name="connsiteY7" fmla="*/ 39921 h 90653"/>
                <a:gd name="connsiteX8" fmla="*/ 66818 w 74372"/>
                <a:gd name="connsiteY8" fmla="*/ 50667 h 90653"/>
                <a:gd name="connsiteX9" fmla="*/ 11136 w 74372"/>
                <a:gd name="connsiteY9" fmla="*/ 50667 h 90653"/>
                <a:gd name="connsiteX10" fmla="*/ 11136 w 74372"/>
                <a:gd name="connsiteY10" fmla="*/ 79908 h 90653"/>
                <a:gd name="connsiteX11" fmla="*/ 74372 w 74372"/>
                <a:gd name="connsiteY11" fmla="*/ 79908 h 90653"/>
                <a:gd name="connsiteX12" fmla="*/ 74372 w 74372"/>
                <a:gd name="connsiteY12" fmla="*/ 90588 h 90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372" h="90653">
                  <a:moveTo>
                    <a:pt x="74372" y="90653"/>
                  </a:moveTo>
                  <a:lnTo>
                    <a:pt x="0" y="90653"/>
                  </a:lnTo>
                  <a:lnTo>
                    <a:pt x="0" y="0"/>
                  </a:lnTo>
                  <a:lnTo>
                    <a:pt x="74372" y="0"/>
                  </a:lnTo>
                  <a:lnTo>
                    <a:pt x="74372" y="10680"/>
                  </a:lnTo>
                  <a:lnTo>
                    <a:pt x="11136" y="10680"/>
                  </a:lnTo>
                  <a:cubicBezTo>
                    <a:pt x="11136" y="10680"/>
                    <a:pt x="11136" y="39921"/>
                    <a:pt x="11136" y="39921"/>
                  </a:cubicBezTo>
                  <a:lnTo>
                    <a:pt x="66818" y="39921"/>
                  </a:lnTo>
                  <a:lnTo>
                    <a:pt x="66818" y="50667"/>
                  </a:lnTo>
                  <a:lnTo>
                    <a:pt x="11136" y="50667"/>
                  </a:lnTo>
                  <a:lnTo>
                    <a:pt x="11136" y="79908"/>
                  </a:lnTo>
                  <a:lnTo>
                    <a:pt x="74372" y="79908"/>
                  </a:lnTo>
                  <a:lnTo>
                    <a:pt x="74372" y="90588"/>
                  </a:lnTo>
                  <a:close/>
                </a:path>
              </a:pathLst>
            </a:custGeom>
            <a:grpFill/>
            <a:ln w="6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438853F-AB7B-5431-ECC1-0C0C5D4A8D76}"/>
                </a:ext>
              </a:extLst>
            </p:cNvPr>
            <p:cNvSpPr/>
            <p:nvPr/>
          </p:nvSpPr>
          <p:spPr>
            <a:xfrm>
              <a:off x="1208102" y="6385145"/>
              <a:ext cx="82056" cy="90653"/>
            </a:xfrm>
            <a:custGeom>
              <a:avLst/>
              <a:gdLst>
                <a:gd name="connsiteX0" fmla="*/ 82057 w 82056"/>
                <a:gd name="connsiteY0" fmla="*/ 90653 h 90653"/>
                <a:gd name="connsiteX1" fmla="*/ 71897 w 82056"/>
                <a:gd name="connsiteY1" fmla="*/ 90653 h 90653"/>
                <a:gd name="connsiteX2" fmla="*/ 11527 w 82056"/>
                <a:gd name="connsiteY2" fmla="*/ 20449 h 90653"/>
                <a:gd name="connsiteX3" fmla="*/ 11527 w 82056"/>
                <a:gd name="connsiteY3" fmla="*/ 90653 h 90653"/>
                <a:gd name="connsiteX4" fmla="*/ 0 w 82056"/>
                <a:gd name="connsiteY4" fmla="*/ 90653 h 90653"/>
                <a:gd name="connsiteX5" fmla="*/ 0 w 82056"/>
                <a:gd name="connsiteY5" fmla="*/ 0 h 90653"/>
                <a:gd name="connsiteX6" fmla="*/ 10159 w 82056"/>
                <a:gd name="connsiteY6" fmla="*/ 0 h 90653"/>
                <a:gd name="connsiteX7" fmla="*/ 70595 w 82056"/>
                <a:gd name="connsiteY7" fmla="*/ 70334 h 90653"/>
                <a:gd name="connsiteX8" fmla="*/ 70595 w 82056"/>
                <a:gd name="connsiteY8" fmla="*/ 0 h 90653"/>
                <a:gd name="connsiteX9" fmla="*/ 82057 w 82056"/>
                <a:gd name="connsiteY9" fmla="*/ 0 h 90653"/>
                <a:gd name="connsiteX10" fmla="*/ 82057 w 82056"/>
                <a:gd name="connsiteY10" fmla="*/ 90653 h 90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056" h="90653">
                  <a:moveTo>
                    <a:pt x="82057" y="90653"/>
                  </a:moveTo>
                  <a:lnTo>
                    <a:pt x="71897" y="90653"/>
                  </a:lnTo>
                  <a:lnTo>
                    <a:pt x="11527" y="20449"/>
                  </a:lnTo>
                  <a:lnTo>
                    <a:pt x="11527" y="90653"/>
                  </a:lnTo>
                  <a:lnTo>
                    <a:pt x="0" y="90653"/>
                  </a:lnTo>
                  <a:lnTo>
                    <a:pt x="0" y="0"/>
                  </a:lnTo>
                  <a:lnTo>
                    <a:pt x="10159" y="0"/>
                  </a:lnTo>
                  <a:cubicBezTo>
                    <a:pt x="10159" y="0"/>
                    <a:pt x="70595" y="70334"/>
                    <a:pt x="70595" y="70334"/>
                  </a:cubicBezTo>
                  <a:lnTo>
                    <a:pt x="70595" y="0"/>
                  </a:lnTo>
                  <a:lnTo>
                    <a:pt x="82057" y="0"/>
                  </a:lnTo>
                  <a:lnTo>
                    <a:pt x="82057" y="90653"/>
                  </a:lnTo>
                  <a:close/>
                </a:path>
              </a:pathLst>
            </a:custGeom>
            <a:grpFill/>
            <a:ln w="6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36FB7AA-5E07-8EA5-DA12-F86E3341B788}"/>
                </a:ext>
              </a:extLst>
            </p:cNvPr>
            <p:cNvSpPr/>
            <p:nvPr/>
          </p:nvSpPr>
          <p:spPr>
            <a:xfrm>
              <a:off x="762000" y="6385145"/>
              <a:ext cx="82121" cy="90653"/>
            </a:xfrm>
            <a:custGeom>
              <a:avLst/>
              <a:gdLst>
                <a:gd name="connsiteX0" fmla="*/ 82122 w 82121"/>
                <a:gd name="connsiteY0" fmla="*/ 0 h 90653"/>
                <a:gd name="connsiteX1" fmla="*/ 66557 w 82121"/>
                <a:gd name="connsiteY1" fmla="*/ 0 h 90653"/>
                <a:gd name="connsiteX2" fmla="*/ 27092 w 82121"/>
                <a:gd name="connsiteY2" fmla="*/ 39661 h 90653"/>
                <a:gd name="connsiteX3" fmla="*/ 11462 w 82121"/>
                <a:gd name="connsiteY3" fmla="*/ 39661 h 90653"/>
                <a:gd name="connsiteX4" fmla="*/ 11462 w 82121"/>
                <a:gd name="connsiteY4" fmla="*/ 0 h 90653"/>
                <a:gd name="connsiteX5" fmla="*/ 0 w 82121"/>
                <a:gd name="connsiteY5" fmla="*/ 0 h 90653"/>
                <a:gd name="connsiteX6" fmla="*/ 0 w 82121"/>
                <a:gd name="connsiteY6" fmla="*/ 90653 h 90653"/>
                <a:gd name="connsiteX7" fmla="*/ 11462 w 82121"/>
                <a:gd name="connsiteY7" fmla="*/ 90653 h 90653"/>
                <a:gd name="connsiteX8" fmla="*/ 11462 w 82121"/>
                <a:gd name="connsiteY8" fmla="*/ 50992 h 90653"/>
                <a:gd name="connsiteX9" fmla="*/ 27027 w 82121"/>
                <a:gd name="connsiteY9" fmla="*/ 50992 h 90653"/>
                <a:gd name="connsiteX10" fmla="*/ 66557 w 82121"/>
                <a:gd name="connsiteY10" fmla="*/ 90653 h 90653"/>
                <a:gd name="connsiteX11" fmla="*/ 82122 w 82121"/>
                <a:gd name="connsiteY11" fmla="*/ 90653 h 90653"/>
                <a:gd name="connsiteX12" fmla="*/ 37642 w 82121"/>
                <a:gd name="connsiteY12" fmla="*/ 45327 h 90653"/>
                <a:gd name="connsiteX13" fmla="*/ 82122 w 82121"/>
                <a:gd name="connsiteY13" fmla="*/ 0 h 90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2121" h="90653">
                  <a:moveTo>
                    <a:pt x="82122" y="0"/>
                  </a:moveTo>
                  <a:lnTo>
                    <a:pt x="66557" y="0"/>
                  </a:lnTo>
                  <a:lnTo>
                    <a:pt x="27092" y="39661"/>
                  </a:lnTo>
                  <a:lnTo>
                    <a:pt x="11462" y="39661"/>
                  </a:lnTo>
                  <a:lnTo>
                    <a:pt x="11462" y="0"/>
                  </a:lnTo>
                  <a:lnTo>
                    <a:pt x="0" y="0"/>
                  </a:lnTo>
                  <a:lnTo>
                    <a:pt x="0" y="90653"/>
                  </a:lnTo>
                  <a:lnTo>
                    <a:pt x="11462" y="90653"/>
                  </a:lnTo>
                  <a:lnTo>
                    <a:pt x="11462" y="50992"/>
                  </a:lnTo>
                  <a:lnTo>
                    <a:pt x="27027" y="50992"/>
                  </a:lnTo>
                  <a:lnTo>
                    <a:pt x="66557" y="90653"/>
                  </a:lnTo>
                  <a:lnTo>
                    <a:pt x="82122" y="90653"/>
                  </a:lnTo>
                  <a:lnTo>
                    <a:pt x="37642" y="45327"/>
                  </a:lnTo>
                  <a:lnTo>
                    <a:pt x="82122" y="0"/>
                  </a:lnTo>
                  <a:close/>
                </a:path>
              </a:pathLst>
            </a:custGeom>
            <a:grpFill/>
            <a:ln w="6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4A50909-ADE5-3C31-4FFF-8166E83B5689}"/>
                </a:ext>
              </a:extLst>
            </p:cNvPr>
            <p:cNvSpPr/>
            <p:nvPr/>
          </p:nvSpPr>
          <p:spPr>
            <a:xfrm>
              <a:off x="1095437" y="6385145"/>
              <a:ext cx="81666" cy="90653"/>
            </a:xfrm>
            <a:custGeom>
              <a:avLst/>
              <a:gdLst>
                <a:gd name="connsiteX0" fmla="*/ 81666 w 81666"/>
                <a:gd name="connsiteY0" fmla="*/ 90653 h 90653"/>
                <a:gd name="connsiteX1" fmla="*/ 51448 w 81666"/>
                <a:gd name="connsiteY1" fmla="*/ 50536 h 90653"/>
                <a:gd name="connsiteX2" fmla="*/ 57896 w 81666"/>
                <a:gd name="connsiteY2" fmla="*/ 49690 h 90653"/>
                <a:gd name="connsiteX3" fmla="*/ 76261 w 81666"/>
                <a:gd name="connsiteY3" fmla="*/ 25333 h 90653"/>
                <a:gd name="connsiteX4" fmla="*/ 44545 w 81666"/>
                <a:gd name="connsiteY4" fmla="*/ 0 h 90653"/>
                <a:gd name="connsiteX5" fmla="*/ 0 w 81666"/>
                <a:gd name="connsiteY5" fmla="*/ 0 h 90653"/>
                <a:gd name="connsiteX6" fmla="*/ 0 w 81666"/>
                <a:gd name="connsiteY6" fmla="*/ 90653 h 90653"/>
                <a:gd name="connsiteX7" fmla="*/ 11397 w 81666"/>
                <a:gd name="connsiteY7" fmla="*/ 90653 h 90653"/>
                <a:gd name="connsiteX8" fmla="*/ 11397 w 81666"/>
                <a:gd name="connsiteY8" fmla="*/ 50732 h 90653"/>
                <a:gd name="connsiteX9" fmla="*/ 37447 w 81666"/>
                <a:gd name="connsiteY9" fmla="*/ 50732 h 90653"/>
                <a:gd name="connsiteX10" fmla="*/ 67664 w 81666"/>
                <a:gd name="connsiteY10" fmla="*/ 90653 h 90653"/>
                <a:gd name="connsiteX11" fmla="*/ 81666 w 81666"/>
                <a:gd name="connsiteY11" fmla="*/ 90653 h 90653"/>
                <a:gd name="connsiteX12" fmla="*/ 11397 w 81666"/>
                <a:gd name="connsiteY12" fmla="*/ 10680 h 90653"/>
                <a:gd name="connsiteX13" fmla="*/ 44285 w 81666"/>
                <a:gd name="connsiteY13" fmla="*/ 10680 h 90653"/>
                <a:gd name="connsiteX14" fmla="*/ 64408 w 81666"/>
                <a:gd name="connsiteY14" fmla="*/ 25333 h 90653"/>
                <a:gd name="connsiteX15" fmla="*/ 44285 w 81666"/>
                <a:gd name="connsiteY15" fmla="*/ 39986 h 90653"/>
                <a:gd name="connsiteX16" fmla="*/ 11397 w 81666"/>
                <a:gd name="connsiteY16" fmla="*/ 39986 h 90653"/>
                <a:gd name="connsiteX17" fmla="*/ 11397 w 81666"/>
                <a:gd name="connsiteY17" fmla="*/ 10680 h 90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1666" h="90653">
                  <a:moveTo>
                    <a:pt x="81666" y="90653"/>
                  </a:moveTo>
                  <a:lnTo>
                    <a:pt x="51448" y="50536"/>
                  </a:lnTo>
                  <a:cubicBezTo>
                    <a:pt x="55747" y="50211"/>
                    <a:pt x="57896" y="49690"/>
                    <a:pt x="57896" y="49690"/>
                  </a:cubicBezTo>
                  <a:cubicBezTo>
                    <a:pt x="69032" y="46173"/>
                    <a:pt x="76261" y="37642"/>
                    <a:pt x="76261" y="25333"/>
                  </a:cubicBezTo>
                  <a:cubicBezTo>
                    <a:pt x="76261" y="8792"/>
                    <a:pt x="64929" y="0"/>
                    <a:pt x="44545" y="0"/>
                  </a:cubicBezTo>
                  <a:lnTo>
                    <a:pt x="0" y="0"/>
                  </a:lnTo>
                  <a:lnTo>
                    <a:pt x="0" y="90653"/>
                  </a:lnTo>
                  <a:lnTo>
                    <a:pt x="11397" y="90653"/>
                  </a:lnTo>
                  <a:lnTo>
                    <a:pt x="11397" y="50732"/>
                  </a:lnTo>
                  <a:lnTo>
                    <a:pt x="37447" y="50732"/>
                  </a:lnTo>
                  <a:lnTo>
                    <a:pt x="67664" y="90653"/>
                  </a:lnTo>
                  <a:lnTo>
                    <a:pt x="81666" y="90653"/>
                  </a:lnTo>
                  <a:close/>
                  <a:moveTo>
                    <a:pt x="11397" y="10680"/>
                  </a:moveTo>
                  <a:lnTo>
                    <a:pt x="44285" y="10680"/>
                  </a:lnTo>
                  <a:cubicBezTo>
                    <a:pt x="57440" y="10680"/>
                    <a:pt x="64408" y="15695"/>
                    <a:pt x="64408" y="25333"/>
                  </a:cubicBezTo>
                  <a:cubicBezTo>
                    <a:pt x="64408" y="34972"/>
                    <a:pt x="57635" y="39986"/>
                    <a:pt x="44285" y="39986"/>
                  </a:cubicBezTo>
                  <a:lnTo>
                    <a:pt x="11397" y="39986"/>
                  </a:lnTo>
                  <a:lnTo>
                    <a:pt x="11397" y="10680"/>
                  </a:lnTo>
                  <a:close/>
                </a:path>
              </a:pathLst>
            </a:custGeom>
            <a:grpFill/>
            <a:ln w="6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8802788B-59D5-36E2-27EE-87333F7CF908}"/>
              </a:ext>
            </a:extLst>
          </p:cNvPr>
          <p:cNvSpPr/>
          <p:nvPr/>
        </p:nvSpPr>
        <p:spPr>
          <a:xfrm>
            <a:off x="1560621" y="6385145"/>
            <a:ext cx="209310" cy="90587"/>
          </a:xfrm>
          <a:custGeom>
            <a:avLst/>
            <a:gdLst>
              <a:gd name="connsiteX0" fmla="*/ 18626 w 209310"/>
              <a:gd name="connsiteY0" fmla="*/ 17518 h 90587"/>
              <a:gd name="connsiteX1" fmla="*/ 0 w 209310"/>
              <a:gd name="connsiteY1" fmla="*/ 30218 h 90587"/>
              <a:gd name="connsiteX2" fmla="*/ 0 w 209310"/>
              <a:gd name="connsiteY2" fmla="*/ 15760 h 90587"/>
              <a:gd name="connsiteX3" fmla="*/ 20449 w 209310"/>
              <a:gd name="connsiteY3" fmla="*/ 1237 h 90587"/>
              <a:gd name="connsiteX4" fmla="*/ 35102 w 209310"/>
              <a:gd name="connsiteY4" fmla="*/ 1237 h 90587"/>
              <a:gd name="connsiteX5" fmla="*/ 35102 w 209310"/>
              <a:gd name="connsiteY5" fmla="*/ 89416 h 90587"/>
              <a:gd name="connsiteX6" fmla="*/ 18561 w 209310"/>
              <a:gd name="connsiteY6" fmla="*/ 89416 h 90587"/>
              <a:gd name="connsiteX7" fmla="*/ 18561 w 209310"/>
              <a:gd name="connsiteY7" fmla="*/ 17518 h 90587"/>
              <a:gd name="connsiteX8" fmla="*/ 48974 w 209310"/>
              <a:gd name="connsiteY8" fmla="*/ 47606 h 90587"/>
              <a:gd name="connsiteX9" fmla="*/ 48974 w 209310"/>
              <a:gd name="connsiteY9" fmla="*/ 43177 h 90587"/>
              <a:gd name="connsiteX10" fmla="*/ 85964 w 209310"/>
              <a:gd name="connsiteY10" fmla="*/ 0 h 90587"/>
              <a:gd name="connsiteX11" fmla="*/ 122825 w 209310"/>
              <a:gd name="connsiteY11" fmla="*/ 42787 h 90587"/>
              <a:gd name="connsiteX12" fmla="*/ 122825 w 209310"/>
              <a:gd name="connsiteY12" fmla="*/ 47215 h 90587"/>
              <a:gd name="connsiteX13" fmla="*/ 85964 w 209310"/>
              <a:gd name="connsiteY13" fmla="*/ 90588 h 90587"/>
              <a:gd name="connsiteX14" fmla="*/ 48974 w 209310"/>
              <a:gd name="connsiteY14" fmla="*/ 47541 h 90587"/>
              <a:gd name="connsiteX15" fmla="*/ 106413 w 209310"/>
              <a:gd name="connsiteY15" fmla="*/ 47215 h 90587"/>
              <a:gd name="connsiteX16" fmla="*/ 106413 w 209310"/>
              <a:gd name="connsiteY16" fmla="*/ 42917 h 90587"/>
              <a:gd name="connsiteX17" fmla="*/ 86095 w 209310"/>
              <a:gd name="connsiteY17" fmla="*/ 12829 h 90587"/>
              <a:gd name="connsiteX18" fmla="*/ 65515 w 209310"/>
              <a:gd name="connsiteY18" fmla="*/ 43047 h 90587"/>
              <a:gd name="connsiteX19" fmla="*/ 65515 w 209310"/>
              <a:gd name="connsiteY19" fmla="*/ 47476 h 90587"/>
              <a:gd name="connsiteX20" fmla="*/ 86355 w 209310"/>
              <a:gd name="connsiteY20" fmla="*/ 77563 h 90587"/>
              <a:gd name="connsiteX21" fmla="*/ 106413 w 209310"/>
              <a:gd name="connsiteY21" fmla="*/ 47215 h 90587"/>
              <a:gd name="connsiteX22" fmla="*/ 135459 w 209310"/>
              <a:gd name="connsiteY22" fmla="*/ 47606 h 90587"/>
              <a:gd name="connsiteX23" fmla="*/ 135459 w 209310"/>
              <a:gd name="connsiteY23" fmla="*/ 43177 h 90587"/>
              <a:gd name="connsiteX24" fmla="*/ 172450 w 209310"/>
              <a:gd name="connsiteY24" fmla="*/ 0 h 90587"/>
              <a:gd name="connsiteX25" fmla="*/ 209310 w 209310"/>
              <a:gd name="connsiteY25" fmla="*/ 42787 h 90587"/>
              <a:gd name="connsiteX26" fmla="*/ 209310 w 209310"/>
              <a:gd name="connsiteY26" fmla="*/ 47215 h 90587"/>
              <a:gd name="connsiteX27" fmla="*/ 172450 w 209310"/>
              <a:gd name="connsiteY27" fmla="*/ 90588 h 90587"/>
              <a:gd name="connsiteX28" fmla="*/ 135459 w 209310"/>
              <a:gd name="connsiteY28" fmla="*/ 47541 h 90587"/>
              <a:gd name="connsiteX29" fmla="*/ 192899 w 209310"/>
              <a:gd name="connsiteY29" fmla="*/ 47215 h 90587"/>
              <a:gd name="connsiteX30" fmla="*/ 192899 w 209310"/>
              <a:gd name="connsiteY30" fmla="*/ 42917 h 90587"/>
              <a:gd name="connsiteX31" fmla="*/ 172580 w 209310"/>
              <a:gd name="connsiteY31" fmla="*/ 12829 h 90587"/>
              <a:gd name="connsiteX32" fmla="*/ 152001 w 209310"/>
              <a:gd name="connsiteY32" fmla="*/ 43047 h 90587"/>
              <a:gd name="connsiteX33" fmla="*/ 152001 w 209310"/>
              <a:gd name="connsiteY33" fmla="*/ 47476 h 90587"/>
              <a:gd name="connsiteX34" fmla="*/ 172840 w 209310"/>
              <a:gd name="connsiteY34" fmla="*/ 77563 h 90587"/>
              <a:gd name="connsiteX35" fmla="*/ 192899 w 209310"/>
              <a:gd name="connsiteY35" fmla="*/ 47215 h 9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09310" h="90587">
                <a:moveTo>
                  <a:pt x="18626" y="17518"/>
                </a:moveTo>
                <a:lnTo>
                  <a:pt x="0" y="30218"/>
                </a:lnTo>
                <a:lnTo>
                  <a:pt x="0" y="15760"/>
                </a:lnTo>
                <a:lnTo>
                  <a:pt x="20449" y="1237"/>
                </a:lnTo>
                <a:lnTo>
                  <a:pt x="35102" y="1237"/>
                </a:lnTo>
                <a:lnTo>
                  <a:pt x="35102" y="89416"/>
                </a:lnTo>
                <a:lnTo>
                  <a:pt x="18561" y="89416"/>
                </a:lnTo>
                <a:lnTo>
                  <a:pt x="18561" y="17518"/>
                </a:lnTo>
                <a:close/>
                <a:moveTo>
                  <a:pt x="48974" y="47606"/>
                </a:moveTo>
                <a:lnTo>
                  <a:pt x="48974" y="43177"/>
                </a:lnTo>
                <a:cubicBezTo>
                  <a:pt x="48974" y="16411"/>
                  <a:pt x="63757" y="0"/>
                  <a:pt x="85964" y="0"/>
                </a:cubicBezTo>
                <a:cubicBezTo>
                  <a:pt x="108172" y="0"/>
                  <a:pt x="122825" y="16281"/>
                  <a:pt x="122825" y="42787"/>
                </a:cubicBezTo>
                <a:lnTo>
                  <a:pt x="122825" y="47215"/>
                </a:lnTo>
                <a:cubicBezTo>
                  <a:pt x="122825" y="73721"/>
                  <a:pt x="109018" y="90588"/>
                  <a:pt x="85964" y="90588"/>
                </a:cubicBezTo>
                <a:cubicBezTo>
                  <a:pt x="62910" y="90588"/>
                  <a:pt x="48974" y="74046"/>
                  <a:pt x="48974" y="47541"/>
                </a:cubicBezTo>
                <a:close/>
                <a:moveTo>
                  <a:pt x="106413" y="47215"/>
                </a:moveTo>
                <a:lnTo>
                  <a:pt x="106413" y="42917"/>
                </a:lnTo>
                <a:cubicBezTo>
                  <a:pt x="106413" y="24161"/>
                  <a:pt x="99250" y="12829"/>
                  <a:pt x="86095" y="12829"/>
                </a:cubicBezTo>
                <a:cubicBezTo>
                  <a:pt x="72939" y="12829"/>
                  <a:pt x="65515" y="23445"/>
                  <a:pt x="65515" y="43047"/>
                </a:cubicBezTo>
                <a:lnTo>
                  <a:pt x="65515" y="47476"/>
                </a:lnTo>
                <a:cubicBezTo>
                  <a:pt x="65515" y="67469"/>
                  <a:pt x="73135" y="77563"/>
                  <a:pt x="86355" y="77563"/>
                </a:cubicBezTo>
                <a:cubicBezTo>
                  <a:pt x="99575" y="77563"/>
                  <a:pt x="106413" y="67208"/>
                  <a:pt x="106413" y="47215"/>
                </a:cubicBezTo>
                <a:close/>
                <a:moveTo>
                  <a:pt x="135459" y="47606"/>
                </a:moveTo>
                <a:lnTo>
                  <a:pt x="135459" y="43177"/>
                </a:lnTo>
                <a:cubicBezTo>
                  <a:pt x="135459" y="16411"/>
                  <a:pt x="150242" y="0"/>
                  <a:pt x="172450" y="0"/>
                </a:cubicBezTo>
                <a:cubicBezTo>
                  <a:pt x="194657" y="0"/>
                  <a:pt x="209310" y="16281"/>
                  <a:pt x="209310" y="42787"/>
                </a:cubicBezTo>
                <a:lnTo>
                  <a:pt x="209310" y="47215"/>
                </a:lnTo>
                <a:cubicBezTo>
                  <a:pt x="209310" y="73721"/>
                  <a:pt x="195504" y="90588"/>
                  <a:pt x="172450" y="90588"/>
                </a:cubicBezTo>
                <a:cubicBezTo>
                  <a:pt x="149396" y="90588"/>
                  <a:pt x="135459" y="74046"/>
                  <a:pt x="135459" y="47541"/>
                </a:cubicBezTo>
                <a:close/>
                <a:moveTo>
                  <a:pt x="192899" y="47215"/>
                </a:moveTo>
                <a:lnTo>
                  <a:pt x="192899" y="42917"/>
                </a:lnTo>
                <a:cubicBezTo>
                  <a:pt x="192899" y="24161"/>
                  <a:pt x="185735" y="12829"/>
                  <a:pt x="172580" y="12829"/>
                </a:cubicBezTo>
                <a:cubicBezTo>
                  <a:pt x="159425" y="12829"/>
                  <a:pt x="152001" y="23445"/>
                  <a:pt x="152001" y="43047"/>
                </a:cubicBezTo>
                <a:lnTo>
                  <a:pt x="152001" y="47476"/>
                </a:lnTo>
                <a:cubicBezTo>
                  <a:pt x="152001" y="67469"/>
                  <a:pt x="159620" y="77563"/>
                  <a:pt x="172840" y="77563"/>
                </a:cubicBezTo>
                <a:cubicBezTo>
                  <a:pt x="186061" y="77563"/>
                  <a:pt x="192899" y="67208"/>
                  <a:pt x="192899" y="47215"/>
                </a:cubicBezTo>
                <a:close/>
              </a:path>
            </a:pathLst>
          </a:custGeom>
          <a:gradFill>
            <a:gsLst>
              <a:gs pos="0">
                <a:srgbClr val="FFAD8E"/>
              </a:gs>
              <a:gs pos="50000">
                <a:srgbClr val="BB68B5"/>
              </a:gs>
              <a:gs pos="100000">
                <a:srgbClr val="7823DC"/>
              </a:gs>
            </a:gsLst>
            <a:lin ang="18900000" scaled="1"/>
          </a:gradFill>
          <a:ln w="645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E3FEF4A-3254-813B-22CE-323C3FA6C85C}"/>
              </a:ext>
            </a:extLst>
          </p:cNvPr>
          <p:cNvGrpSpPr/>
          <p:nvPr/>
        </p:nvGrpSpPr>
        <p:grpSpPr>
          <a:xfrm>
            <a:off x="0" y="1524000"/>
            <a:ext cx="12192000" cy="1154069"/>
            <a:chOff x="0" y="1279149"/>
            <a:chExt cx="12192000" cy="115406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3E0C982-0482-97AE-9F6D-9940D9F55448}"/>
                </a:ext>
              </a:extLst>
            </p:cNvPr>
            <p:cNvGrpSpPr/>
            <p:nvPr/>
          </p:nvGrpSpPr>
          <p:grpSpPr>
            <a:xfrm>
              <a:off x="0" y="1339376"/>
              <a:ext cx="12192000" cy="1093842"/>
              <a:chOff x="0" y="1524000"/>
              <a:chExt cx="12192000" cy="1093842"/>
            </a:xfrm>
          </p:grpSpPr>
          <p:pic>
            <p:nvPicPr>
              <p:cNvPr id="5122" name="Picture 2" descr="pair of gold-colored earrings on table and black ankle-strap pumps on area rug">
                <a:extLst>
                  <a:ext uri="{FF2B5EF4-FFF2-40B4-BE49-F238E27FC236}">
                    <a16:creationId xmlns:a16="http://schemas.microsoft.com/office/drawing/2014/main" id="{63BD3991-B1B6-98A8-848C-A1CEA5CDA0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282" b="68260"/>
              <a:stretch>
                <a:fillRect/>
              </a:stretch>
            </p:blipFill>
            <p:spPr bwMode="auto">
              <a:xfrm>
                <a:off x="0" y="1524000"/>
                <a:ext cx="12192000" cy="10938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D508B8D-AA05-0597-8B01-4D4BEE060420}"/>
                  </a:ext>
                </a:extLst>
              </p:cNvPr>
              <p:cNvSpPr/>
              <p:nvPr/>
            </p:nvSpPr>
            <p:spPr>
              <a:xfrm>
                <a:off x="0" y="1524000"/>
                <a:ext cx="12192000" cy="1093842"/>
              </a:xfrm>
              <a:prstGeom prst="rect">
                <a:avLst/>
              </a:prstGeom>
              <a:solidFill>
                <a:schemeClr val="tx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9" tIns="72009" rIns="72009" bIns="72009" rtlCol="0" anchor="t"/>
              <a:lstStyle/>
              <a:p>
                <a:pPr algn="l">
                  <a:lnSpc>
                    <a:spcPct val="90000"/>
                  </a:lnSpc>
                </a:pPr>
                <a:endParaRPr lang="zh-CN" altLang="en-US" sz="1400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 7"/>
              <p:cNvSpPr/>
              <p:nvPr/>
            </p:nvSpPr>
            <p:spPr>
              <a:xfrm>
                <a:off x="381000" y="1775460"/>
                <a:ext cx="818092" cy="64008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lt"/>
                    <a:ea typeface="Calibri" pitchFamily="34" charset="-122"/>
                    <a:cs typeface="Calibri" pitchFamily="34" charset="-120"/>
                  </a:rPr>
                  <a:t>01</a:t>
                </a:r>
                <a:endParaRPr kumimoji="0" lang="en-US" sz="48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23" name="Text 20"/>
              <p:cNvSpPr/>
              <p:nvPr/>
            </p:nvSpPr>
            <p:spPr>
              <a:xfrm>
                <a:off x="3372908" y="1775460"/>
                <a:ext cx="818092" cy="64008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lt"/>
                    <a:ea typeface="Calibri" pitchFamily="34" charset="-122"/>
                    <a:cs typeface="Calibri" pitchFamily="34" charset="-120"/>
                  </a:rPr>
                  <a:t>02</a:t>
                </a:r>
                <a:endParaRPr kumimoji="0" lang="en-US" sz="48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37" name="Text 33"/>
              <p:cNvSpPr/>
              <p:nvPr/>
            </p:nvSpPr>
            <p:spPr>
              <a:xfrm>
                <a:off x="6364816" y="1775460"/>
                <a:ext cx="818092" cy="64008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lt"/>
                    <a:ea typeface="Calibri" pitchFamily="34" charset="-122"/>
                    <a:cs typeface="Calibri" pitchFamily="34" charset="-120"/>
                  </a:rPr>
                  <a:t>03</a:t>
                </a:r>
                <a:endParaRPr kumimoji="0" lang="en-US" sz="48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51" name="Text 46"/>
              <p:cNvSpPr/>
              <p:nvPr/>
            </p:nvSpPr>
            <p:spPr>
              <a:xfrm>
                <a:off x="9356725" y="1775460"/>
                <a:ext cx="818092" cy="64008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lt"/>
                    <a:ea typeface="Calibri" pitchFamily="34" charset="-122"/>
                    <a:cs typeface="Calibri" pitchFamily="34" charset="-120"/>
                  </a:rPr>
                  <a:t>04</a:t>
                </a:r>
                <a:endParaRPr kumimoji="0" lang="en-US" sz="48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EA9A86E-2F5A-A65E-C9A8-A53A675023E4}"/>
                </a:ext>
              </a:extLst>
            </p:cNvPr>
            <p:cNvSpPr/>
            <p:nvPr/>
          </p:nvSpPr>
          <p:spPr>
            <a:xfrm>
              <a:off x="0" y="1279149"/>
              <a:ext cx="12192000" cy="60227"/>
            </a:xfrm>
            <a:prstGeom prst="rect">
              <a:avLst/>
            </a:prstGeom>
            <a:gradFill>
              <a:gsLst>
                <a:gs pos="962">
                  <a:schemeClr val="accent5"/>
                </a:gs>
                <a:gs pos="100000">
                  <a:schemeClr val="tx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9" tIns="72009" rIns="72009" bIns="72009" rtlCol="0" anchor="t"/>
            <a:lstStyle/>
            <a:p>
              <a:pPr algn="l">
                <a:lnSpc>
                  <a:spcPct val="90000"/>
                </a:lnSpc>
              </a:pPr>
              <a:endParaRPr lang="zh-CN" altLang="en-US" sz="1400" dirty="0" err="1">
                <a:solidFill>
                  <a:schemeClr val="bg1"/>
                </a:solidFill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C89A314-4927-2D81-2192-1A1C534E555E}"/>
              </a:ext>
            </a:extLst>
          </p:cNvPr>
          <p:cNvCxnSpPr/>
          <p:nvPr/>
        </p:nvCxnSpPr>
        <p:spPr>
          <a:xfrm>
            <a:off x="3140074" y="3028950"/>
            <a:ext cx="0" cy="3048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7DE5FC9-FE34-93CB-7AA9-DD27CF299B83}"/>
              </a:ext>
            </a:extLst>
          </p:cNvPr>
          <p:cNvCxnSpPr/>
          <p:nvPr/>
        </p:nvCxnSpPr>
        <p:spPr>
          <a:xfrm>
            <a:off x="6098116" y="3028950"/>
            <a:ext cx="0" cy="3048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A18B92-EFAC-1BFD-36FE-97DE22489C87}"/>
              </a:ext>
            </a:extLst>
          </p:cNvPr>
          <p:cNvCxnSpPr/>
          <p:nvPr/>
        </p:nvCxnSpPr>
        <p:spPr>
          <a:xfrm>
            <a:off x="9056157" y="3028950"/>
            <a:ext cx="0" cy="3048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think-cell data - do not delete" hidden="1">
            <a:extLst>
              <a:ext uri="{FF2B5EF4-FFF2-40B4-BE49-F238E27FC236}">
                <a16:creationId xmlns:a16="http://schemas.microsoft.com/office/drawing/2014/main" id="{F1BEFC7B-964E-114E-3570-182D9774853D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022877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3" imgW="606" imgH="608" progId="TCLayout.ActiveDocument.1">
                  <p:embed/>
                </p:oleObj>
              </mc:Choice>
              <mc:Fallback>
                <p:oleObj name="think-cell Slide" r:id="rId33" imgW="606" imgH="608" progId="TCLayout.ActiveDocument.1">
                  <p:embed/>
                  <p:pic>
                    <p:nvPicPr>
                      <p:cNvPr id="2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1BEFC7B-964E-114E-3570-182D977485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DEB2F88-DC8B-05D5-497D-3E404B5682C3}"/>
              </a:ext>
            </a:extLst>
          </p:cNvPr>
          <p:cNvPicPr>
            <a:picLocks noChangeAspect="1"/>
          </p:cNvPicPr>
          <p:nvPr/>
        </p:nvPicPr>
        <p:blipFill>
          <a:blip r:embed="rId35">
            <a:alphaModFix amt="20000"/>
          </a:blip>
          <a:stretch>
            <a:fillRect/>
          </a:stretch>
        </p:blipFill>
        <p:spPr>
          <a:xfrm>
            <a:off x="6858000" y="3261360"/>
            <a:ext cx="5334000" cy="362712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F6CD5FC-63D4-3546-EB73-FA32125AFC69}"/>
              </a:ext>
            </a:extLst>
          </p:cNvPr>
          <p:cNvSpPr/>
          <p:nvPr/>
        </p:nvSpPr>
        <p:spPr>
          <a:xfrm>
            <a:off x="6858000" y="3261360"/>
            <a:ext cx="5333999" cy="3596640"/>
          </a:xfrm>
          <a:prstGeom prst="rect">
            <a:avLst/>
          </a:prstGeom>
          <a:gradFill>
            <a:gsLst>
              <a:gs pos="962">
                <a:schemeClr val="tx1">
                  <a:alpha val="7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t"/>
          <a:lstStyle/>
          <a:p>
            <a:pPr algn="l">
              <a:lnSpc>
                <a:spcPct val="90000"/>
              </a:lnSpc>
            </a:pPr>
            <a:endParaRPr lang="zh-CN" altLang="en-US" sz="1400" dirty="0" err="1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DE2652-1CB6-5E26-2AF9-0D439731CF4F}"/>
              </a:ext>
            </a:extLst>
          </p:cNvPr>
          <p:cNvSpPr/>
          <p:nvPr/>
        </p:nvSpPr>
        <p:spPr>
          <a:xfrm>
            <a:off x="6858000" y="1524000"/>
            <a:ext cx="5333999" cy="1737360"/>
          </a:xfrm>
          <a:prstGeom prst="rect">
            <a:avLst/>
          </a:prstGeom>
          <a:solidFill>
            <a:schemeClr val="tx2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t"/>
          <a:lstStyle/>
          <a:p>
            <a:pPr algn="l">
              <a:lnSpc>
                <a:spcPct val="90000"/>
              </a:lnSpc>
            </a:pPr>
            <a:endParaRPr lang="zh-CN" altLang="en-US" sz="1400" dirty="0" err="1">
              <a:solidFill>
                <a:schemeClr val="bg1"/>
              </a:solidFill>
            </a:endParaRPr>
          </a:p>
        </p:txBody>
      </p:sp>
      <p:sp>
        <p:nvSpPr>
          <p:cNvPr id="179" name="Shape 9">
            <a:extLst>
              <a:ext uri="{FF2B5EF4-FFF2-40B4-BE49-F238E27FC236}">
                <a16:creationId xmlns:a16="http://schemas.microsoft.com/office/drawing/2014/main" id="{E851E847-0319-13DA-BA4F-29FB59A8B2AB}"/>
              </a:ext>
            </a:extLst>
          </p:cNvPr>
          <p:cNvSpPr/>
          <p:nvPr/>
        </p:nvSpPr>
        <p:spPr>
          <a:xfrm>
            <a:off x="381000" y="1524000"/>
            <a:ext cx="1905000" cy="5508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noFill/>
            <a:prstDash val="solid"/>
          </a:ln>
        </p:spPr>
        <p:txBody>
          <a:bodyPr/>
          <a:lstStyle/>
          <a:p>
            <a:endParaRPr lang="en-GB">
              <a:latin typeface="+mj-lt"/>
            </a:endParaRPr>
          </a:p>
        </p:txBody>
      </p:sp>
      <p:sp>
        <p:nvSpPr>
          <p:cNvPr id="180" name="Shape 14">
            <a:extLst>
              <a:ext uri="{FF2B5EF4-FFF2-40B4-BE49-F238E27FC236}">
                <a16:creationId xmlns:a16="http://schemas.microsoft.com/office/drawing/2014/main" id="{6327BB59-885D-0D5F-C6A1-AF648BCA9A23}"/>
              </a:ext>
            </a:extLst>
          </p:cNvPr>
          <p:cNvSpPr/>
          <p:nvPr/>
        </p:nvSpPr>
        <p:spPr>
          <a:xfrm>
            <a:off x="381000" y="2118538"/>
            <a:ext cx="1905000" cy="5508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noFill/>
            <a:prstDash val="solid"/>
          </a:ln>
        </p:spPr>
        <p:txBody>
          <a:bodyPr/>
          <a:lstStyle/>
          <a:p>
            <a:endParaRPr lang="en-GB">
              <a:latin typeface="+mj-lt"/>
            </a:endParaRPr>
          </a:p>
        </p:txBody>
      </p:sp>
      <p:sp>
        <p:nvSpPr>
          <p:cNvPr id="181" name="Shape 19">
            <a:extLst>
              <a:ext uri="{FF2B5EF4-FFF2-40B4-BE49-F238E27FC236}">
                <a16:creationId xmlns:a16="http://schemas.microsoft.com/office/drawing/2014/main" id="{C40AA911-C7B9-4D54-1062-C3518AA80C80}"/>
              </a:ext>
            </a:extLst>
          </p:cNvPr>
          <p:cNvSpPr/>
          <p:nvPr/>
        </p:nvSpPr>
        <p:spPr>
          <a:xfrm>
            <a:off x="381000" y="2713077"/>
            <a:ext cx="1905000" cy="55082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noFill/>
            <a:prstDash val="solid"/>
          </a:ln>
        </p:spPr>
        <p:txBody>
          <a:bodyPr/>
          <a:lstStyle/>
          <a:p>
            <a:endParaRPr lang="en-GB">
              <a:latin typeface="+mj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BF45BE-B339-5DD8-0912-115910B7A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830997"/>
          </a:xfrm>
        </p:spPr>
        <p:txBody>
          <a:bodyPr vert="horz"/>
          <a:lstStyle/>
          <a:p>
            <a:r>
              <a:rPr lang="en-US" dirty="0">
                <a:solidFill>
                  <a:schemeClr val="accent5"/>
                </a:solidFill>
              </a:rPr>
              <a:t>Loyalty Redefined: </a:t>
            </a:r>
            <a:br>
              <a:rPr lang="en-US" dirty="0"/>
            </a:br>
            <a:r>
              <a:rPr lang="en-US" dirty="0"/>
              <a:t>Quality &amp; efficacy dominate — brand heritage ranks near the bottom</a:t>
            </a:r>
            <a:br>
              <a:rPr lang="en-US" dirty="0"/>
            </a:br>
            <a:endParaRPr lang="en-GB" dirty="0"/>
          </a:p>
        </p:txBody>
      </p:sp>
      <p:sp>
        <p:nvSpPr>
          <p:cNvPr id="5" name="Text 3"/>
          <p:cNvSpPr/>
          <p:nvPr/>
        </p:nvSpPr>
        <p:spPr>
          <a:xfrm>
            <a:off x="381000" y="1143000"/>
            <a:ext cx="11430000" cy="221599"/>
          </a:xfrm>
          <a:prstGeom prst="rect">
            <a:avLst/>
          </a:prstGeom>
          <a:noFill/>
          <a:ln/>
        </p:spPr>
        <p:txBody>
          <a:bodyPr wrap="square" lIns="0" tIns="0" rIns="0" bIns="0" rtlCol="0" anchor="t" anchorCtr="0">
            <a:spAutoFit/>
          </a:bodyPr>
          <a:lstStyle/>
          <a:p>
            <a:pPr marL="0" indent="0">
              <a:lnSpc>
                <a:spcPct val="90000"/>
              </a:lnSpc>
            </a:pPr>
            <a:r>
              <a:rPr lang="en-US" sz="1600" dirty="0">
                <a:solidFill>
                  <a:schemeClr val="accent2"/>
                </a:solidFill>
                <a:latin typeface="Arial" panose="020B0604020202020204" pitchFamily="34" charset="0"/>
                <a:ea typeface="Calibri" pitchFamily="34" charset="-122"/>
                <a:cs typeface="Calibri" pitchFamily="34" charset="-120"/>
              </a:rPr>
              <a:t>Only 22% prioritize brand heritage vs. 48% quality and 44% efficacy — a signal every luxury brand must hear</a:t>
            </a:r>
            <a:endParaRPr lang="en-US" sz="16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2286000" y="6096000"/>
            <a:ext cx="9525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b" anchorCtr="0">
            <a:noAutofit/>
          </a:bodyPr>
          <a:lstStyle/>
          <a:p>
            <a:pPr marL="0" indent="0">
              <a:lnSpc>
                <a:spcPct val="90000"/>
              </a:lnSpc>
            </a:pP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-122"/>
                <a:cs typeface="Calibri" pitchFamily="34" charset="-120"/>
              </a:rPr>
              <a:t>Source: Kearney Prestige Beauty Consumer Index + Kearney Global State of Luxury 2026</a:t>
            </a:r>
            <a:endParaRPr lang="en-US" sz="7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FB975D-6E98-4F98-A93A-E6A4B8F1E9D9}"/>
              </a:ext>
            </a:extLst>
          </p:cNvPr>
          <p:cNvSpPr txBox="1"/>
          <p:nvPr/>
        </p:nvSpPr>
        <p:spPr>
          <a:xfrm>
            <a:off x="7239000" y="1661681"/>
            <a:ext cx="4041576" cy="2492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pPr marL="0" indent="0">
              <a:lnSpc>
                <a:spcPct val="90000"/>
              </a:lnSpc>
            </a:pPr>
            <a:r>
              <a:rPr lang="en-US" b="1" dirty="0">
                <a:solidFill>
                  <a:schemeClr val="accent5"/>
                </a:solidFill>
                <a:latin typeface="Arial" panose="020B0604020202020204" pitchFamily="34" charset="0"/>
                <a:ea typeface="Calibri" pitchFamily="34" charset="-122"/>
                <a:cs typeface="Calibri" pitchFamily="34" charset="-120"/>
              </a:rPr>
              <a:t>Takeaways for luxury sectors</a:t>
            </a:r>
            <a:endParaRPr lang="en-US" b="1" dirty="0">
              <a:solidFill>
                <a:schemeClr val="accent5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808544" y="1581176"/>
            <a:ext cx="1049913" cy="4364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A87FDF"/>
                </a:solidFill>
                <a:latin typeface="+mj-lt"/>
                <a:ea typeface="Calibri" pitchFamily="34" charset="-122"/>
                <a:cs typeface="Calibri" pitchFamily="34" charset="-120"/>
              </a:rPr>
              <a:t>89%</a:t>
            </a:r>
            <a:endParaRPr lang="en-US" sz="3200" dirty="0">
              <a:latin typeface="+mj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54B60A-8884-2135-26DD-8BB3A02B3079}"/>
              </a:ext>
            </a:extLst>
          </p:cNvPr>
          <p:cNvGrpSpPr/>
          <p:nvPr/>
        </p:nvGrpSpPr>
        <p:grpSpPr>
          <a:xfrm>
            <a:off x="2666999" y="1691492"/>
            <a:ext cx="3569379" cy="338903"/>
            <a:chOff x="2666999" y="1660527"/>
            <a:chExt cx="3569379" cy="338903"/>
          </a:xfrm>
        </p:grpSpPr>
        <p:sp>
          <p:nvSpPr>
            <p:cNvPr id="14" name="Text 12"/>
            <p:cNvSpPr/>
            <p:nvPr/>
          </p:nvSpPr>
          <p:spPr>
            <a:xfrm>
              <a:off x="2666999" y="1660527"/>
              <a:ext cx="3569379" cy="16524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300" dirty="0">
                  <a:solidFill>
                    <a:srgbClr val="FFFFFF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Rank </a:t>
              </a:r>
              <a:r>
                <a:rPr lang="en-US" sz="1600" b="1" dirty="0">
                  <a:solidFill>
                    <a:srgbClr val="FFFFFF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quality/efficacy </a:t>
              </a:r>
              <a:r>
                <a:rPr lang="en-US" sz="1300" dirty="0">
                  <a:solidFill>
                    <a:srgbClr val="FFFFFF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as important</a:t>
              </a:r>
              <a:endParaRPr lang="en-US" sz="1300" dirty="0">
                <a:latin typeface="+mj-lt"/>
              </a:endParaRPr>
            </a:p>
          </p:txBody>
        </p:sp>
        <p:sp>
          <p:nvSpPr>
            <p:cNvPr id="15" name="Text 13"/>
            <p:cNvSpPr/>
            <p:nvPr/>
          </p:nvSpPr>
          <p:spPr>
            <a:xfrm>
              <a:off x="2666999" y="1900281"/>
              <a:ext cx="3569379" cy="99149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endParaRPr lang="en-US" sz="1100" dirty="0">
                <a:latin typeface="+mj-lt"/>
              </a:endParaRPr>
            </a:p>
          </p:txBody>
        </p:sp>
      </p:grpSp>
      <p:sp>
        <p:nvSpPr>
          <p:cNvPr id="18" name="Text 16"/>
          <p:cNvSpPr/>
          <p:nvPr/>
        </p:nvSpPr>
        <p:spPr>
          <a:xfrm>
            <a:off x="808544" y="2175714"/>
            <a:ext cx="1049913" cy="4364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A87FDF"/>
                </a:solidFill>
                <a:latin typeface="+mj-lt"/>
                <a:ea typeface="Calibri" pitchFamily="34" charset="-122"/>
                <a:cs typeface="Calibri" pitchFamily="34" charset="-120"/>
              </a:rPr>
              <a:t>85%</a:t>
            </a:r>
            <a:endParaRPr lang="en-US" sz="3200" dirty="0">
              <a:latin typeface="+mj-lt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A0EA2B7-31E7-2218-4FBA-E9C51A0E0466}"/>
              </a:ext>
            </a:extLst>
          </p:cNvPr>
          <p:cNvGrpSpPr/>
          <p:nvPr/>
        </p:nvGrpSpPr>
        <p:grpSpPr>
          <a:xfrm>
            <a:off x="2666999" y="2308662"/>
            <a:ext cx="3569379" cy="328250"/>
            <a:chOff x="2666999" y="2205689"/>
            <a:chExt cx="3569379" cy="328250"/>
          </a:xfrm>
        </p:grpSpPr>
        <p:sp>
          <p:nvSpPr>
            <p:cNvPr id="19" name="Text 17"/>
            <p:cNvSpPr/>
            <p:nvPr/>
          </p:nvSpPr>
          <p:spPr>
            <a:xfrm>
              <a:off x="2666999" y="2205689"/>
              <a:ext cx="3569379" cy="16524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300" dirty="0">
                  <a:solidFill>
                    <a:srgbClr val="FFFFFF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Rank</a:t>
              </a:r>
              <a:r>
                <a:rPr lang="en-US" sz="1300" b="1" dirty="0">
                  <a:solidFill>
                    <a:srgbClr val="FFFFFF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 </a:t>
              </a:r>
              <a:r>
                <a:rPr lang="en-US" sz="1600" b="1" dirty="0">
                  <a:solidFill>
                    <a:srgbClr val="FFFFFF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price</a:t>
              </a:r>
              <a:r>
                <a:rPr lang="en-US" sz="1300" b="1" dirty="0">
                  <a:solidFill>
                    <a:srgbClr val="FFFFFF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 </a:t>
              </a:r>
              <a:r>
                <a:rPr lang="en-US" sz="1300" dirty="0">
                  <a:solidFill>
                    <a:srgbClr val="FFFFFF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as important</a:t>
              </a:r>
              <a:endParaRPr lang="en-US" sz="1300" dirty="0">
                <a:latin typeface="+mj-lt"/>
              </a:endParaRPr>
            </a:p>
          </p:txBody>
        </p:sp>
        <p:sp>
          <p:nvSpPr>
            <p:cNvPr id="20" name="Text 18"/>
            <p:cNvSpPr/>
            <p:nvPr/>
          </p:nvSpPr>
          <p:spPr>
            <a:xfrm>
              <a:off x="2666999" y="2434790"/>
              <a:ext cx="3569379" cy="99149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endParaRPr lang="en-US" sz="1100" dirty="0">
                <a:latin typeface="+mj-lt"/>
              </a:endParaRPr>
            </a:p>
          </p:txBody>
        </p:sp>
      </p:grpSp>
      <p:sp>
        <p:nvSpPr>
          <p:cNvPr id="23" name="Text 21"/>
          <p:cNvSpPr/>
          <p:nvPr/>
        </p:nvSpPr>
        <p:spPr>
          <a:xfrm>
            <a:off x="808544" y="2770253"/>
            <a:ext cx="1049913" cy="4364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  <a:ea typeface="Calibri" pitchFamily="34" charset="-122"/>
                <a:cs typeface="Calibri" pitchFamily="34" charset="-120"/>
              </a:rPr>
              <a:t>59%</a:t>
            </a:r>
            <a:endParaRPr lang="en-US" sz="3200" dirty="0">
              <a:solidFill>
                <a:schemeClr val="tx1">
                  <a:lumMod val="10000"/>
                  <a:lumOff val="90000"/>
                </a:schemeClr>
              </a:solidFill>
              <a:latin typeface="+mj-lt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D88E211-FA7F-01F9-CF3E-9DD088BFC06F}"/>
              </a:ext>
            </a:extLst>
          </p:cNvPr>
          <p:cNvGrpSpPr/>
          <p:nvPr/>
        </p:nvGrpSpPr>
        <p:grpSpPr>
          <a:xfrm>
            <a:off x="2666999" y="2944285"/>
            <a:ext cx="3569379" cy="340699"/>
            <a:chOff x="2666999" y="2846353"/>
            <a:chExt cx="3569379" cy="340699"/>
          </a:xfrm>
        </p:grpSpPr>
        <p:sp>
          <p:nvSpPr>
            <p:cNvPr id="24" name="Text 22"/>
            <p:cNvSpPr/>
            <p:nvPr/>
          </p:nvSpPr>
          <p:spPr>
            <a:xfrm>
              <a:off x="2666999" y="2846353"/>
              <a:ext cx="3569379" cy="16524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300" dirty="0">
                  <a:solidFill>
                    <a:srgbClr val="FFFFFF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Rank brand </a:t>
              </a:r>
              <a:r>
                <a:rPr lang="en-US" sz="1600" b="1" dirty="0">
                  <a:solidFill>
                    <a:srgbClr val="FFFFFF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heritage</a:t>
              </a:r>
              <a:r>
                <a:rPr lang="en-US" sz="1300" dirty="0">
                  <a:solidFill>
                    <a:srgbClr val="FFFFFF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 as important</a:t>
              </a:r>
              <a:endParaRPr lang="en-US" sz="1300" dirty="0">
                <a:latin typeface="+mj-lt"/>
              </a:endParaRPr>
            </a:p>
          </p:txBody>
        </p:sp>
        <p:sp>
          <p:nvSpPr>
            <p:cNvPr id="25" name="Text 23"/>
            <p:cNvSpPr/>
            <p:nvPr/>
          </p:nvSpPr>
          <p:spPr>
            <a:xfrm>
              <a:off x="2666999" y="3087903"/>
              <a:ext cx="3569379" cy="99149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endParaRPr lang="en-US" sz="1100" dirty="0">
                <a:latin typeface="+mj-lt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1A4BDB1-BB45-3685-B205-B015342B550B}"/>
              </a:ext>
            </a:extLst>
          </p:cNvPr>
          <p:cNvGrpSpPr/>
          <p:nvPr/>
        </p:nvGrpSpPr>
        <p:grpSpPr>
          <a:xfrm>
            <a:off x="7239000" y="3428915"/>
            <a:ext cx="4737100" cy="2280144"/>
            <a:chOff x="6548507" y="3573363"/>
            <a:chExt cx="5451706" cy="2280144"/>
          </a:xfrm>
        </p:grpSpPr>
        <p:sp>
          <p:nvSpPr>
            <p:cNvPr id="68" name="Text 64"/>
            <p:cNvSpPr/>
            <p:nvPr/>
          </p:nvSpPr>
          <p:spPr>
            <a:xfrm>
              <a:off x="6548508" y="3573363"/>
              <a:ext cx="5451705" cy="30661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lnSpc>
                  <a:spcPct val="90000"/>
                </a:lnSpc>
                <a:buNone/>
              </a:pPr>
              <a:r>
                <a:rPr lang="en-US" sz="1400" b="1" dirty="0">
                  <a:solidFill>
                    <a:schemeClr val="bg1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Consumers aren’t just loyal to houses anymore</a:t>
              </a:r>
              <a:endParaRPr 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9" name="Text 65"/>
            <p:cNvSpPr/>
            <p:nvPr/>
          </p:nvSpPr>
          <p:spPr>
            <a:xfrm>
              <a:off x="7335465" y="4190698"/>
              <a:ext cx="4474742" cy="21017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lnSpc>
                  <a:spcPct val="90000"/>
                </a:lnSpc>
                <a:buNone/>
              </a:pPr>
              <a:r>
                <a:rPr lang="en-US" sz="1200" dirty="0">
                  <a:solidFill>
                    <a:schemeClr val="tx1">
                      <a:lumMod val="10000"/>
                      <a:lumOff val="90000"/>
                    </a:schemeClr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Your weakest product will not succeed on brand alone. The brand opens the door — the product has to close it. Every SKU is now a loyalty moment.</a:t>
              </a:r>
              <a:endParaRPr lang="en-US" sz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endParaRPr>
            </a:p>
          </p:txBody>
        </p:sp>
        <p:sp>
          <p:nvSpPr>
            <p:cNvPr id="80" name="Text 74"/>
            <p:cNvSpPr/>
            <p:nvPr/>
          </p:nvSpPr>
          <p:spPr>
            <a:xfrm>
              <a:off x="6548507" y="4995711"/>
              <a:ext cx="5267741" cy="21795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lnSpc>
                  <a:spcPct val="90000"/>
                </a:lnSpc>
                <a:buNone/>
              </a:pPr>
              <a:r>
                <a:rPr lang="en-US" sz="1400" b="1" dirty="0">
                  <a:solidFill>
                    <a:schemeClr val="bg1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Price increases require a product-level story, not just a brand-level one</a:t>
              </a:r>
              <a:endParaRPr 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3" name="Text 77"/>
            <p:cNvSpPr/>
            <p:nvPr/>
          </p:nvSpPr>
          <p:spPr>
            <a:xfrm>
              <a:off x="7335465" y="5643334"/>
              <a:ext cx="4474742" cy="21017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lnSpc>
                  <a:spcPct val="90000"/>
                </a:lnSpc>
                <a:buNone/>
              </a:pPr>
              <a:r>
                <a:rPr lang="en-US" sz="1200" dirty="0">
                  <a:solidFill>
                    <a:schemeClr val="tx1">
                      <a:lumMod val="10000"/>
                      <a:lumOff val="90000"/>
                    </a:schemeClr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US consumer confidence hit its lowest since May 2020 in April 2025. A X% price increase demands a X% stronger product story — brand story alone is not sufficient</a:t>
              </a:r>
              <a:endParaRPr lang="en-US" sz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</a:endParaRPr>
            </a:p>
          </p:txBody>
        </p:sp>
      </p:grpSp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2F01CF52-F4D3-5F3D-9B50-99FB296B0194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4554802"/>
              </p:ext>
            </p:extLst>
          </p:nvPr>
        </p:nvGraphicFramePr>
        <p:xfrm>
          <a:off x="2351088" y="3778250"/>
          <a:ext cx="3925887" cy="255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6"/>
          </a:graphicData>
        </a:graphic>
      </p:graphicFrame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CE7B7601-6CA2-7CA3-53B3-D9C57C6E4EEC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476375" y="3878263"/>
            <a:ext cx="8715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9156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734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A87FACEB-063B-45A0-A9AB-5C12CDC7DD88}" type="datetime'''''''''''''Qu''al''''ity''/''''''''E''f''''''fi''''ca''c''y'">
              <a:rPr lang="en-US" altLang="en-US" sz="1000" smtClean="0">
                <a:solidFill>
                  <a:schemeClr val="bg1"/>
                </a:solidFill>
                <a:ea typeface="+mj-ea"/>
                <a:cs typeface="+mj-cs"/>
              </a:rPr>
              <a:pPr/>
              <a:t>Quality/Efficacy</a:t>
            </a:fld>
            <a:endParaRPr lang="en-US" sz="1000" dirty="0">
              <a:solidFill>
                <a:schemeClr val="bg1"/>
              </a:solidFill>
              <a:ea typeface="+mj-ea"/>
              <a:cs typeface="+mj-cs"/>
              <a:sym typeface="Aptos" panose="020B0004020202020204" pitchFamily="34" charset="0"/>
            </a:endParaRPr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13C0AE28-5D25-C07B-01A6-D4D037481D4E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2058988" y="4048125"/>
            <a:ext cx="2889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9156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734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</a:pPr>
            <a:fld id="{1553416E-F11F-4A9B-AF21-F865C591548E}" type="datetime'''''''''''''''''''''''''''''''P''r''''i''''''''''''''''ce'''''">
              <a:rPr lang="en-US" altLang="en-US" sz="1000" smtClean="0">
                <a:solidFill>
                  <a:schemeClr val="bg1"/>
                </a:solidFill>
                <a:ea typeface="+mj-ea"/>
                <a:cs typeface="+mj-cs"/>
              </a:rPr>
              <a:pPr/>
              <a:t>Price</a:t>
            </a:fld>
            <a:endParaRPr lang="en-US" sz="1000" noProof="0">
              <a:solidFill>
                <a:schemeClr val="bg1"/>
              </a:solidFill>
              <a:ea typeface="+mj-ea"/>
              <a:cs typeface="+mj-cs"/>
              <a:sym typeface="Aptos" panose="020B0004020202020204" pitchFamily="34" charset="0"/>
            </a:endParaRPr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EFB5094E-FF10-1818-1447-763471B0FA4F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1892300" y="4219575"/>
            <a:ext cx="4556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9156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734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</a:pPr>
            <a:fld id="{6E38847E-05E7-41D1-AF56-2BF414A995B8}" type="datetime'''''''''Be''''''''''''n''''ef''''''''''''''''i''t''''''s'''">
              <a:rPr lang="en-US" altLang="en-US" sz="1000" smtClean="0">
                <a:solidFill>
                  <a:schemeClr val="bg1"/>
                </a:solidFill>
                <a:ea typeface="+mj-ea"/>
                <a:cs typeface="+mj-cs"/>
              </a:rPr>
              <a:pPr/>
              <a:t>Benefits</a:t>
            </a:fld>
            <a:endParaRPr lang="en-US" sz="1000" noProof="0">
              <a:solidFill>
                <a:schemeClr val="bg1"/>
              </a:solidFill>
              <a:ea typeface="+mj-ea"/>
              <a:cs typeface="+mj-cs"/>
              <a:sym typeface="Aptos" panose="020B0004020202020204" pitchFamily="34" charset="0"/>
            </a:endParaRP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B1E7A965-F353-0C95-ABC2-EE88978F146F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1763713" y="4389438"/>
            <a:ext cx="5842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9156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734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79D73A16-A543-4DBF-95F7-4CA081361F69}" type="datetime'''''In''''''clu''''s''i''v''i''t''''''''''''''''''''''y'' '">
              <a:rPr lang="en-US" altLang="en-US" sz="1000" smtClean="0">
                <a:solidFill>
                  <a:schemeClr val="accent3"/>
                </a:solidFill>
                <a:ea typeface="+mj-ea"/>
                <a:cs typeface="+mj-cs"/>
              </a:rPr>
              <a:pPr/>
              <a:t>Inclusivity </a:t>
            </a:fld>
            <a:endParaRPr lang="en-US" sz="1000" dirty="0">
              <a:solidFill>
                <a:schemeClr val="accent3"/>
              </a:solidFill>
              <a:ea typeface="+mj-ea"/>
              <a:cs typeface="+mj-cs"/>
              <a:sym typeface="Aptos" panose="020B0004020202020204" pitchFamily="34" charset="0"/>
            </a:endParaRPr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0566283F-35CB-DD89-1171-88F2A8B4CF44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1314450" y="4560888"/>
            <a:ext cx="10334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9156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734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</a:pPr>
            <a:fld id="{C337B8CD-A97E-4AEB-80F9-E8C1F0823BD9}" type="datetime'''''''''C''''''''l''e''an ''''Fo''r''m''''''ul''atio''n'''''''">
              <a:rPr lang="en-US" altLang="en-US" sz="1000" smtClean="0">
                <a:solidFill>
                  <a:schemeClr val="accent3"/>
                </a:solidFill>
                <a:ea typeface="+mj-ea"/>
                <a:cs typeface="+mj-cs"/>
              </a:rPr>
              <a:pPr/>
              <a:t>Clean Formulation</a:t>
            </a:fld>
            <a:endParaRPr lang="en-US" sz="1000" noProof="0">
              <a:solidFill>
                <a:schemeClr val="accent3"/>
              </a:solidFill>
              <a:ea typeface="+mj-ea"/>
              <a:cs typeface="+mj-cs"/>
              <a:sym typeface="Aptos" panose="020B0004020202020204" pitchFamily="34" charset="0"/>
            </a:endParaRPr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B3CA29F9-0565-BC92-9876-0F27265724A8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1085850" y="4730750"/>
            <a:ext cx="12620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9156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734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005D758E-6EB4-434E-91FD-291664E62D4D}" type="datetime'''''''''In''no''va''tiv''''e'' ''T''''ech''nology'''">
              <a:rPr lang="en-US" altLang="en-US" sz="1000" smtClean="0">
                <a:solidFill>
                  <a:schemeClr val="accent3"/>
                </a:solidFill>
                <a:ea typeface="+mj-ea"/>
                <a:cs typeface="+mj-cs"/>
              </a:rPr>
              <a:pPr/>
              <a:t>Innovative Technology</a:t>
            </a:fld>
            <a:endParaRPr lang="en-US" sz="1000">
              <a:solidFill>
                <a:schemeClr val="accent3"/>
              </a:solidFill>
              <a:ea typeface="+mj-ea"/>
              <a:cs typeface="+mj-cs"/>
              <a:sym typeface="Aptos" panose="020B0004020202020204" pitchFamily="34" charset="0"/>
            </a:endParaRPr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C437FB00-BFB3-87D1-8A6B-C03D135E3937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622300" y="4902200"/>
            <a:ext cx="17256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9156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734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</a:pPr>
            <a:fld id="{592DC2EE-5CA0-4850-B9BC-BE51ED44E365}" type="datetime'''Sust''ai''n''able &amp;'' Ethica''''''l ''''''S''''''our''cing'">
              <a:rPr lang="en-US" altLang="en-US" sz="1000" smtClean="0">
                <a:solidFill>
                  <a:schemeClr val="accent3"/>
                </a:solidFill>
                <a:ea typeface="+mj-ea"/>
                <a:cs typeface="+mj-cs"/>
              </a:rPr>
              <a:pPr/>
              <a:t>Sustainable &amp; Ethical Sourcing</a:t>
            </a:fld>
            <a:endParaRPr lang="en-US" sz="1000" noProof="0">
              <a:solidFill>
                <a:schemeClr val="accent3"/>
              </a:solidFill>
              <a:ea typeface="+mj-ea"/>
              <a:cs typeface="+mj-cs"/>
              <a:sym typeface="Aptos" panose="020B0004020202020204" pitchFamily="34" charset="0"/>
            </a:endParaRPr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3DF4CC45-4D45-4237-2444-D376DB0D8809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593725" y="5073650"/>
            <a:ext cx="17541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9156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734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</a:pPr>
            <a:fld id="{40B63AC5-29A5-4090-8343-A94FBF99B6F1}" type="datetime'''S''o''cia''l'''' Imp''ac''t &amp; ''B''''r''and ''Purp''ose'''">
              <a:rPr lang="en-US" altLang="en-US" sz="1000" smtClean="0">
                <a:solidFill>
                  <a:schemeClr val="accent3"/>
                </a:solidFill>
                <a:ea typeface="+mj-ea"/>
                <a:cs typeface="+mj-cs"/>
              </a:rPr>
              <a:pPr/>
              <a:t>Social Impact &amp; Brand Purpose</a:t>
            </a:fld>
            <a:endParaRPr lang="en-US" sz="1000" noProof="0">
              <a:solidFill>
                <a:schemeClr val="accent3"/>
              </a:solidFill>
              <a:ea typeface="+mj-ea"/>
              <a:cs typeface="+mj-cs"/>
              <a:sym typeface="Aptos" panose="020B0004020202020204" pitchFamily="34" charset="0"/>
            </a:endParaRPr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C75EAA0D-8D16-1F7A-D2B8-13BC5AFBF5BE}"/>
              </a:ext>
            </a:extLst>
          </p:cNvPr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393700" y="5243513"/>
            <a:ext cx="195421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9156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734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B85B74E2-33F5-406C-81E3-3F89156D0AE7}" type="datetime'''''Re''''co''''''m''mende''''d by ''frien''ds or fa''m''ily'">
              <a:rPr lang="en-US" altLang="en-US" sz="1000" smtClean="0">
                <a:solidFill>
                  <a:schemeClr val="accent3"/>
                </a:solidFill>
                <a:ea typeface="+mj-ea"/>
                <a:cs typeface="+mj-cs"/>
              </a:rPr>
              <a:pPr/>
              <a:t>Recommended by friends or family</a:t>
            </a:fld>
            <a:endParaRPr lang="en-US" sz="1000" dirty="0">
              <a:solidFill>
                <a:schemeClr val="accent3"/>
              </a:solidFill>
              <a:ea typeface="+mj-ea"/>
              <a:cs typeface="+mj-cs"/>
              <a:sym typeface="Aptos" panose="020B0004020202020204" pitchFamily="34" charset="0"/>
            </a:endParaRPr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7FCE39F3-C46C-D74A-D7C0-C093AF2B81E7}"/>
              </a:ext>
            </a:extLst>
          </p:cNvPr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938213" y="5414963"/>
            <a:ext cx="14097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9156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734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"/>
            <a:fld id="{F578690F-B291-47F5-B336-759072C082AB}" type="datetime'Br''''a''''nd'''' ''''''Herita''g''''e'' &amp; L''''e''g''a''cy'">
              <a:rPr lang="en-US" altLang="en-US" sz="1000" smtClean="0">
                <a:solidFill>
                  <a:schemeClr val="accent3"/>
                </a:solidFill>
                <a:ea typeface="+mj-ea"/>
                <a:cs typeface="+mj-cs"/>
              </a:rPr>
              <a:pPr/>
              <a:t>Brand Heritage &amp; Legacy</a:t>
            </a:fld>
            <a:endParaRPr lang="en-US" sz="1000">
              <a:solidFill>
                <a:schemeClr val="accent3"/>
              </a:solidFill>
              <a:ea typeface="+mj-ea"/>
              <a:cs typeface="+mj-cs"/>
              <a:sym typeface="Aptos" panose="020B0004020202020204" pitchFamily="34" charset="0"/>
            </a:endParaRPr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id="{073FC867-52B3-4C31-2169-39818343261B}"/>
              </a:ext>
            </a:extLst>
          </p:cNvPr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1706563" y="5584825"/>
            <a:ext cx="64135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9156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734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</a:pPr>
            <a:fld id="{1266EE4B-DAB0-434E-B79B-BF609F4A03D5}" type="datetime'''''''''''''C''''''om''''''''''''''''''''mu''ni''''''t''''y'''">
              <a:rPr lang="en-US" altLang="en-US" sz="1000" smtClean="0">
                <a:solidFill>
                  <a:schemeClr val="accent3"/>
                </a:solidFill>
                <a:ea typeface="+mj-ea"/>
                <a:cs typeface="+mj-cs"/>
              </a:rPr>
              <a:pPr/>
              <a:t>Community</a:t>
            </a:fld>
            <a:endParaRPr lang="en-US" sz="1000" noProof="0">
              <a:solidFill>
                <a:schemeClr val="accent3"/>
              </a:solidFill>
              <a:ea typeface="+mj-ea"/>
              <a:cs typeface="+mj-cs"/>
              <a:sym typeface="Aptos" panose="020B0004020202020204" pitchFamily="34" charset="0"/>
            </a:endParaRPr>
          </a:p>
        </p:txBody>
      </p:sp>
      <p:sp>
        <p:nvSpPr>
          <p:cNvPr id="88" name="Text Placeholder 2">
            <a:extLst>
              <a:ext uri="{FF2B5EF4-FFF2-40B4-BE49-F238E27FC236}">
                <a16:creationId xmlns:a16="http://schemas.microsoft.com/office/drawing/2014/main" id="{8046F16C-4BB1-E9A6-BDF1-8545AA0D0F70}"/>
              </a:ext>
            </a:extLst>
          </p:cNvPr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592138" y="5756275"/>
            <a:ext cx="175577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9156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734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</a:pPr>
            <a:fld id="{5F118398-1168-4DDD-8F05-E3658A32B6DF}" type="datetime'S''''''''''''o''''cial Rele''v''a''nce'' ''&amp;'''' Trendines''s'">
              <a:rPr lang="en-US" altLang="en-US" sz="1000" smtClean="0">
                <a:solidFill>
                  <a:schemeClr val="accent3"/>
                </a:solidFill>
                <a:ea typeface="+mj-ea"/>
                <a:cs typeface="+mj-cs"/>
              </a:rPr>
              <a:pPr/>
              <a:t>Social Relevance &amp; Trendiness</a:t>
            </a:fld>
            <a:endParaRPr lang="en-US" sz="1000" noProof="0">
              <a:solidFill>
                <a:schemeClr val="accent3"/>
              </a:solidFill>
              <a:ea typeface="+mj-ea"/>
              <a:cs typeface="+mj-cs"/>
              <a:sym typeface="Aptos" panose="020B0004020202020204" pitchFamily="34" charset="0"/>
            </a:endParaRPr>
          </a:p>
        </p:txBody>
      </p:sp>
      <p:sp>
        <p:nvSpPr>
          <p:cNvPr id="89" name="Text Placeholder 2">
            <a:extLst>
              <a:ext uri="{FF2B5EF4-FFF2-40B4-BE49-F238E27FC236}">
                <a16:creationId xmlns:a16="http://schemas.microsoft.com/office/drawing/2014/main" id="{64F18D14-0FA3-43F7-8ADA-67DB17C60E2B}"/>
              </a:ext>
            </a:extLst>
          </p:cNvPr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1755775" y="5926138"/>
            <a:ext cx="5921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9156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734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</a:pPr>
            <a:fld id="{88D98419-D1DE-4D92-A657-A6F5E2630CF4}" type="datetime'Exc''l''''''''us''''''''''iv''''''it''''''y'''''''''''''''''''">
              <a:rPr lang="en-US" altLang="en-US" sz="1000" smtClean="0">
                <a:solidFill>
                  <a:schemeClr val="accent3"/>
                </a:solidFill>
                <a:ea typeface="+mj-ea"/>
                <a:cs typeface="+mj-cs"/>
              </a:rPr>
              <a:pPr/>
              <a:t>Exclusivity</a:t>
            </a:fld>
            <a:endParaRPr lang="en-US" sz="1000" noProof="0">
              <a:solidFill>
                <a:schemeClr val="accent3"/>
              </a:solidFill>
              <a:ea typeface="+mj-ea"/>
              <a:cs typeface="+mj-cs"/>
              <a:sym typeface="Aptos" panose="020B0004020202020204" pitchFamily="34" charset="0"/>
            </a:endParaRPr>
          </a:p>
        </p:txBody>
      </p:sp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90305B00-3F77-E670-BBD6-B87E0D69B391}"/>
              </a:ext>
            </a:extLst>
          </p:cNvPr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565150" y="6097588"/>
            <a:ext cx="1782763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9156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734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</a:pPr>
            <a:fld id="{0CA372F0-7F47-4CDB-9974-AF37FEDAE19E}" type="datetime'''Re''comm''end''e''''''d by a''n ''influe''''''''n''c''er'">
              <a:rPr lang="en-US" altLang="en-US" sz="1000" smtClean="0">
                <a:solidFill>
                  <a:schemeClr val="accent3"/>
                </a:solidFill>
                <a:ea typeface="+mj-ea"/>
                <a:cs typeface="+mj-cs"/>
              </a:rPr>
              <a:pPr/>
              <a:t>Recommended by an influencer</a:t>
            </a:fld>
            <a:endParaRPr lang="en-US" sz="1000" noProof="0" dirty="0">
              <a:solidFill>
                <a:schemeClr val="accent3"/>
              </a:solidFill>
              <a:ea typeface="+mj-ea"/>
              <a:cs typeface="+mj-cs"/>
              <a:sym typeface="Aptos" panose="020B0004020202020204" pitchFamily="34" charset="0"/>
            </a:endParaRPr>
          </a:p>
        </p:txBody>
      </p:sp>
      <p:sp>
        <p:nvSpPr>
          <p:cNvPr id="121" name="Text Placeholder 2">
            <a:extLst>
              <a:ext uri="{FF2B5EF4-FFF2-40B4-BE49-F238E27FC236}">
                <a16:creationId xmlns:a16="http://schemas.microsoft.com/office/drawing/2014/main" id="{BA6AB4B1-7789-CE46-95B2-2777D779360B}"/>
              </a:ext>
            </a:extLst>
          </p:cNvPr>
          <p:cNvSpPr>
            <a:spLocks/>
          </p:cNvSpPr>
          <p:nvPr>
            <p:custDataLst>
              <p:tags r:id="rId17"/>
            </p:custDataLst>
          </p:nvPr>
        </p:nvSpPr>
        <p:spPr bwMode="gray">
          <a:xfrm>
            <a:off x="6219825" y="3878263"/>
            <a:ext cx="293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0638" tIns="0" rIns="20638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59156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38734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–"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C0679885-17B0-43BD-AB98-2A6A81F58556}" type="datetime'''''''8''9''''''''%'''''''''">
              <a:rPr lang="en-US" altLang="en-US" sz="1000" smtClean="0">
                <a:solidFill>
                  <a:srgbClr val="C8A5F0"/>
                </a:solidFill>
                <a:ea typeface="黑体" panose="02010609060101010101" pitchFamily="49" charset="-122"/>
              </a:rPr>
              <a:pPr lvl="0">
                <a:spcBef>
                  <a:spcPct val="0"/>
                </a:spcBef>
                <a:spcAft>
                  <a:spcPct val="0"/>
                </a:spcAft>
              </a:pPr>
              <a:t>89%</a:t>
            </a:fld>
            <a:endParaRPr lang="zh-CN" altLang="en-US" sz="1000" noProof="0" dirty="0">
              <a:solidFill>
                <a:srgbClr val="C8A5F0"/>
              </a:solidFill>
              <a:ea typeface="黑体" panose="02010609060101010101" pitchFamily="49" charset="-122"/>
            </a:endParaRPr>
          </a:p>
        </p:txBody>
      </p:sp>
      <p:sp>
        <p:nvSpPr>
          <p:cNvPr id="122" name="Text Placeholder 2">
            <a:extLst>
              <a:ext uri="{FF2B5EF4-FFF2-40B4-BE49-F238E27FC236}">
                <a16:creationId xmlns:a16="http://schemas.microsoft.com/office/drawing/2014/main" id="{BA6AB4B1-7789-CE46-95B2-2777D779360B}"/>
              </a:ext>
            </a:extLst>
          </p:cNvPr>
          <p:cNvSpPr>
            <a:spLocks/>
          </p:cNvSpPr>
          <p:nvPr>
            <p:custDataLst>
              <p:tags r:id="rId18"/>
            </p:custDataLst>
          </p:nvPr>
        </p:nvSpPr>
        <p:spPr bwMode="gray">
          <a:xfrm>
            <a:off x="6051550" y="4048125"/>
            <a:ext cx="293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0638" tIns="0" rIns="20638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59156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38734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–"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8918F3A6-65FB-4A38-A53E-3A4DB087FECA}" type="datetime'''''''''''8''''''5''''''''''''%'''''''''''''''''''''''''''">
              <a:rPr lang="en-US" altLang="en-US" sz="1000" smtClean="0">
                <a:solidFill>
                  <a:srgbClr val="C8A5F0"/>
                </a:solidFill>
                <a:ea typeface="黑体" panose="02010609060101010101" pitchFamily="49" charset="-122"/>
              </a:rPr>
              <a:pPr lvl="0">
                <a:spcBef>
                  <a:spcPct val="0"/>
                </a:spcBef>
                <a:spcAft>
                  <a:spcPct val="0"/>
                </a:spcAft>
              </a:pPr>
              <a:t>85%</a:t>
            </a:fld>
            <a:endParaRPr lang="zh-CN" altLang="en-US" sz="1000" noProof="0" dirty="0">
              <a:solidFill>
                <a:srgbClr val="C8A5F0"/>
              </a:solidFill>
              <a:ea typeface="黑体" panose="02010609060101010101" pitchFamily="49" charset="-122"/>
            </a:endParaRPr>
          </a:p>
        </p:txBody>
      </p:sp>
      <p:sp>
        <p:nvSpPr>
          <p:cNvPr id="123" name="Text Placeholder 2">
            <a:extLst>
              <a:ext uri="{FF2B5EF4-FFF2-40B4-BE49-F238E27FC236}">
                <a16:creationId xmlns:a16="http://schemas.microsoft.com/office/drawing/2014/main" id="{BA6AB4B1-7789-CE46-95B2-2777D779360B}"/>
              </a:ext>
            </a:extLst>
          </p:cNvPr>
          <p:cNvSpPr>
            <a:spLocks/>
          </p:cNvSpPr>
          <p:nvPr>
            <p:custDataLst>
              <p:tags r:id="rId19"/>
            </p:custDataLst>
          </p:nvPr>
        </p:nvSpPr>
        <p:spPr bwMode="gray">
          <a:xfrm>
            <a:off x="6008688" y="4219575"/>
            <a:ext cx="293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0638" tIns="0" rIns="20638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59156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38734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–"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9503F792-63EF-4226-AF6F-DF7F79095BC8}" type="datetime'''''''''''8''''''4%'''''''">
              <a:rPr lang="en-US" altLang="en-US" sz="1000" smtClean="0">
                <a:solidFill>
                  <a:srgbClr val="C8A5F0"/>
                </a:solidFill>
                <a:ea typeface="黑体" panose="02010609060101010101" pitchFamily="49" charset="-122"/>
              </a:rPr>
              <a:pPr lvl="0">
                <a:spcBef>
                  <a:spcPct val="0"/>
                </a:spcBef>
                <a:spcAft>
                  <a:spcPct val="0"/>
                </a:spcAft>
              </a:pPr>
              <a:t>84%</a:t>
            </a:fld>
            <a:endParaRPr lang="zh-CN" altLang="en-US" sz="1000" noProof="0" dirty="0">
              <a:solidFill>
                <a:srgbClr val="C8A5F0"/>
              </a:solidFill>
              <a:ea typeface="黑体" panose="02010609060101010101" pitchFamily="49" charset="-122"/>
            </a:endParaRPr>
          </a:p>
        </p:txBody>
      </p:sp>
      <p:sp>
        <p:nvSpPr>
          <p:cNvPr id="124" name="Text Placeholder 2">
            <a:extLst>
              <a:ext uri="{FF2B5EF4-FFF2-40B4-BE49-F238E27FC236}">
                <a16:creationId xmlns:a16="http://schemas.microsoft.com/office/drawing/2014/main" id="{BA6AB4B1-7789-CE46-95B2-2777D779360B}"/>
              </a:ext>
            </a:extLst>
          </p:cNvPr>
          <p:cNvSpPr>
            <a:spLocks/>
          </p:cNvSpPr>
          <p:nvPr>
            <p:custDataLst>
              <p:tags r:id="rId20"/>
            </p:custDataLst>
          </p:nvPr>
        </p:nvSpPr>
        <p:spPr bwMode="gray">
          <a:xfrm>
            <a:off x="5543550" y="4389438"/>
            <a:ext cx="293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0638" tIns="0" rIns="20638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59156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38734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–"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2356AC01-7FCC-4F90-B9FA-BA4653318744}" type="datetime'''''''''''''''7''''''''''''''''''3''''''''''''''''%'''''''">
              <a:rPr lang="en-US" altLang="en-US" sz="1000" smtClean="0">
                <a:solidFill>
                  <a:srgbClr val="787878"/>
                </a:solidFill>
                <a:ea typeface="黑体" panose="02010609060101010101" pitchFamily="49" charset="-122"/>
              </a:rPr>
              <a:pPr lvl="0">
                <a:spcBef>
                  <a:spcPct val="0"/>
                </a:spcBef>
                <a:spcAft>
                  <a:spcPct val="0"/>
                </a:spcAft>
              </a:pPr>
              <a:t>73%</a:t>
            </a:fld>
            <a:endParaRPr lang="zh-CN" altLang="en-US" sz="1000" noProof="0" dirty="0">
              <a:solidFill>
                <a:srgbClr val="787878"/>
              </a:solidFill>
              <a:ea typeface="黑体" panose="02010609060101010101" pitchFamily="49" charset="-122"/>
            </a:endParaRPr>
          </a:p>
        </p:txBody>
      </p:sp>
      <p:sp>
        <p:nvSpPr>
          <p:cNvPr id="125" name="Text Placeholder 2">
            <a:extLst>
              <a:ext uri="{FF2B5EF4-FFF2-40B4-BE49-F238E27FC236}">
                <a16:creationId xmlns:a16="http://schemas.microsoft.com/office/drawing/2014/main" id="{BA6AB4B1-7789-CE46-95B2-2777D779360B}"/>
              </a:ext>
            </a:extLst>
          </p:cNvPr>
          <p:cNvSpPr>
            <a:spLocks/>
          </p:cNvSpPr>
          <p:nvPr>
            <p:custDataLst>
              <p:tags r:id="rId21"/>
            </p:custDataLst>
          </p:nvPr>
        </p:nvSpPr>
        <p:spPr bwMode="gray">
          <a:xfrm>
            <a:off x="5543550" y="4560888"/>
            <a:ext cx="293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0638" tIns="0" rIns="20638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59156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38734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–"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7E66171D-8486-4EDB-BDE9-0C18338F5DFE}" type="datetime'''''''''7''''''''''''3''''''%'''">
              <a:rPr lang="en-US" altLang="en-US" sz="1000" smtClean="0">
                <a:solidFill>
                  <a:srgbClr val="787878"/>
                </a:solidFill>
                <a:ea typeface="黑体" panose="02010609060101010101" pitchFamily="49" charset="-122"/>
              </a:rPr>
              <a:pPr lvl="0">
                <a:spcBef>
                  <a:spcPct val="0"/>
                </a:spcBef>
                <a:spcAft>
                  <a:spcPct val="0"/>
                </a:spcAft>
              </a:pPr>
              <a:t>73%</a:t>
            </a:fld>
            <a:endParaRPr lang="zh-CN" altLang="en-US" sz="1000" noProof="0" dirty="0">
              <a:solidFill>
                <a:srgbClr val="787878"/>
              </a:solidFill>
              <a:ea typeface="黑体" panose="02010609060101010101" pitchFamily="49" charset="-122"/>
            </a:endParaRPr>
          </a:p>
        </p:txBody>
      </p:sp>
      <p:sp>
        <p:nvSpPr>
          <p:cNvPr id="126" name="Text Placeholder 2">
            <a:extLst>
              <a:ext uri="{FF2B5EF4-FFF2-40B4-BE49-F238E27FC236}">
                <a16:creationId xmlns:a16="http://schemas.microsoft.com/office/drawing/2014/main" id="{BA6AB4B1-7789-CE46-95B2-2777D779360B}"/>
              </a:ext>
            </a:extLst>
          </p:cNvPr>
          <p:cNvSpPr>
            <a:spLocks/>
          </p:cNvSpPr>
          <p:nvPr>
            <p:custDataLst>
              <p:tags r:id="rId22"/>
            </p:custDataLst>
          </p:nvPr>
        </p:nvSpPr>
        <p:spPr bwMode="gray">
          <a:xfrm>
            <a:off x="5291138" y="4730750"/>
            <a:ext cx="293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0638" tIns="0" rIns="20638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59156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38734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–"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AD3E742B-C674-4D41-910A-12A9657653A2}" type="datetime'''''''''''''6''''''''''''7''''''''''''%'''''">
              <a:rPr lang="en-US" altLang="en-US" sz="1000" smtClean="0">
                <a:solidFill>
                  <a:srgbClr val="787878"/>
                </a:solidFill>
                <a:ea typeface="黑体" panose="02010609060101010101" pitchFamily="49" charset="-122"/>
              </a:rPr>
              <a:pPr lvl="0">
                <a:spcBef>
                  <a:spcPct val="0"/>
                </a:spcBef>
                <a:spcAft>
                  <a:spcPct val="0"/>
                </a:spcAft>
              </a:pPr>
              <a:t>67%</a:t>
            </a:fld>
            <a:endParaRPr lang="zh-CN" altLang="en-US" sz="1000" noProof="0" dirty="0">
              <a:solidFill>
                <a:srgbClr val="787878"/>
              </a:solidFill>
              <a:ea typeface="黑体" panose="02010609060101010101" pitchFamily="49" charset="-122"/>
            </a:endParaRPr>
          </a:p>
        </p:txBody>
      </p:sp>
      <p:sp>
        <p:nvSpPr>
          <p:cNvPr id="127" name="Text Placeholder 2">
            <a:extLst>
              <a:ext uri="{FF2B5EF4-FFF2-40B4-BE49-F238E27FC236}">
                <a16:creationId xmlns:a16="http://schemas.microsoft.com/office/drawing/2014/main" id="{BA6AB4B1-7789-CE46-95B2-2777D779360B}"/>
              </a:ext>
            </a:extLst>
          </p:cNvPr>
          <p:cNvSpPr>
            <a:spLocks/>
          </p:cNvSpPr>
          <p:nvPr>
            <p:custDataLst>
              <p:tags r:id="rId23"/>
            </p:custDataLst>
          </p:nvPr>
        </p:nvSpPr>
        <p:spPr bwMode="gray">
          <a:xfrm>
            <a:off x="5164138" y="4902200"/>
            <a:ext cx="293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0638" tIns="0" rIns="20638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59156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38734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–"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1B6510F8-90C6-4CD7-8702-1091E006C9BA}" type="datetime'''''''''''''''''6''''''''4''''''''''''''''''''''%'''''''''">
              <a:rPr lang="en-US" altLang="en-US" sz="1000" smtClean="0">
                <a:solidFill>
                  <a:srgbClr val="787878"/>
                </a:solidFill>
                <a:ea typeface="黑体" panose="02010609060101010101" pitchFamily="49" charset="-122"/>
              </a:rPr>
              <a:pPr lvl="0">
                <a:spcBef>
                  <a:spcPct val="0"/>
                </a:spcBef>
                <a:spcAft>
                  <a:spcPct val="0"/>
                </a:spcAft>
              </a:pPr>
              <a:t>64%</a:t>
            </a:fld>
            <a:endParaRPr lang="zh-CN" altLang="en-US" sz="1000" noProof="0" dirty="0">
              <a:solidFill>
                <a:srgbClr val="787878"/>
              </a:solidFill>
              <a:ea typeface="黑体" panose="02010609060101010101" pitchFamily="49" charset="-122"/>
            </a:endParaRPr>
          </a:p>
        </p:txBody>
      </p:sp>
      <p:sp>
        <p:nvSpPr>
          <p:cNvPr id="128" name="Text Placeholder 2">
            <a:extLst>
              <a:ext uri="{FF2B5EF4-FFF2-40B4-BE49-F238E27FC236}">
                <a16:creationId xmlns:a16="http://schemas.microsoft.com/office/drawing/2014/main" id="{BA6AB4B1-7789-CE46-95B2-2777D779360B}"/>
              </a:ext>
            </a:extLst>
          </p:cNvPr>
          <p:cNvSpPr>
            <a:spLocks/>
          </p:cNvSpPr>
          <p:nvPr>
            <p:custDataLst>
              <p:tags r:id="rId24"/>
            </p:custDataLst>
          </p:nvPr>
        </p:nvSpPr>
        <p:spPr bwMode="gray">
          <a:xfrm>
            <a:off x="4994275" y="5073650"/>
            <a:ext cx="293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0638" tIns="0" rIns="20638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59156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38734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–"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0EAAAD33-28ED-41D0-8631-5227B2769158}" type="datetime'''''''''''''6''0''''''''''''''''''''''''''%'''''''''''''''''">
              <a:rPr lang="en-US" altLang="en-US" sz="1000" smtClean="0">
                <a:solidFill>
                  <a:srgbClr val="787878"/>
                </a:solidFill>
                <a:ea typeface="黑体" panose="02010609060101010101" pitchFamily="49" charset="-122"/>
              </a:rPr>
              <a:pPr lvl="0">
                <a:spcBef>
                  <a:spcPct val="0"/>
                </a:spcBef>
                <a:spcAft>
                  <a:spcPct val="0"/>
                </a:spcAft>
              </a:pPr>
              <a:t>60%</a:t>
            </a:fld>
            <a:endParaRPr lang="zh-CN" altLang="en-US" sz="1000" noProof="0" dirty="0">
              <a:solidFill>
                <a:srgbClr val="787878"/>
              </a:solidFill>
              <a:ea typeface="黑体" panose="02010609060101010101" pitchFamily="49" charset="-122"/>
            </a:endParaRPr>
          </a:p>
        </p:txBody>
      </p:sp>
      <p:sp>
        <p:nvSpPr>
          <p:cNvPr id="129" name="Text Placeholder 2">
            <a:extLst>
              <a:ext uri="{FF2B5EF4-FFF2-40B4-BE49-F238E27FC236}">
                <a16:creationId xmlns:a16="http://schemas.microsoft.com/office/drawing/2014/main" id="{BA6AB4B1-7789-CE46-95B2-2777D779360B}"/>
              </a:ext>
            </a:extLst>
          </p:cNvPr>
          <p:cNvSpPr>
            <a:spLocks/>
          </p:cNvSpPr>
          <p:nvPr>
            <p:custDataLst>
              <p:tags r:id="rId25"/>
            </p:custDataLst>
          </p:nvPr>
        </p:nvSpPr>
        <p:spPr bwMode="gray">
          <a:xfrm>
            <a:off x="4994275" y="5243513"/>
            <a:ext cx="293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0638" tIns="0" rIns="20638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59156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38734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–"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E0929A2A-1F7A-4957-8E78-4692F3516487}" type="datetime'''''''''''''''''''''''''''6''''''''''0''''''''''''''''''%'">
              <a:rPr lang="en-US" altLang="en-US" sz="1000" smtClean="0">
                <a:solidFill>
                  <a:srgbClr val="787878"/>
                </a:solidFill>
                <a:ea typeface="黑体" panose="02010609060101010101" pitchFamily="49" charset="-122"/>
              </a:rPr>
              <a:pPr lvl="0">
                <a:spcBef>
                  <a:spcPct val="0"/>
                </a:spcBef>
                <a:spcAft>
                  <a:spcPct val="0"/>
                </a:spcAft>
              </a:pPr>
              <a:t>60%</a:t>
            </a:fld>
            <a:endParaRPr lang="zh-CN" altLang="en-US" sz="1000" noProof="0" dirty="0">
              <a:solidFill>
                <a:srgbClr val="787878"/>
              </a:solidFill>
              <a:ea typeface="黑体" panose="02010609060101010101" pitchFamily="49" charset="-122"/>
            </a:endParaRPr>
          </a:p>
        </p:txBody>
      </p:sp>
      <p:sp>
        <p:nvSpPr>
          <p:cNvPr id="130" name="Text Placeholder 2">
            <a:extLst>
              <a:ext uri="{FF2B5EF4-FFF2-40B4-BE49-F238E27FC236}">
                <a16:creationId xmlns:a16="http://schemas.microsoft.com/office/drawing/2014/main" id="{BA6AB4B1-7789-CE46-95B2-2777D779360B}"/>
              </a:ext>
            </a:extLst>
          </p:cNvPr>
          <p:cNvSpPr>
            <a:spLocks/>
          </p:cNvSpPr>
          <p:nvPr>
            <p:custDataLst>
              <p:tags r:id="rId26"/>
            </p:custDataLst>
          </p:nvPr>
        </p:nvSpPr>
        <p:spPr bwMode="gray">
          <a:xfrm>
            <a:off x="4953000" y="5414963"/>
            <a:ext cx="293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0638" tIns="0" rIns="20638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59156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38734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–"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77A1A33C-17C9-40FE-AF25-E64C74D2107F}" type="datetime'''''''''''''''''''''''''''''''''''5''''9''''%'">
              <a:rPr lang="en-US" altLang="en-US" sz="1000" smtClean="0">
                <a:solidFill>
                  <a:srgbClr val="787878"/>
                </a:solidFill>
                <a:ea typeface="黑体" panose="02010609060101010101" pitchFamily="49" charset="-122"/>
              </a:rPr>
              <a:pPr lvl="0">
                <a:spcBef>
                  <a:spcPct val="0"/>
                </a:spcBef>
                <a:spcAft>
                  <a:spcPct val="0"/>
                </a:spcAft>
              </a:pPr>
              <a:t>59%</a:t>
            </a:fld>
            <a:endParaRPr lang="zh-CN" altLang="en-US" sz="1000" noProof="0" dirty="0">
              <a:solidFill>
                <a:srgbClr val="787878"/>
              </a:solidFill>
              <a:ea typeface="黑体" panose="02010609060101010101" pitchFamily="49" charset="-122"/>
            </a:endParaRPr>
          </a:p>
        </p:txBody>
      </p:sp>
      <p:sp>
        <p:nvSpPr>
          <p:cNvPr id="131" name="Text Placeholder 2">
            <a:extLst>
              <a:ext uri="{FF2B5EF4-FFF2-40B4-BE49-F238E27FC236}">
                <a16:creationId xmlns:a16="http://schemas.microsoft.com/office/drawing/2014/main" id="{BA6AB4B1-7789-CE46-95B2-2777D779360B}"/>
              </a:ext>
            </a:extLst>
          </p:cNvPr>
          <p:cNvSpPr>
            <a:spLocks/>
          </p:cNvSpPr>
          <p:nvPr>
            <p:custDataLst>
              <p:tags r:id="rId27"/>
            </p:custDataLst>
          </p:nvPr>
        </p:nvSpPr>
        <p:spPr bwMode="gray">
          <a:xfrm>
            <a:off x="4741863" y="5584825"/>
            <a:ext cx="293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0638" tIns="0" rIns="20638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59156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38734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–"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42D6A575-F8B6-4227-92BC-3093A38DE3D6}" type="datetime'5''''''''''''''''''''''''''4''''''''''%'''''''''''''''''">
              <a:rPr lang="en-US" altLang="en-US" sz="1000" smtClean="0">
                <a:solidFill>
                  <a:srgbClr val="787878"/>
                </a:solidFill>
                <a:ea typeface="黑体" panose="02010609060101010101" pitchFamily="49" charset="-122"/>
              </a:rPr>
              <a:pPr lvl="0">
                <a:spcBef>
                  <a:spcPct val="0"/>
                </a:spcBef>
                <a:spcAft>
                  <a:spcPct val="0"/>
                </a:spcAft>
              </a:pPr>
              <a:t>54%</a:t>
            </a:fld>
            <a:endParaRPr lang="zh-CN" altLang="en-US" sz="1000" noProof="0" dirty="0">
              <a:solidFill>
                <a:srgbClr val="787878"/>
              </a:solidFill>
              <a:ea typeface="黑体" panose="02010609060101010101" pitchFamily="49" charset="-122"/>
            </a:endParaRPr>
          </a:p>
        </p:txBody>
      </p:sp>
      <p:sp>
        <p:nvSpPr>
          <p:cNvPr id="132" name="Text Placeholder 2">
            <a:extLst>
              <a:ext uri="{FF2B5EF4-FFF2-40B4-BE49-F238E27FC236}">
                <a16:creationId xmlns:a16="http://schemas.microsoft.com/office/drawing/2014/main" id="{BA6AB4B1-7789-CE46-95B2-2777D779360B}"/>
              </a:ext>
            </a:extLst>
          </p:cNvPr>
          <p:cNvSpPr>
            <a:spLocks/>
          </p:cNvSpPr>
          <p:nvPr>
            <p:custDataLst>
              <p:tags r:id="rId28"/>
            </p:custDataLst>
          </p:nvPr>
        </p:nvSpPr>
        <p:spPr bwMode="gray">
          <a:xfrm>
            <a:off x="4445000" y="5756275"/>
            <a:ext cx="293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0638" tIns="0" rIns="20638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59156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38734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–"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6504EDFD-4F0A-4BAD-A502-1C4ED3BE14CB}" type="datetime'''4''7''''''''''''''''''''''''''''''''''''''''''%'''">
              <a:rPr lang="en-US" altLang="en-US" sz="1000" smtClean="0">
                <a:solidFill>
                  <a:srgbClr val="787878"/>
                </a:solidFill>
                <a:ea typeface="黑体" panose="02010609060101010101" pitchFamily="49" charset="-122"/>
              </a:rPr>
              <a:pPr lvl="0">
                <a:spcBef>
                  <a:spcPct val="0"/>
                </a:spcBef>
                <a:spcAft>
                  <a:spcPct val="0"/>
                </a:spcAft>
              </a:pPr>
              <a:t>47%</a:t>
            </a:fld>
            <a:endParaRPr lang="zh-CN" altLang="en-US" sz="1000" noProof="0" dirty="0">
              <a:solidFill>
                <a:srgbClr val="787878"/>
              </a:solidFill>
              <a:ea typeface="黑体" panose="02010609060101010101" pitchFamily="49" charset="-122"/>
            </a:endParaRPr>
          </a:p>
        </p:txBody>
      </p:sp>
      <p:sp>
        <p:nvSpPr>
          <p:cNvPr id="133" name="Text Placeholder 2">
            <a:extLst>
              <a:ext uri="{FF2B5EF4-FFF2-40B4-BE49-F238E27FC236}">
                <a16:creationId xmlns:a16="http://schemas.microsoft.com/office/drawing/2014/main" id="{BA6AB4B1-7789-CE46-95B2-2777D779360B}"/>
              </a:ext>
            </a:extLst>
          </p:cNvPr>
          <p:cNvSpPr>
            <a:spLocks/>
          </p:cNvSpPr>
          <p:nvPr>
            <p:custDataLst>
              <p:tags r:id="rId29"/>
            </p:custDataLst>
          </p:nvPr>
        </p:nvSpPr>
        <p:spPr bwMode="gray">
          <a:xfrm>
            <a:off x="4403725" y="5926138"/>
            <a:ext cx="293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0638" tIns="0" rIns="20638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59156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38734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–"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702B6B62-9264-4F94-B210-C8762C4D9097}" type="datetime'''''''''''''''''''''''''''4''''''''6%'''''''">
              <a:rPr lang="en-US" altLang="en-US" sz="1000" smtClean="0">
                <a:solidFill>
                  <a:srgbClr val="787878"/>
                </a:solidFill>
                <a:ea typeface="黑体" panose="02010609060101010101" pitchFamily="49" charset="-122"/>
              </a:rPr>
              <a:pPr lvl="0">
                <a:spcBef>
                  <a:spcPct val="0"/>
                </a:spcBef>
                <a:spcAft>
                  <a:spcPct val="0"/>
                </a:spcAft>
              </a:pPr>
              <a:t>46%</a:t>
            </a:fld>
            <a:endParaRPr lang="zh-CN" altLang="en-US" sz="1000" noProof="0" dirty="0">
              <a:solidFill>
                <a:srgbClr val="787878"/>
              </a:solidFill>
              <a:ea typeface="黑体" panose="02010609060101010101" pitchFamily="49" charset="-122"/>
            </a:endParaRPr>
          </a:p>
        </p:txBody>
      </p:sp>
      <p:sp>
        <p:nvSpPr>
          <p:cNvPr id="134" name="Text Placeholder 2">
            <a:extLst>
              <a:ext uri="{FF2B5EF4-FFF2-40B4-BE49-F238E27FC236}">
                <a16:creationId xmlns:a16="http://schemas.microsoft.com/office/drawing/2014/main" id="{BA6AB4B1-7789-CE46-95B2-2777D779360B}"/>
              </a:ext>
            </a:extLst>
          </p:cNvPr>
          <p:cNvSpPr>
            <a:spLocks/>
          </p:cNvSpPr>
          <p:nvPr>
            <p:custDataLst>
              <p:tags r:id="rId30"/>
            </p:custDataLst>
          </p:nvPr>
        </p:nvSpPr>
        <p:spPr bwMode="gray">
          <a:xfrm>
            <a:off x="4106863" y="6097588"/>
            <a:ext cx="29368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0638" tIns="0" rIns="20638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kern="120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59156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538734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–"/>
              <a:tabLst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1DC13CCD-CAA1-4958-B26C-10F064F13678}" type="datetime'''''''''''''''''3''''''''9''%'''''''''''''''''''">
              <a:rPr lang="en-US" altLang="en-US" sz="1000" smtClean="0">
                <a:solidFill>
                  <a:srgbClr val="787878"/>
                </a:solidFill>
                <a:ea typeface="黑体" panose="02010609060101010101" pitchFamily="49" charset="-122"/>
              </a:rPr>
              <a:pPr lvl="0">
                <a:spcBef>
                  <a:spcPct val="0"/>
                </a:spcBef>
                <a:spcAft>
                  <a:spcPct val="0"/>
                </a:spcAft>
              </a:pPr>
              <a:t>39%</a:t>
            </a:fld>
            <a:endParaRPr lang="zh-CN" altLang="en-US" sz="1000" noProof="0" dirty="0">
              <a:solidFill>
                <a:srgbClr val="787878"/>
              </a:solidFill>
              <a:ea typeface="黑体" panose="02010609060101010101" pitchFamily="49" charset="-122"/>
            </a:endParaRPr>
          </a:p>
        </p:txBody>
      </p:sp>
      <p:sp>
        <p:nvSpPr>
          <p:cNvPr id="34" name="Text 32"/>
          <p:cNvSpPr/>
          <p:nvPr/>
        </p:nvSpPr>
        <p:spPr>
          <a:xfrm>
            <a:off x="381001" y="3437632"/>
            <a:ext cx="6096000" cy="27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chemeClr val="bg1"/>
                </a:solidFill>
                <a:latin typeface="+mj-lt"/>
                <a:ea typeface="Calibri" pitchFamily="34" charset="-122"/>
                <a:cs typeface="Calibri" pitchFamily="34" charset="-120"/>
              </a:rPr>
              <a:t>Importance of attribute in consumer decision making 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  <a:latin typeface="+mj-lt"/>
                <a:ea typeface="Calibri" pitchFamily="34" charset="-122"/>
                <a:cs typeface="Calibri" pitchFamily="34" charset="-120"/>
              </a:rPr>
              <a:t>% of respondents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79E3294D-9D24-A68F-020D-4185EF4000C5}"/>
              </a:ext>
            </a:extLst>
          </p:cNvPr>
          <p:cNvSpPr/>
          <p:nvPr/>
        </p:nvSpPr>
        <p:spPr>
          <a:xfrm>
            <a:off x="6858000" y="1524000"/>
            <a:ext cx="68263" cy="533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t"/>
          <a:lstStyle/>
          <a:p>
            <a:pPr algn="l">
              <a:lnSpc>
                <a:spcPct val="90000"/>
              </a:lnSpc>
            </a:pPr>
            <a:endParaRPr lang="zh-CN" altLang="en-US" sz="1400" dirty="0" err="1">
              <a:solidFill>
                <a:schemeClr val="bg1"/>
              </a:solidFill>
            </a:endParaRPr>
          </a:p>
        </p:txBody>
      </p:sp>
      <p:sp>
        <p:nvSpPr>
          <p:cNvPr id="17" name="Text 7">
            <a:extLst>
              <a:ext uri="{FF2B5EF4-FFF2-40B4-BE49-F238E27FC236}">
                <a16:creationId xmlns:a16="http://schemas.microsoft.com/office/drawing/2014/main" id="{B0F93116-0B11-E01B-F94D-ABE23CA95786}"/>
              </a:ext>
            </a:extLst>
          </p:cNvPr>
          <p:cNvSpPr/>
          <p:nvPr/>
        </p:nvSpPr>
        <p:spPr>
          <a:xfrm>
            <a:off x="11280576" y="219456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Calibri" pitchFamily="34" charset="-122"/>
                <a:cs typeface="Calibri" pitchFamily="34" charset="-120"/>
              </a:rPr>
              <a:t>01</a:t>
            </a:r>
            <a:endParaRPr kumimoji="0" lang="en-US" sz="4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97A12B1-0635-9409-F369-4CB585534E4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7246067" y="3964002"/>
            <a:ext cx="463705" cy="46370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40F4035-ABD1-436D-81F4-504FD137BE9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7250830" y="5346389"/>
            <a:ext cx="457909" cy="4588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AC68C6F-E19C-D2AE-47AE-E56E784D76B8}"/>
              </a:ext>
            </a:extLst>
          </p:cNvPr>
          <p:cNvSpPr/>
          <p:nvPr/>
        </p:nvSpPr>
        <p:spPr>
          <a:xfrm>
            <a:off x="825624" y="5393294"/>
            <a:ext cx="4572000" cy="182880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t"/>
          <a:lstStyle/>
          <a:p>
            <a:pPr algn="l">
              <a:lnSpc>
                <a:spcPct val="90000"/>
              </a:lnSpc>
            </a:pPr>
            <a:endParaRPr lang="zh-CN" altLang="en-US" sz="1400" dirty="0" err="1">
              <a:solidFill>
                <a:schemeClr val="bg1"/>
              </a:solidFill>
            </a:endParaRPr>
          </a:p>
        </p:txBody>
      </p:sp>
      <p:sp>
        <p:nvSpPr>
          <p:cNvPr id="26" name="Text 60">
            <a:extLst>
              <a:ext uri="{FF2B5EF4-FFF2-40B4-BE49-F238E27FC236}">
                <a16:creationId xmlns:a16="http://schemas.microsoft.com/office/drawing/2014/main" id="{1417235D-A4ED-ED06-D082-E6D817D5D495}"/>
              </a:ext>
            </a:extLst>
          </p:cNvPr>
          <p:cNvSpPr/>
          <p:nvPr/>
        </p:nvSpPr>
        <p:spPr>
          <a:xfrm>
            <a:off x="7239000" y="2060848"/>
            <a:ext cx="4572000" cy="43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300" b="1">
                <a:solidFill>
                  <a:srgbClr val="FFFFFF"/>
                </a:solidFill>
                <a:ea typeface="Calibri" pitchFamily="34" charset="-122"/>
                <a:cs typeface="Calibri" pitchFamily="34" charset="-120"/>
              </a:rPr>
              <a:t>Loyalty now lives at the SKU level, not the brand level</a:t>
            </a:r>
            <a:endParaRPr lang="en-US" sz="1300"/>
          </a:p>
        </p:txBody>
      </p:sp>
      <p:sp>
        <p:nvSpPr>
          <p:cNvPr id="28" name="Text 62">
            <a:extLst>
              <a:ext uri="{FF2B5EF4-FFF2-40B4-BE49-F238E27FC236}">
                <a16:creationId xmlns:a16="http://schemas.microsoft.com/office/drawing/2014/main" id="{A31C956A-9299-7CAD-8E4E-56B02EB3EF41}"/>
              </a:ext>
            </a:extLst>
          </p:cNvPr>
          <p:cNvSpPr/>
          <p:nvPr/>
        </p:nvSpPr>
        <p:spPr>
          <a:xfrm>
            <a:off x="7239000" y="2512544"/>
            <a:ext cx="4737100" cy="4115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1400" b="1" dirty="0">
                <a:solidFill>
                  <a:srgbClr val="A87FDF"/>
                </a:solidFill>
                <a:ea typeface="Calibri" pitchFamily="34" charset="-122"/>
                <a:cs typeface="Calibri" pitchFamily="34" charset="-120"/>
              </a:rPr>
              <a:t>In beauty: </a:t>
            </a:r>
            <a:r>
              <a:rPr lang="en-US" sz="1400" i="1" dirty="0">
                <a:solidFill>
                  <a:srgbClr val="BBBBBB"/>
                </a:solidFill>
                <a:ea typeface="Calibri" pitchFamily="34" charset="-122"/>
                <a:cs typeface="Calibri" pitchFamily="34" charset="-120"/>
              </a:rPr>
              <a:t>Brand heritage ranks 9th of 13 purchase drivers. Consumers switch freely when a product - not brand - fails to deliver.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CC276-3F6E-A422-628A-209E45133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think-cell data - do not delete" hidden="1">
            <a:extLst>
              <a:ext uri="{FF2B5EF4-FFF2-40B4-BE49-F238E27FC236}">
                <a16:creationId xmlns:a16="http://schemas.microsoft.com/office/drawing/2014/main" id="{C9433489-15BE-7EDB-9C9C-58A3A3F5850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495127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2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9433489-15BE-7EDB-9C9C-58A3A3F585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BABD18EE-A50C-6702-356E-B63F07EEDCE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6858000" y="3261360"/>
            <a:ext cx="5334000" cy="362712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809A3C6-982A-E3EE-ECA1-A04A0DB471E0}"/>
              </a:ext>
            </a:extLst>
          </p:cNvPr>
          <p:cNvSpPr/>
          <p:nvPr/>
        </p:nvSpPr>
        <p:spPr>
          <a:xfrm>
            <a:off x="6858000" y="3261360"/>
            <a:ext cx="5333999" cy="3596640"/>
          </a:xfrm>
          <a:prstGeom prst="rect">
            <a:avLst/>
          </a:prstGeom>
          <a:gradFill>
            <a:gsLst>
              <a:gs pos="962">
                <a:schemeClr val="tx1">
                  <a:alpha val="7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t"/>
          <a:lstStyle/>
          <a:p>
            <a:pPr algn="l">
              <a:lnSpc>
                <a:spcPct val="90000"/>
              </a:lnSpc>
            </a:pPr>
            <a:endParaRPr lang="zh-CN" altLang="en-US" sz="1400" err="1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2603482-F31A-9744-0D16-835993D9A0EB}"/>
              </a:ext>
            </a:extLst>
          </p:cNvPr>
          <p:cNvSpPr/>
          <p:nvPr/>
        </p:nvSpPr>
        <p:spPr>
          <a:xfrm>
            <a:off x="6858000" y="1524000"/>
            <a:ext cx="5333999" cy="1737360"/>
          </a:xfrm>
          <a:prstGeom prst="rect">
            <a:avLst/>
          </a:prstGeom>
          <a:solidFill>
            <a:schemeClr val="tx2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t"/>
          <a:lstStyle/>
          <a:p>
            <a:pPr algn="l">
              <a:lnSpc>
                <a:spcPct val="90000"/>
              </a:lnSpc>
            </a:pPr>
            <a:endParaRPr lang="zh-CN" altLang="en-US" sz="1400" err="1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BDE1EF-98E1-6642-4876-76EA1BDE8340}"/>
              </a:ext>
            </a:extLst>
          </p:cNvPr>
          <p:cNvSpPr/>
          <p:nvPr/>
        </p:nvSpPr>
        <p:spPr>
          <a:xfrm>
            <a:off x="6858000" y="1524000"/>
            <a:ext cx="68263" cy="533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t"/>
          <a:lstStyle/>
          <a:p>
            <a:pPr algn="l">
              <a:lnSpc>
                <a:spcPct val="90000"/>
              </a:lnSpc>
            </a:pPr>
            <a:endParaRPr lang="zh-CN" altLang="en-US" sz="1400" err="1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8822F6D-055B-627D-78F4-A8A9DC9F5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0668000" cy="830997"/>
          </a:xfrm>
        </p:spPr>
        <p:txBody>
          <a:bodyPr vert="horz"/>
          <a:lstStyle/>
          <a:p>
            <a:r>
              <a:rPr lang="en-US">
                <a:solidFill>
                  <a:schemeClr val="accent5"/>
                </a:solidFill>
              </a:rPr>
              <a:t>Loyalty Redefined: </a:t>
            </a:r>
            <a:br>
              <a:rPr lang="en-US"/>
            </a:br>
            <a:r>
              <a:rPr lang="en-US"/>
              <a:t>Dupe culture is mainstream — and your highest-spending consumers are leading it</a:t>
            </a:r>
            <a:br>
              <a:rPr lang="en-US"/>
            </a:br>
            <a:endParaRPr lang="en-GB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B63CDB3A-3760-2F52-4788-72DA71B625A2}"/>
              </a:ext>
            </a:extLst>
          </p:cNvPr>
          <p:cNvSpPr/>
          <p:nvPr/>
        </p:nvSpPr>
        <p:spPr>
          <a:xfrm>
            <a:off x="381000" y="1143000"/>
            <a:ext cx="11430000" cy="221599"/>
          </a:xfrm>
          <a:prstGeom prst="rect">
            <a:avLst/>
          </a:prstGeom>
          <a:noFill/>
          <a:ln/>
        </p:spPr>
        <p:txBody>
          <a:bodyPr wrap="square" lIns="0" tIns="0" rIns="0" bIns="0" rtlCol="0" anchor="t" anchorCtr="0">
            <a:spAutoFit/>
          </a:bodyPr>
          <a:lstStyle/>
          <a:p>
            <a:pPr marL="0" indent="0">
              <a:lnSpc>
                <a:spcPct val="90000"/>
              </a:lnSpc>
            </a:pPr>
            <a:r>
              <a:rPr lang="en-US" sz="1600">
                <a:solidFill>
                  <a:schemeClr val="accent2"/>
                </a:solidFill>
                <a:latin typeface="Arial" panose="020B0604020202020204" pitchFamily="34" charset="0"/>
                <a:ea typeface="Calibri" pitchFamily="34" charset="-122"/>
                <a:cs typeface="Calibri" pitchFamily="34" charset="-120"/>
              </a:rPr>
              <a:t>Personas with the deepest wallets are most actively seeking and satisfied with dupes</a:t>
            </a:r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829CCFB1-C06C-8F76-C6EA-CABB51C5E3EE}"/>
              </a:ext>
            </a:extLst>
          </p:cNvPr>
          <p:cNvSpPr/>
          <p:nvPr/>
        </p:nvSpPr>
        <p:spPr>
          <a:xfrm>
            <a:off x="2286000" y="6096000"/>
            <a:ext cx="9525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b" anchorCtr="0">
            <a:noAutofit/>
          </a:bodyPr>
          <a:lstStyle/>
          <a:p>
            <a:pPr marL="0" indent="0">
              <a:lnSpc>
                <a:spcPct val="90000"/>
              </a:lnSpc>
            </a:pPr>
            <a:r>
              <a:rPr lang="en-US" sz="700">
                <a:solidFill>
                  <a:schemeClr val="bg1"/>
                </a:solidFill>
                <a:latin typeface="Arial" panose="020B0604020202020204" pitchFamily="34" charset="0"/>
                <a:ea typeface="Calibri" pitchFamily="34" charset="-122"/>
                <a:cs typeface="Calibri" pitchFamily="34" charset="-120"/>
              </a:rPr>
              <a:t>Source: Kearney Prestige Beauty Consumer Index + Kearney Global State of Luxury 2026</a:t>
            </a:r>
            <a:endParaRPr lang="en-US" sz="7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8" name="Text 7">
            <a:extLst>
              <a:ext uri="{FF2B5EF4-FFF2-40B4-BE49-F238E27FC236}">
                <a16:creationId xmlns:a16="http://schemas.microsoft.com/office/drawing/2014/main" id="{ACB09F64-3AD1-7E3F-27AD-06296FABE152}"/>
              </a:ext>
            </a:extLst>
          </p:cNvPr>
          <p:cNvSpPr/>
          <p:nvPr/>
        </p:nvSpPr>
        <p:spPr>
          <a:xfrm>
            <a:off x="11280576" y="219456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Calibri" pitchFamily="34" charset="-122"/>
                <a:cs typeface="Calibri" pitchFamily="34" charset="-120"/>
              </a:rPr>
              <a:t>01</a:t>
            </a:r>
            <a:endParaRPr kumimoji="0" lang="en-US" sz="42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714E421-50A1-6295-06F6-BB2E41E20B14}"/>
              </a:ext>
            </a:extLst>
          </p:cNvPr>
          <p:cNvSpPr txBox="1"/>
          <p:nvPr/>
        </p:nvSpPr>
        <p:spPr>
          <a:xfrm>
            <a:off x="7239000" y="1661681"/>
            <a:ext cx="3997215" cy="2492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>
                <a:solidFill>
                  <a:schemeClr val="accent5"/>
                </a:solidFill>
                <a:latin typeface="Arial" panose="020B0604020202020204" pitchFamily="34" charset="0"/>
                <a:ea typeface="Calibri" pitchFamily="34" charset="-122"/>
                <a:cs typeface="Calibri" pitchFamily="34" charset="-120"/>
              </a:rPr>
              <a:t>Takeaways for luxury sectors</a:t>
            </a:r>
            <a:endParaRPr lang="en-US" b="1">
              <a:solidFill>
                <a:schemeClr val="accent5"/>
              </a:solidFill>
              <a:latin typeface="Arial" panose="020B0604020202020204" pitchFamily="34" charset="0"/>
            </a:endParaRPr>
          </a:p>
        </p:txBody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86BE402A-00ED-5450-D608-3E3C7CF28FD2}"/>
              </a:ext>
            </a:extLst>
          </p:cNvPr>
          <p:cNvSpPr/>
          <p:nvPr/>
        </p:nvSpPr>
        <p:spPr>
          <a:xfrm>
            <a:off x="381000" y="1524000"/>
            <a:ext cx="1905000" cy="5508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noFill/>
            <a:prstDash val="solid"/>
          </a:ln>
        </p:spPr>
        <p:txBody>
          <a:bodyPr/>
          <a:lstStyle/>
          <a:p>
            <a:endParaRPr lang="en-GB">
              <a:latin typeface="+mj-lt"/>
            </a:endParaRPr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CD77B692-48F3-5364-FE9C-D4368528CB27}"/>
              </a:ext>
            </a:extLst>
          </p:cNvPr>
          <p:cNvSpPr/>
          <p:nvPr/>
        </p:nvSpPr>
        <p:spPr>
          <a:xfrm>
            <a:off x="523562" y="1581176"/>
            <a:ext cx="1619876" cy="4364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200" b="1">
                <a:solidFill>
                  <a:srgbClr val="A87FDF"/>
                </a:solidFill>
                <a:latin typeface="+mj-lt"/>
                <a:ea typeface="Calibri" pitchFamily="34" charset="-122"/>
                <a:cs typeface="Calibri" pitchFamily="34" charset="-120"/>
              </a:rPr>
              <a:t>44–62%</a:t>
            </a:r>
          </a:p>
        </p:txBody>
      </p:sp>
      <p:sp>
        <p:nvSpPr>
          <p:cNvPr id="16" name="Shape 14">
            <a:extLst>
              <a:ext uri="{FF2B5EF4-FFF2-40B4-BE49-F238E27FC236}">
                <a16:creationId xmlns:a16="http://schemas.microsoft.com/office/drawing/2014/main" id="{D076B923-CA3A-F41F-7ABD-EE580C1E4F1E}"/>
              </a:ext>
            </a:extLst>
          </p:cNvPr>
          <p:cNvSpPr/>
          <p:nvPr/>
        </p:nvSpPr>
        <p:spPr>
          <a:xfrm>
            <a:off x="381000" y="2118538"/>
            <a:ext cx="1905000" cy="5508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noFill/>
            <a:prstDash val="solid"/>
          </a:ln>
        </p:spPr>
        <p:txBody>
          <a:bodyPr/>
          <a:lstStyle/>
          <a:p>
            <a:endParaRPr lang="en-GB">
              <a:latin typeface="+mj-lt"/>
            </a:endParaRPr>
          </a:p>
        </p:txBody>
      </p:sp>
      <p:sp>
        <p:nvSpPr>
          <p:cNvPr id="18" name="Text 16">
            <a:extLst>
              <a:ext uri="{FF2B5EF4-FFF2-40B4-BE49-F238E27FC236}">
                <a16:creationId xmlns:a16="http://schemas.microsoft.com/office/drawing/2014/main" id="{387C2BE2-EA1B-0059-295F-C3FEC914B7ED}"/>
              </a:ext>
            </a:extLst>
          </p:cNvPr>
          <p:cNvSpPr/>
          <p:nvPr/>
        </p:nvSpPr>
        <p:spPr>
          <a:xfrm>
            <a:off x="523562" y="2175714"/>
            <a:ext cx="1619876" cy="4364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3200" b="1">
                <a:solidFill>
                  <a:srgbClr val="A87FDF"/>
                </a:solidFill>
                <a:latin typeface="+mj-lt"/>
                <a:ea typeface="Calibri" pitchFamily="34" charset="-122"/>
                <a:cs typeface="Calibri" pitchFamily="34" charset="-120"/>
              </a:rPr>
              <a:t>62%</a:t>
            </a:r>
            <a:endParaRPr lang="en-US" sz="3200">
              <a:latin typeface="+mj-lt"/>
            </a:endParaRPr>
          </a:p>
        </p:txBody>
      </p:sp>
      <p:sp>
        <p:nvSpPr>
          <p:cNvPr id="21" name="Shape 19">
            <a:extLst>
              <a:ext uri="{FF2B5EF4-FFF2-40B4-BE49-F238E27FC236}">
                <a16:creationId xmlns:a16="http://schemas.microsoft.com/office/drawing/2014/main" id="{A3E0EC77-711B-09F6-0129-312323A00D30}"/>
              </a:ext>
            </a:extLst>
          </p:cNvPr>
          <p:cNvSpPr/>
          <p:nvPr/>
        </p:nvSpPr>
        <p:spPr>
          <a:xfrm>
            <a:off x="381000" y="2713077"/>
            <a:ext cx="1905000" cy="5508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noFill/>
            <a:prstDash val="solid"/>
          </a:ln>
        </p:spPr>
        <p:txBody>
          <a:bodyPr/>
          <a:lstStyle/>
          <a:p>
            <a:endParaRPr lang="en-GB">
              <a:latin typeface="+mj-lt"/>
            </a:endParaRPr>
          </a:p>
        </p:txBody>
      </p:sp>
      <p:sp>
        <p:nvSpPr>
          <p:cNvPr id="23" name="Text 21">
            <a:extLst>
              <a:ext uri="{FF2B5EF4-FFF2-40B4-BE49-F238E27FC236}">
                <a16:creationId xmlns:a16="http://schemas.microsoft.com/office/drawing/2014/main" id="{2C34BE71-79A4-4D6E-F549-7F2FE8C3AE03}"/>
              </a:ext>
            </a:extLst>
          </p:cNvPr>
          <p:cNvSpPr/>
          <p:nvPr/>
        </p:nvSpPr>
        <p:spPr>
          <a:xfrm>
            <a:off x="523562" y="2770253"/>
            <a:ext cx="1619876" cy="4364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3200" b="1">
                <a:solidFill>
                  <a:srgbClr val="A87FDF"/>
                </a:solidFill>
                <a:latin typeface="+mj-lt"/>
                <a:ea typeface="Calibri" pitchFamily="34" charset="-122"/>
                <a:cs typeface="Calibri" pitchFamily="34" charset="-120"/>
              </a:rPr>
              <a:t>54%</a:t>
            </a:r>
            <a:endParaRPr lang="en-US" sz="3200">
              <a:latin typeface="+mj-lt"/>
            </a:endParaRPr>
          </a:p>
        </p:txBody>
      </p:sp>
      <p:sp>
        <p:nvSpPr>
          <p:cNvPr id="63" name="Text 60">
            <a:extLst>
              <a:ext uri="{FF2B5EF4-FFF2-40B4-BE49-F238E27FC236}">
                <a16:creationId xmlns:a16="http://schemas.microsoft.com/office/drawing/2014/main" id="{3F802E9B-B56D-FD97-EA2E-589DAC0AB4B2}"/>
              </a:ext>
            </a:extLst>
          </p:cNvPr>
          <p:cNvSpPr/>
          <p:nvPr/>
        </p:nvSpPr>
        <p:spPr>
          <a:xfrm>
            <a:off x="7239000" y="2060848"/>
            <a:ext cx="4191000" cy="43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>
                <a:solidFill>
                  <a:srgbClr val="FFFFFF"/>
                </a:solidFill>
                <a:latin typeface="+mj-lt"/>
                <a:ea typeface="Calibri" pitchFamily="34" charset="-122"/>
                <a:cs typeface="Calibri" pitchFamily="34" charset="-120"/>
              </a:rPr>
              <a:t>Your best customers are actively questioning whether premium is worth it</a:t>
            </a:r>
          </a:p>
        </p:txBody>
      </p:sp>
      <p:sp>
        <p:nvSpPr>
          <p:cNvPr id="65" name="Text 62">
            <a:extLst>
              <a:ext uri="{FF2B5EF4-FFF2-40B4-BE49-F238E27FC236}">
                <a16:creationId xmlns:a16="http://schemas.microsoft.com/office/drawing/2014/main" id="{0E901ACD-9CB9-1ABB-1E36-36614CFC3A4E}"/>
              </a:ext>
            </a:extLst>
          </p:cNvPr>
          <p:cNvSpPr/>
          <p:nvPr/>
        </p:nvSpPr>
        <p:spPr>
          <a:xfrm>
            <a:off x="7239000" y="2601321"/>
            <a:ext cx="4572000" cy="4115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400" b="1" dirty="0">
                <a:solidFill>
                  <a:srgbClr val="A87FDF"/>
                </a:solidFill>
                <a:latin typeface="+mj-lt"/>
                <a:ea typeface="Calibri" pitchFamily="34" charset="-122"/>
                <a:cs typeface="Calibri" pitchFamily="34" charset="-120"/>
              </a:rPr>
              <a:t>In beauty: </a:t>
            </a:r>
            <a:r>
              <a:rPr lang="en-US" sz="1400" i="1" dirty="0">
                <a:solidFill>
                  <a:srgbClr val="BBBBBB"/>
                </a:solidFill>
                <a:latin typeface="+mj-lt"/>
                <a:ea typeface="Calibri" pitchFamily="34" charset="-122"/>
                <a:cs typeface="Calibri" pitchFamily="34" charset="-120"/>
              </a:rPr>
              <a:t>62% of the highest-spending persona actively seeks dupes — ‘</a:t>
            </a:r>
            <a:r>
              <a:rPr lang="en-US" sz="1400" i="1" dirty="0" err="1">
                <a:solidFill>
                  <a:srgbClr val="BBBBBB"/>
                </a:solidFill>
                <a:latin typeface="+mj-lt"/>
                <a:ea typeface="Calibri" pitchFamily="34" charset="-122"/>
                <a:cs typeface="Calibri" pitchFamily="34" charset="-120"/>
              </a:rPr>
              <a:t>dupe’ing</a:t>
            </a:r>
            <a:r>
              <a:rPr lang="en-US" sz="1400" i="1" dirty="0">
                <a:solidFill>
                  <a:srgbClr val="BBBBBB"/>
                </a:solidFill>
                <a:latin typeface="+mj-lt"/>
                <a:ea typeface="Calibri" pitchFamily="34" charset="-122"/>
                <a:cs typeface="Calibri" pitchFamily="34" charset="-120"/>
              </a:rPr>
              <a:t>’ is mainstream</a:t>
            </a:r>
            <a:endParaRPr lang="en-US" sz="1400" dirty="0">
              <a:latin typeface="+mj-lt"/>
            </a:endParaRPr>
          </a:p>
        </p:txBody>
      </p:sp>
      <p:sp>
        <p:nvSpPr>
          <p:cNvPr id="34" name="Text 32">
            <a:extLst>
              <a:ext uri="{FF2B5EF4-FFF2-40B4-BE49-F238E27FC236}">
                <a16:creationId xmlns:a16="http://schemas.microsoft.com/office/drawing/2014/main" id="{77C04052-7CDA-5592-6BF7-C252BD22B005}"/>
              </a:ext>
            </a:extLst>
          </p:cNvPr>
          <p:cNvSpPr/>
          <p:nvPr/>
        </p:nvSpPr>
        <p:spPr>
          <a:xfrm>
            <a:off x="381001" y="3376672"/>
            <a:ext cx="6096000" cy="27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>
                <a:solidFill>
                  <a:schemeClr val="bg1"/>
                </a:solidFill>
                <a:latin typeface="+mj-lt"/>
                <a:ea typeface="Calibri" pitchFamily="34" charset="-122"/>
                <a:cs typeface="Calibri" pitchFamily="34" charset="-120"/>
              </a:rPr>
              <a:t>Dupe </a:t>
            </a:r>
            <a:r>
              <a:rPr lang="en-US" sz="1400" b="1" err="1">
                <a:solidFill>
                  <a:schemeClr val="bg1"/>
                </a:solidFill>
                <a:latin typeface="+mj-lt"/>
                <a:ea typeface="Calibri" pitchFamily="34" charset="-122"/>
                <a:cs typeface="Calibri" pitchFamily="34" charset="-120"/>
              </a:rPr>
              <a:t>behaviour</a:t>
            </a:r>
            <a:r>
              <a:rPr lang="en-US" sz="1400" b="1">
                <a:solidFill>
                  <a:schemeClr val="bg1"/>
                </a:solidFill>
                <a:latin typeface="+mj-lt"/>
                <a:ea typeface="Calibri" pitchFamily="34" charset="-122"/>
                <a:cs typeface="Calibri" pitchFamily="34" charset="-120"/>
              </a:rPr>
              <a:t> by persona — % of each group</a:t>
            </a:r>
          </a:p>
        </p:txBody>
      </p:sp>
      <p:sp>
        <p:nvSpPr>
          <p:cNvPr id="8" name="Text 12">
            <a:extLst>
              <a:ext uri="{FF2B5EF4-FFF2-40B4-BE49-F238E27FC236}">
                <a16:creationId xmlns:a16="http://schemas.microsoft.com/office/drawing/2014/main" id="{C4F2BD87-3FA1-3102-C322-DA471D44C046}"/>
              </a:ext>
            </a:extLst>
          </p:cNvPr>
          <p:cNvSpPr/>
          <p:nvPr/>
        </p:nvSpPr>
        <p:spPr>
          <a:xfrm>
            <a:off x="2466974" y="1621582"/>
            <a:ext cx="4365105" cy="1652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>
                <a:solidFill>
                  <a:srgbClr val="FFFFFF"/>
                </a:solidFill>
                <a:latin typeface="+mj-lt"/>
                <a:ea typeface="Calibri" pitchFamily="34" charset="-122"/>
                <a:cs typeface="Calibri" pitchFamily="34" charset="-120"/>
              </a:rPr>
              <a:t>of all consumers actively look for or use dupes</a:t>
            </a:r>
          </a:p>
        </p:txBody>
      </p:sp>
      <p:sp>
        <p:nvSpPr>
          <p:cNvPr id="10" name="Text 13">
            <a:extLst>
              <a:ext uri="{FF2B5EF4-FFF2-40B4-BE49-F238E27FC236}">
                <a16:creationId xmlns:a16="http://schemas.microsoft.com/office/drawing/2014/main" id="{B1DFABCA-E03B-4E6E-9575-A25D941D268B}"/>
              </a:ext>
            </a:extLst>
          </p:cNvPr>
          <p:cNvSpPr/>
          <p:nvPr/>
        </p:nvSpPr>
        <p:spPr>
          <a:xfrm>
            <a:off x="2466974" y="1866943"/>
            <a:ext cx="4365105" cy="991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BBBBBB"/>
                </a:solidFill>
                <a:latin typeface="+mj-lt"/>
                <a:ea typeface="Calibri" pitchFamily="34" charset="-122"/>
                <a:cs typeface="Calibri" pitchFamily="34" charset="-120"/>
              </a:rPr>
              <a:t>Across every spending tier — not just budget shoppers</a:t>
            </a:r>
          </a:p>
        </p:txBody>
      </p:sp>
      <p:sp>
        <p:nvSpPr>
          <p:cNvPr id="12" name="Text 17">
            <a:extLst>
              <a:ext uri="{FF2B5EF4-FFF2-40B4-BE49-F238E27FC236}">
                <a16:creationId xmlns:a16="http://schemas.microsoft.com/office/drawing/2014/main" id="{3C5D1D62-A92A-E5D3-6DC8-FF32D23C0F08}"/>
              </a:ext>
            </a:extLst>
          </p:cNvPr>
          <p:cNvSpPr/>
          <p:nvPr/>
        </p:nvSpPr>
        <p:spPr>
          <a:xfrm>
            <a:off x="2466974" y="2232844"/>
            <a:ext cx="4365105" cy="1652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>
                <a:solidFill>
                  <a:srgbClr val="FFFFFF"/>
                </a:solidFill>
                <a:latin typeface="+mj-lt"/>
                <a:ea typeface="Calibri" pitchFamily="34" charset="-122"/>
                <a:cs typeface="Calibri" pitchFamily="34" charset="-120"/>
              </a:rPr>
              <a:t>of Confident Trend-Seekers actively dupe</a:t>
            </a:r>
          </a:p>
        </p:txBody>
      </p:sp>
      <p:sp>
        <p:nvSpPr>
          <p:cNvPr id="17" name="Text 18">
            <a:extLst>
              <a:ext uri="{FF2B5EF4-FFF2-40B4-BE49-F238E27FC236}">
                <a16:creationId xmlns:a16="http://schemas.microsoft.com/office/drawing/2014/main" id="{25ED5C34-2E21-546F-A094-EBFD1E240D0F}"/>
              </a:ext>
            </a:extLst>
          </p:cNvPr>
          <p:cNvSpPr/>
          <p:nvPr/>
        </p:nvSpPr>
        <p:spPr>
          <a:xfrm>
            <a:off x="2466974" y="2465755"/>
            <a:ext cx="4365105" cy="991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BBBBBB"/>
                </a:solidFill>
                <a:latin typeface="+mj-lt"/>
                <a:ea typeface="Calibri" pitchFamily="34" charset="-122"/>
                <a:cs typeface="Calibri" pitchFamily="34" charset="-120"/>
              </a:rPr>
              <a:t>The highest-spending persona is most dupe-active</a:t>
            </a:r>
          </a:p>
        </p:txBody>
      </p:sp>
      <p:sp>
        <p:nvSpPr>
          <p:cNvPr id="22" name="Text 22">
            <a:extLst>
              <a:ext uri="{FF2B5EF4-FFF2-40B4-BE49-F238E27FC236}">
                <a16:creationId xmlns:a16="http://schemas.microsoft.com/office/drawing/2014/main" id="{E8AA7C4E-604C-7113-0AB9-32A982F92ADA}"/>
              </a:ext>
            </a:extLst>
          </p:cNvPr>
          <p:cNvSpPr/>
          <p:nvPr/>
        </p:nvSpPr>
        <p:spPr>
          <a:xfrm>
            <a:off x="2466974" y="2903713"/>
            <a:ext cx="4365105" cy="1652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+mj-lt"/>
                <a:ea typeface="Calibri" pitchFamily="34" charset="-122"/>
                <a:cs typeface="Calibri" pitchFamily="34" charset="-120"/>
              </a:rPr>
              <a:t>would buy pre-owned directly from a luxury brand</a:t>
            </a:r>
          </a:p>
        </p:txBody>
      </p:sp>
      <p:sp>
        <p:nvSpPr>
          <p:cNvPr id="54" name="Text 105">
            <a:extLst>
              <a:ext uri="{FF2B5EF4-FFF2-40B4-BE49-F238E27FC236}">
                <a16:creationId xmlns:a16="http://schemas.microsoft.com/office/drawing/2014/main" id="{F53AE220-2DB5-8402-7045-8BB251857E4D}"/>
              </a:ext>
            </a:extLst>
          </p:cNvPr>
          <p:cNvSpPr/>
          <p:nvPr/>
        </p:nvSpPr>
        <p:spPr>
          <a:xfrm>
            <a:off x="7239000" y="3429000"/>
            <a:ext cx="4561074" cy="2296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+mj-lt"/>
                <a:ea typeface="Calibri" pitchFamily="34" charset="-122"/>
                <a:cs typeface="Calibri" pitchFamily="34" charset="-120"/>
              </a:rPr>
              <a:t>Resale is a strategic segment, not a threat to contain</a:t>
            </a:r>
            <a:endParaRPr lang="en-US" sz="1400" dirty="0">
              <a:latin typeface="+mj-lt"/>
            </a:endParaRPr>
          </a:p>
        </p:txBody>
      </p:sp>
      <p:sp>
        <p:nvSpPr>
          <p:cNvPr id="56" name="Text 108">
            <a:extLst>
              <a:ext uri="{FF2B5EF4-FFF2-40B4-BE49-F238E27FC236}">
                <a16:creationId xmlns:a16="http://schemas.microsoft.com/office/drawing/2014/main" id="{3C0135E4-424C-0C85-2A05-5822A7DF9570}"/>
              </a:ext>
            </a:extLst>
          </p:cNvPr>
          <p:cNvSpPr/>
          <p:nvPr/>
        </p:nvSpPr>
        <p:spPr>
          <a:xfrm>
            <a:off x="7922804" y="3946352"/>
            <a:ext cx="3888196" cy="2214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  <a:ea typeface="Calibri" pitchFamily="34" charset="-122"/>
                <a:cs typeface="Calibri" pitchFamily="34" charset="-120"/>
              </a:rPr>
              <a:t>Resale penetration is 4x higher among Gen Z and Millennials. Trade-up timelines are 3x longer. </a:t>
            </a:r>
            <a:endParaRPr lang="en-US" sz="1200" dirty="0">
              <a:solidFill>
                <a:schemeClr val="tx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57" name="Text 111">
            <a:extLst>
              <a:ext uri="{FF2B5EF4-FFF2-40B4-BE49-F238E27FC236}">
                <a16:creationId xmlns:a16="http://schemas.microsoft.com/office/drawing/2014/main" id="{85BFA570-9C2C-46D5-C50D-33E94B54D7FB}"/>
              </a:ext>
            </a:extLst>
          </p:cNvPr>
          <p:cNvSpPr/>
          <p:nvPr/>
        </p:nvSpPr>
        <p:spPr>
          <a:xfrm>
            <a:off x="7239000" y="4653136"/>
            <a:ext cx="4561074" cy="2296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0000"/>
              </a:lnSpc>
              <a:buNone/>
            </a:pPr>
            <a:r>
              <a:rPr lang="en-US" sz="1400" b="1">
                <a:solidFill>
                  <a:srgbClr val="FFFFFF"/>
                </a:solidFill>
                <a:latin typeface="+mj-lt"/>
                <a:ea typeface="Calibri" pitchFamily="34" charset="-122"/>
                <a:cs typeface="Calibri" pitchFamily="34" charset="-120"/>
              </a:rPr>
              <a:t>Pricing ladders are now a retention tool, not a dilution risk</a:t>
            </a:r>
            <a:endParaRPr lang="en-US" sz="1400">
              <a:latin typeface="+mj-lt"/>
            </a:endParaRPr>
          </a:p>
        </p:txBody>
      </p:sp>
      <p:sp>
        <p:nvSpPr>
          <p:cNvPr id="58" name="Text 112">
            <a:extLst>
              <a:ext uri="{FF2B5EF4-FFF2-40B4-BE49-F238E27FC236}">
                <a16:creationId xmlns:a16="http://schemas.microsoft.com/office/drawing/2014/main" id="{0C38D4E5-046F-1717-6B67-08A2B3F97681}"/>
              </a:ext>
            </a:extLst>
          </p:cNvPr>
          <p:cNvSpPr/>
          <p:nvPr/>
        </p:nvSpPr>
        <p:spPr>
          <a:xfrm>
            <a:off x="7922804" y="5238506"/>
            <a:ext cx="3888196" cy="2214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90000"/>
              </a:lnSpc>
              <a:buNone/>
            </a:pPr>
            <a:r>
              <a:rPr lang="en-US" sz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j-lt"/>
                <a:ea typeface="Calibri" pitchFamily="34" charset="-122"/>
                <a:cs typeface="Calibri" pitchFamily="34" charset="-120"/>
              </a:rPr>
              <a:t>Accessible formats, minis, and entry SKUs have become very important. The question isn't 'will this cheapen the brand?' — it's 'what happens if we don't offer a way in?'</a:t>
            </a:r>
            <a:endParaRPr lang="en-US" sz="1200" dirty="0">
              <a:solidFill>
                <a:schemeClr val="tx1">
                  <a:lumMod val="10000"/>
                  <a:lumOff val="90000"/>
                </a:schemeClr>
              </a:solidFill>
              <a:latin typeface="+mj-lt"/>
            </a:endParaRP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E32BF842-D2E0-939B-2EAF-2F1AF8D635B6}"/>
              </a:ext>
            </a:extLst>
          </p:cNvPr>
          <p:cNvGrpSpPr/>
          <p:nvPr/>
        </p:nvGrpSpPr>
        <p:grpSpPr>
          <a:xfrm>
            <a:off x="352425" y="3754498"/>
            <a:ext cx="6415086" cy="2328110"/>
            <a:chOff x="381001" y="3754498"/>
            <a:chExt cx="6415086" cy="2328110"/>
          </a:xfrm>
        </p:grpSpPr>
        <p:sp>
          <p:nvSpPr>
            <p:cNvPr id="60" name="Shape 25">
              <a:extLst>
                <a:ext uri="{FF2B5EF4-FFF2-40B4-BE49-F238E27FC236}">
                  <a16:creationId xmlns:a16="http://schemas.microsoft.com/office/drawing/2014/main" id="{7C4EA6CE-607F-7BF3-F6AE-06F4A36C1BDA}"/>
                </a:ext>
              </a:extLst>
            </p:cNvPr>
            <p:cNvSpPr/>
            <p:nvPr/>
          </p:nvSpPr>
          <p:spPr>
            <a:xfrm>
              <a:off x="420502" y="3765415"/>
              <a:ext cx="932217" cy="308115"/>
            </a:xfrm>
            <a:prstGeom prst="rect">
              <a:avLst/>
            </a:prstGeom>
            <a:solidFill>
              <a:srgbClr val="7B4FBF"/>
            </a:solidFill>
            <a:ln w="12700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</p:spPr>
          <p:txBody>
            <a:bodyPr/>
            <a:lstStyle/>
            <a:p>
              <a:endParaRPr lang="en-GB" sz="1200">
                <a:latin typeface="+mj-lt"/>
              </a:endParaRPr>
            </a:p>
          </p:txBody>
        </p:sp>
        <p:sp>
          <p:nvSpPr>
            <p:cNvPr id="61" name="Text 26">
              <a:extLst>
                <a:ext uri="{FF2B5EF4-FFF2-40B4-BE49-F238E27FC236}">
                  <a16:creationId xmlns:a16="http://schemas.microsoft.com/office/drawing/2014/main" id="{A80E01A3-08F6-8FD6-4FE7-25A121B11D1B}"/>
                </a:ext>
              </a:extLst>
            </p:cNvPr>
            <p:cNvSpPr/>
            <p:nvPr/>
          </p:nvSpPr>
          <p:spPr>
            <a:xfrm>
              <a:off x="420502" y="3825241"/>
              <a:ext cx="932217" cy="17049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200" b="1">
                  <a:solidFill>
                    <a:srgbClr val="FFFFFF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14%</a:t>
              </a:r>
              <a:endParaRPr lang="en-US" sz="1200">
                <a:latin typeface="+mj-lt"/>
              </a:endParaRPr>
            </a:p>
          </p:txBody>
        </p:sp>
        <p:sp>
          <p:nvSpPr>
            <p:cNvPr id="64" name="Shape 27">
              <a:extLst>
                <a:ext uri="{FF2B5EF4-FFF2-40B4-BE49-F238E27FC236}">
                  <a16:creationId xmlns:a16="http://schemas.microsoft.com/office/drawing/2014/main" id="{A94F9F41-410D-139C-FCEE-DEBCE891AE47}"/>
                </a:ext>
              </a:extLst>
            </p:cNvPr>
            <p:cNvSpPr/>
            <p:nvPr/>
          </p:nvSpPr>
          <p:spPr>
            <a:xfrm>
              <a:off x="420502" y="4052977"/>
              <a:ext cx="932217" cy="593465"/>
            </a:xfrm>
            <a:prstGeom prst="rect">
              <a:avLst/>
            </a:prstGeom>
            <a:solidFill>
              <a:srgbClr val="5A3A9A"/>
            </a:solidFill>
            <a:ln w="12700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</p:spPr>
          <p:txBody>
            <a:bodyPr/>
            <a:lstStyle/>
            <a:p>
              <a:endParaRPr lang="en-GB" sz="1200">
                <a:latin typeface="+mj-lt"/>
              </a:endParaRPr>
            </a:p>
          </p:txBody>
        </p:sp>
        <p:sp>
          <p:nvSpPr>
            <p:cNvPr id="67" name="Text 28">
              <a:extLst>
                <a:ext uri="{FF2B5EF4-FFF2-40B4-BE49-F238E27FC236}">
                  <a16:creationId xmlns:a16="http://schemas.microsoft.com/office/drawing/2014/main" id="{09E9D3EF-4B7E-E73C-B3D8-C4B9139DD4A4}"/>
                </a:ext>
              </a:extLst>
            </p:cNvPr>
            <p:cNvSpPr/>
            <p:nvPr/>
          </p:nvSpPr>
          <p:spPr>
            <a:xfrm>
              <a:off x="420502" y="4229100"/>
              <a:ext cx="932217" cy="22684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200">
                  <a:solidFill>
                    <a:srgbClr val="FFFFFF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30%</a:t>
              </a:r>
              <a:endParaRPr lang="en-US" sz="1200">
                <a:latin typeface="+mj-lt"/>
              </a:endParaRPr>
            </a:p>
          </p:txBody>
        </p:sp>
        <p:sp>
          <p:nvSpPr>
            <p:cNvPr id="70" name="Shape 29">
              <a:extLst>
                <a:ext uri="{FF2B5EF4-FFF2-40B4-BE49-F238E27FC236}">
                  <a16:creationId xmlns:a16="http://schemas.microsoft.com/office/drawing/2014/main" id="{F67F60B6-973D-25BE-BE65-AC438F60EC4A}"/>
                </a:ext>
              </a:extLst>
            </p:cNvPr>
            <p:cNvSpPr/>
            <p:nvPr/>
          </p:nvSpPr>
          <p:spPr>
            <a:xfrm>
              <a:off x="420502" y="4646443"/>
              <a:ext cx="932217" cy="112438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</p:spPr>
          <p:txBody>
            <a:bodyPr/>
            <a:lstStyle/>
            <a:p>
              <a:endParaRPr lang="en-GB" sz="1200">
                <a:latin typeface="+mj-lt"/>
              </a:endParaRPr>
            </a:p>
          </p:txBody>
        </p:sp>
        <p:sp>
          <p:nvSpPr>
            <p:cNvPr id="78" name="Text 30">
              <a:extLst>
                <a:ext uri="{FF2B5EF4-FFF2-40B4-BE49-F238E27FC236}">
                  <a16:creationId xmlns:a16="http://schemas.microsoft.com/office/drawing/2014/main" id="{F0AA7861-023E-515C-5A11-E9337B509215}"/>
                </a:ext>
              </a:extLst>
            </p:cNvPr>
            <p:cNvSpPr/>
            <p:nvPr/>
          </p:nvSpPr>
          <p:spPr>
            <a:xfrm>
              <a:off x="420502" y="5130268"/>
              <a:ext cx="932217" cy="222559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050" i="1">
                  <a:solidFill>
                    <a:srgbClr val="FFFFFF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56%</a:t>
              </a:r>
              <a:endParaRPr lang="en-US" sz="1050" i="1">
                <a:latin typeface="+mj-lt"/>
              </a:endParaRPr>
            </a:p>
          </p:txBody>
        </p:sp>
        <p:sp>
          <p:nvSpPr>
            <p:cNvPr id="79" name="Text 34">
              <a:extLst>
                <a:ext uri="{FF2B5EF4-FFF2-40B4-BE49-F238E27FC236}">
                  <a16:creationId xmlns:a16="http://schemas.microsoft.com/office/drawing/2014/main" id="{19C286B8-53F0-1482-E690-2DD4EB528A15}"/>
                </a:ext>
              </a:extLst>
            </p:cNvPr>
            <p:cNvSpPr/>
            <p:nvPr/>
          </p:nvSpPr>
          <p:spPr>
            <a:xfrm>
              <a:off x="381001" y="5825845"/>
              <a:ext cx="1011219" cy="25676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100">
                  <a:solidFill>
                    <a:srgbClr val="777777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Minimalist</a:t>
              </a:r>
              <a:endParaRPr lang="en-US" sz="1100">
                <a:latin typeface="+mj-lt"/>
              </a:endParaRPr>
            </a:p>
            <a:p>
              <a:pPr marL="0" indent="0" algn="ctr">
                <a:buNone/>
              </a:pPr>
              <a:r>
                <a:rPr lang="en-US" sz="1100">
                  <a:solidFill>
                    <a:srgbClr val="777777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Savers</a:t>
              </a:r>
              <a:endParaRPr lang="en-US" sz="1100">
                <a:latin typeface="+mj-lt"/>
              </a:endParaRPr>
            </a:p>
          </p:txBody>
        </p:sp>
        <p:sp>
          <p:nvSpPr>
            <p:cNvPr id="85" name="Shape 35">
              <a:extLst>
                <a:ext uri="{FF2B5EF4-FFF2-40B4-BE49-F238E27FC236}">
                  <a16:creationId xmlns:a16="http://schemas.microsoft.com/office/drawing/2014/main" id="{DD27CA19-63F8-5E3B-D0C4-95DB799CCA2B}"/>
                </a:ext>
              </a:extLst>
            </p:cNvPr>
            <p:cNvSpPr/>
            <p:nvPr/>
          </p:nvSpPr>
          <p:spPr>
            <a:xfrm>
              <a:off x="1510722" y="3765414"/>
              <a:ext cx="932217" cy="378073"/>
            </a:xfrm>
            <a:prstGeom prst="rect">
              <a:avLst/>
            </a:prstGeom>
            <a:solidFill>
              <a:srgbClr val="7B4FBF"/>
            </a:solidFill>
            <a:ln w="12700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</p:spPr>
          <p:txBody>
            <a:bodyPr/>
            <a:lstStyle/>
            <a:p>
              <a:endParaRPr lang="en-GB" sz="1200">
                <a:latin typeface="+mj-lt"/>
              </a:endParaRPr>
            </a:p>
          </p:txBody>
        </p:sp>
        <p:sp>
          <p:nvSpPr>
            <p:cNvPr id="86" name="Text 36">
              <a:extLst>
                <a:ext uri="{FF2B5EF4-FFF2-40B4-BE49-F238E27FC236}">
                  <a16:creationId xmlns:a16="http://schemas.microsoft.com/office/drawing/2014/main" id="{AACC0740-EA6D-11BD-AA72-71C5A5F9BA13}"/>
                </a:ext>
              </a:extLst>
            </p:cNvPr>
            <p:cNvSpPr/>
            <p:nvPr/>
          </p:nvSpPr>
          <p:spPr>
            <a:xfrm>
              <a:off x="1510722" y="3863341"/>
              <a:ext cx="932217" cy="17049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200" b="1">
                  <a:solidFill>
                    <a:srgbClr val="FFFFFF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17%</a:t>
              </a:r>
              <a:endParaRPr lang="en-US" sz="1200">
                <a:latin typeface="+mj-lt"/>
              </a:endParaRPr>
            </a:p>
          </p:txBody>
        </p:sp>
        <p:sp>
          <p:nvSpPr>
            <p:cNvPr id="91" name="Shape 37">
              <a:extLst>
                <a:ext uri="{FF2B5EF4-FFF2-40B4-BE49-F238E27FC236}">
                  <a16:creationId xmlns:a16="http://schemas.microsoft.com/office/drawing/2014/main" id="{71AF4539-CDF4-1BF8-48AF-F8A1746FED79}"/>
                </a:ext>
              </a:extLst>
            </p:cNvPr>
            <p:cNvSpPr/>
            <p:nvPr/>
          </p:nvSpPr>
          <p:spPr>
            <a:xfrm>
              <a:off x="1510722" y="4143487"/>
              <a:ext cx="932217" cy="811069"/>
            </a:xfrm>
            <a:prstGeom prst="rect">
              <a:avLst/>
            </a:prstGeom>
            <a:solidFill>
              <a:srgbClr val="5A3A9A"/>
            </a:solidFill>
            <a:ln w="12700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</p:spPr>
          <p:txBody>
            <a:bodyPr/>
            <a:lstStyle/>
            <a:p>
              <a:endParaRPr lang="en-GB" sz="1200">
                <a:latin typeface="+mj-lt"/>
              </a:endParaRPr>
            </a:p>
          </p:txBody>
        </p:sp>
        <p:sp>
          <p:nvSpPr>
            <p:cNvPr id="92" name="Text 38">
              <a:extLst>
                <a:ext uri="{FF2B5EF4-FFF2-40B4-BE49-F238E27FC236}">
                  <a16:creationId xmlns:a16="http://schemas.microsoft.com/office/drawing/2014/main" id="{47C21765-355A-76D4-C56F-ADBC4D44CA07}"/>
                </a:ext>
              </a:extLst>
            </p:cNvPr>
            <p:cNvSpPr/>
            <p:nvPr/>
          </p:nvSpPr>
          <p:spPr>
            <a:xfrm>
              <a:off x="1510722" y="4428475"/>
              <a:ext cx="932217" cy="22684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200">
                  <a:solidFill>
                    <a:srgbClr val="FFFFFF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41%</a:t>
              </a:r>
              <a:endParaRPr lang="en-US" sz="1200">
                <a:latin typeface="+mj-lt"/>
              </a:endParaRPr>
            </a:p>
          </p:txBody>
        </p:sp>
        <p:sp>
          <p:nvSpPr>
            <p:cNvPr id="93" name="Shape 39">
              <a:extLst>
                <a:ext uri="{FF2B5EF4-FFF2-40B4-BE49-F238E27FC236}">
                  <a16:creationId xmlns:a16="http://schemas.microsoft.com/office/drawing/2014/main" id="{C8B9E7E7-BF6C-417A-B2F5-C99E5FC55824}"/>
                </a:ext>
              </a:extLst>
            </p:cNvPr>
            <p:cNvSpPr/>
            <p:nvPr/>
          </p:nvSpPr>
          <p:spPr>
            <a:xfrm>
              <a:off x="1510722" y="4954556"/>
              <a:ext cx="932217" cy="80425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</p:spPr>
          <p:txBody>
            <a:bodyPr/>
            <a:lstStyle/>
            <a:p>
              <a:endParaRPr lang="en-GB" sz="1200">
                <a:latin typeface="+mj-lt"/>
              </a:endParaRPr>
            </a:p>
          </p:txBody>
        </p:sp>
        <p:sp>
          <p:nvSpPr>
            <p:cNvPr id="94" name="Text 40">
              <a:extLst>
                <a:ext uri="{FF2B5EF4-FFF2-40B4-BE49-F238E27FC236}">
                  <a16:creationId xmlns:a16="http://schemas.microsoft.com/office/drawing/2014/main" id="{345477D6-EFF7-D354-92A8-81351C204F3E}"/>
                </a:ext>
              </a:extLst>
            </p:cNvPr>
            <p:cNvSpPr/>
            <p:nvPr/>
          </p:nvSpPr>
          <p:spPr>
            <a:xfrm>
              <a:off x="1510722" y="5287431"/>
              <a:ext cx="932217" cy="222559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050" i="1">
                  <a:solidFill>
                    <a:srgbClr val="FFFFFF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42%</a:t>
              </a:r>
              <a:endParaRPr lang="en-US" sz="1050" i="1">
                <a:latin typeface="+mj-lt"/>
              </a:endParaRPr>
            </a:p>
          </p:txBody>
        </p:sp>
        <p:sp>
          <p:nvSpPr>
            <p:cNvPr id="95" name="Text 45">
              <a:extLst>
                <a:ext uri="{FF2B5EF4-FFF2-40B4-BE49-F238E27FC236}">
                  <a16:creationId xmlns:a16="http://schemas.microsoft.com/office/drawing/2014/main" id="{98A86056-3C4F-FC57-2851-025B55F105D6}"/>
                </a:ext>
              </a:extLst>
            </p:cNvPr>
            <p:cNvSpPr/>
            <p:nvPr/>
          </p:nvSpPr>
          <p:spPr>
            <a:xfrm>
              <a:off x="1471221" y="5825845"/>
              <a:ext cx="1011219" cy="25676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100">
                  <a:solidFill>
                    <a:srgbClr val="777777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Routine</a:t>
              </a:r>
              <a:endParaRPr lang="en-US" sz="1100">
                <a:latin typeface="+mj-lt"/>
              </a:endParaRPr>
            </a:p>
            <a:p>
              <a:pPr marL="0" indent="0" algn="ctr">
                <a:buNone/>
              </a:pPr>
              <a:r>
                <a:rPr lang="en-US" sz="1100">
                  <a:solidFill>
                    <a:srgbClr val="777777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Enthusiasts</a:t>
              </a:r>
              <a:endParaRPr lang="en-US" sz="1100">
                <a:latin typeface="+mj-lt"/>
              </a:endParaRPr>
            </a:p>
          </p:txBody>
        </p:sp>
        <p:sp>
          <p:nvSpPr>
            <p:cNvPr id="96" name="Shape 46">
              <a:extLst>
                <a:ext uri="{FF2B5EF4-FFF2-40B4-BE49-F238E27FC236}">
                  <a16:creationId xmlns:a16="http://schemas.microsoft.com/office/drawing/2014/main" id="{4C0EBF7A-17F6-0E15-1606-FE06336BFC51}"/>
                </a:ext>
              </a:extLst>
            </p:cNvPr>
            <p:cNvSpPr/>
            <p:nvPr/>
          </p:nvSpPr>
          <p:spPr>
            <a:xfrm>
              <a:off x="2600942" y="3754498"/>
              <a:ext cx="932217" cy="462172"/>
            </a:xfrm>
            <a:prstGeom prst="rect">
              <a:avLst/>
            </a:prstGeom>
            <a:solidFill>
              <a:srgbClr val="7B4FBF"/>
            </a:solidFill>
            <a:ln w="12700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</p:spPr>
          <p:txBody>
            <a:bodyPr/>
            <a:lstStyle/>
            <a:p>
              <a:endParaRPr lang="en-GB" sz="1200">
                <a:latin typeface="+mj-lt"/>
              </a:endParaRPr>
            </a:p>
          </p:txBody>
        </p:sp>
        <p:sp>
          <p:nvSpPr>
            <p:cNvPr id="97" name="Text 47">
              <a:extLst>
                <a:ext uri="{FF2B5EF4-FFF2-40B4-BE49-F238E27FC236}">
                  <a16:creationId xmlns:a16="http://schemas.microsoft.com/office/drawing/2014/main" id="{61248B2F-2820-6B7B-96A3-2EF68716C67F}"/>
                </a:ext>
              </a:extLst>
            </p:cNvPr>
            <p:cNvSpPr/>
            <p:nvPr/>
          </p:nvSpPr>
          <p:spPr>
            <a:xfrm>
              <a:off x="2600942" y="3879716"/>
              <a:ext cx="932217" cy="17049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200" b="1">
                  <a:solidFill>
                    <a:srgbClr val="FFFFFF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21%</a:t>
              </a:r>
              <a:endParaRPr lang="en-US" sz="1200">
                <a:latin typeface="+mj-lt"/>
              </a:endParaRPr>
            </a:p>
          </p:txBody>
        </p:sp>
        <p:sp>
          <p:nvSpPr>
            <p:cNvPr id="98" name="Shape 48">
              <a:extLst>
                <a:ext uri="{FF2B5EF4-FFF2-40B4-BE49-F238E27FC236}">
                  <a16:creationId xmlns:a16="http://schemas.microsoft.com/office/drawing/2014/main" id="{9687D4F7-6CC2-4298-AA6C-BEBABDE43F3D}"/>
                </a:ext>
              </a:extLst>
            </p:cNvPr>
            <p:cNvSpPr/>
            <p:nvPr/>
          </p:nvSpPr>
          <p:spPr>
            <a:xfrm>
              <a:off x="2600942" y="4216670"/>
              <a:ext cx="932217" cy="751723"/>
            </a:xfrm>
            <a:prstGeom prst="rect">
              <a:avLst/>
            </a:prstGeom>
            <a:solidFill>
              <a:srgbClr val="5A3A9A"/>
            </a:solidFill>
            <a:ln w="12700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</p:spPr>
          <p:txBody>
            <a:bodyPr/>
            <a:lstStyle/>
            <a:p>
              <a:endParaRPr lang="en-GB" sz="1200">
                <a:latin typeface="+mj-lt"/>
              </a:endParaRPr>
            </a:p>
          </p:txBody>
        </p:sp>
        <p:sp>
          <p:nvSpPr>
            <p:cNvPr id="99" name="Text 49">
              <a:extLst>
                <a:ext uri="{FF2B5EF4-FFF2-40B4-BE49-F238E27FC236}">
                  <a16:creationId xmlns:a16="http://schemas.microsoft.com/office/drawing/2014/main" id="{DFFD927A-2B8B-4A72-F263-5B007CB1F638}"/>
                </a:ext>
              </a:extLst>
            </p:cNvPr>
            <p:cNvSpPr/>
            <p:nvPr/>
          </p:nvSpPr>
          <p:spPr>
            <a:xfrm>
              <a:off x="2600942" y="4468883"/>
              <a:ext cx="932217" cy="22684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200">
                  <a:solidFill>
                    <a:srgbClr val="FFFFFF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38%</a:t>
              </a:r>
              <a:endParaRPr lang="en-US" sz="1200">
                <a:latin typeface="+mj-lt"/>
              </a:endParaRPr>
            </a:p>
          </p:txBody>
        </p:sp>
        <p:sp>
          <p:nvSpPr>
            <p:cNvPr id="100" name="Shape 50">
              <a:extLst>
                <a:ext uri="{FF2B5EF4-FFF2-40B4-BE49-F238E27FC236}">
                  <a16:creationId xmlns:a16="http://schemas.microsoft.com/office/drawing/2014/main" id="{C9440689-C587-C796-150F-FF9AED2E54F3}"/>
                </a:ext>
              </a:extLst>
            </p:cNvPr>
            <p:cNvSpPr/>
            <p:nvPr/>
          </p:nvSpPr>
          <p:spPr>
            <a:xfrm>
              <a:off x="2600942" y="4968393"/>
              <a:ext cx="932217" cy="79042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</p:spPr>
          <p:txBody>
            <a:bodyPr/>
            <a:lstStyle/>
            <a:p>
              <a:endParaRPr lang="en-GB" sz="1200">
                <a:latin typeface="+mj-lt"/>
              </a:endParaRPr>
            </a:p>
          </p:txBody>
        </p:sp>
        <p:sp>
          <p:nvSpPr>
            <p:cNvPr id="101" name="Text 51">
              <a:extLst>
                <a:ext uri="{FF2B5EF4-FFF2-40B4-BE49-F238E27FC236}">
                  <a16:creationId xmlns:a16="http://schemas.microsoft.com/office/drawing/2014/main" id="{5274C961-6CCB-D465-5C85-A413B4735F0C}"/>
                </a:ext>
              </a:extLst>
            </p:cNvPr>
            <p:cNvSpPr/>
            <p:nvPr/>
          </p:nvSpPr>
          <p:spPr>
            <a:xfrm>
              <a:off x="2600942" y="5287431"/>
              <a:ext cx="932217" cy="222559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050" i="1">
                  <a:solidFill>
                    <a:srgbClr val="FFFFFF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41%</a:t>
              </a:r>
              <a:endParaRPr lang="en-US" sz="1050" i="1">
                <a:latin typeface="+mj-lt"/>
              </a:endParaRPr>
            </a:p>
          </p:txBody>
        </p:sp>
        <p:sp>
          <p:nvSpPr>
            <p:cNvPr id="102" name="Text 55">
              <a:extLst>
                <a:ext uri="{FF2B5EF4-FFF2-40B4-BE49-F238E27FC236}">
                  <a16:creationId xmlns:a16="http://schemas.microsoft.com/office/drawing/2014/main" id="{7D21167D-EC19-848E-5B4B-5F9D809BFBE3}"/>
                </a:ext>
              </a:extLst>
            </p:cNvPr>
            <p:cNvSpPr/>
            <p:nvPr/>
          </p:nvSpPr>
          <p:spPr>
            <a:xfrm>
              <a:off x="2561441" y="5825845"/>
              <a:ext cx="1011219" cy="25676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100">
                  <a:solidFill>
                    <a:srgbClr val="777777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Balanced</a:t>
              </a:r>
              <a:endParaRPr lang="en-US" sz="1100">
                <a:latin typeface="+mj-lt"/>
              </a:endParaRPr>
            </a:p>
            <a:p>
              <a:pPr marL="0" indent="0" algn="ctr">
                <a:buNone/>
              </a:pPr>
              <a:r>
                <a:rPr lang="en-US" sz="1100">
                  <a:solidFill>
                    <a:srgbClr val="777777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Beautifiers</a:t>
              </a:r>
              <a:endParaRPr lang="en-US" sz="1100">
                <a:latin typeface="+mj-lt"/>
              </a:endParaRPr>
            </a:p>
          </p:txBody>
        </p:sp>
        <p:sp>
          <p:nvSpPr>
            <p:cNvPr id="103" name="Shape 56">
              <a:extLst>
                <a:ext uri="{FF2B5EF4-FFF2-40B4-BE49-F238E27FC236}">
                  <a16:creationId xmlns:a16="http://schemas.microsoft.com/office/drawing/2014/main" id="{61CADA1F-AFD5-D02A-AF53-EB7FF9B8F267}"/>
                </a:ext>
              </a:extLst>
            </p:cNvPr>
            <p:cNvSpPr/>
            <p:nvPr/>
          </p:nvSpPr>
          <p:spPr>
            <a:xfrm>
              <a:off x="3691162" y="3765415"/>
              <a:ext cx="932217" cy="462172"/>
            </a:xfrm>
            <a:prstGeom prst="rect">
              <a:avLst/>
            </a:prstGeom>
            <a:solidFill>
              <a:srgbClr val="7B4FBF"/>
            </a:solidFill>
            <a:ln w="12700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</p:spPr>
          <p:txBody>
            <a:bodyPr/>
            <a:lstStyle/>
            <a:p>
              <a:endParaRPr lang="en-GB" sz="1200">
                <a:latin typeface="+mj-lt"/>
              </a:endParaRPr>
            </a:p>
          </p:txBody>
        </p:sp>
        <p:sp>
          <p:nvSpPr>
            <p:cNvPr id="104" name="Text 57">
              <a:extLst>
                <a:ext uri="{FF2B5EF4-FFF2-40B4-BE49-F238E27FC236}">
                  <a16:creationId xmlns:a16="http://schemas.microsoft.com/office/drawing/2014/main" id="{AB098D76-D941-0256-2601-36299FBDDC57}"/>
                </a:ext>
              </a:extLst>
            </p:cNvPr>
            <p:cNvSpPr/>
            <p:nvPr/>
          </p:nvSpPr>
          <p:spPr>
            <a:xfrm>
              <a:off x="3691162" y="3874257"/>
              <a:ext cx="932217" cy="17049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200" b="1">
                  <a:solidFill>
                    <a:srgbClr val="FFFFFF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21%</a:t>
              </a:r>
              <a:endParaRPr lang="en-US" sz="1200">
                <a:latin typeface="+mj-lt"/>
              </a:endParaRPr>
            </a:p>
          </p:txBody>
        </p:sp>
        <p:sp>
          <p:nvSpPr>
            <p:cNvPr id="105" name="Shape 58">
              <a:extLst>
                <a:ext uri="{FF2B5EF4-FFF2-40B4-BE49-F238E27FC236}">
                  <a16:creationId xmlns:a16="http://schemas.microsoft.com/office/drawing/2014/main" id="{4D725773-C7AC-E753-B6DA-E3EA0F0B851D}"/>
                </a:ext>
              </a:extLst>
            </p:cNvPr>
            <p:cNvSpPr/>
            <p:nvPr/>
          </p:nvSpPr>
          <p:spPr>
            <a:xfrm>
              <a:off x="3691162" y="4224843"/>
              <a:ext cx="932217" cy="751723"/>
            </a:xfrm>
            <a:prstGeom prst="rect">
              <a:avLst/>
            </a:prstGeom>
            <a:solidFill>
              <a:srgbClr val="5A3A9A"/>
            </a:solidFill>
            <a:ln w="12700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</p:spPr>
          <p:txBody>
            <a:bodyPr/>
            <a:lstStyle/>
            <a:p>
              <a:endParaRPr lang="en-GB" sz="1200">
                <a:latin typeface="+mj-lt"/>
              </a:endParaRPr>
            </a:p>
          </p:txBody>
        </p:sp>
        <p:sp>
          <p:nvSpPr>
            <p:cNvPr id="107" name="Text 59">
              <a:extLst>
                <a:ext uri="{FF2B5EF4-FFF2-40B4-BE49-F238E27FC236}">
                  <a16:creationId xmlns:a16="http://schemas.microsoft.com/office/drawing/2014/main" id="{4A00950D-6970-B6F2-FF9C-AB39F797FFC5}"/>
                </a:ext>
              </a:extLst>
            </p:cNvPr>
            <p:cNvSpPr/>
            <p:nvPr/>
          </p:nvSpPr>
          <p:spPr>
            <a:xfrm>
              <a:off x="3691162" y="4468883"/>
              <a:ext cx="932217" cy="22684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200">
                  <a:solidFill>
                    <a:srgbClr val="FFFFFF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38%</a:t>
              </a:r>
              <a:endParaRPr lang="en-US" sz="1200">
                <a:latin typeface="+mj-lt"/>
              </a:endParaRPr>
            </a:p>
          </p:txBody>
        </p:sp>
        <p:sp>
          <p:nvSpPr>
            <p:cNvPr id="108" name="Shape 60">
              <a:extLst>
                <a:ext uri="{FF2B5EF4-FFF2-40B4-BE49-F238E27FC236}">
                  <a16:creationId xmlns:a16="http://schemas.microsoft.com/office/drawing/2014/main" id="{0A3B98FC-3B36-43F1-ED01-F2BA55AA58D0}"/>
                </a:ext>
              </a:extLst>
            </p:cNvPr>
            <p:cNvSpPr/>
            <p:nvPr/>
          </p:nvSpPr>
          <p:spPr>
            <a:xfrm>
              <a:off x="3691162" y="4976566"/>
              <a:ext cx="932217" cy="78458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</p:spPr>
          <p:txBody>
            <a:bodyPr/>
            <a:lstStyle/>
            <a:p>
              <a:endParaRPr lang="en-GB" sz="1200">
                <a:latin typeface="+mj-lt"/>
              </a:endParaRPr>
            </a:p>
          </p:txBody>
        </p:sp>
        <p:sp>
          <p:nvSpPr>
            <p:cNvPr id="109" name="Text 61">
              <a:extLst>
                <a:ext uri="{FF2B5EF4-FFF2-40B4-BE49-F238E27FC236}">
                  <a16:creationId xmlns:a16="http://schemas.microsoft.com/office/drawing/2014/main" id="{F3C66122-E248-7893-C1BC-471F0B22CBA9}"/>
                </a:ext>
              </a:extLst>
            </p:cNvPr>
            <p:cNvSpPr/>
            <p:nvPr/>
          </p:nvSpPr>
          <p:spPr>
            <a:xfrm>
              <a:off x="3691162" y="5287431"/>
              <a:ext cx="932217" cy="222559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050" i="1">
                  <a:solidFill>
                    <a:srgbClr val="FFFFFF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41%</a:t>
              </a:r>
              <a:endParaRPr lang="en-US" sz="1050" i="1">
                <a:latin typeface="+mj-lt"/>
              </a:endParaRPr>
            </a:p>
          </p:txBody>
        </p:sp>
        <p:sp>
          <p:nvSpPr>
            <p:cNvPr id="110" name="Text 65">
              <a:extLst>
                <a:ext uri="{FF2B5EF4-FFF2-40B4-BE49-F238E27FC236}">
                  <a16:creationId xmlns:a16="http://schemas.microsoft.com/office/drawing/2014/main" id="{8B619078-AFF0-E02A-2B65-F36FE3557FE0}"/>
                </a:ext>
              </a:extLst>
            </p:cNvPr>
            <p:cNvSpPr/>
            <p:nvPr/>
          </p:nvSpPr>
          <p:spPr>
            <a:xfrm>
              <a:off x="3651661" y="5825845"/>
              <a:ext cx="1011219" cy="25676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100" b="1">
                  <a:solidFill>
                    <a:srgbClr val="FFFFFF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Premium</a:t>
              </a:r>
              <a:endParaRPr lang="en-US" sz="1100">
                <a:latin typeface="+mj-lt"/>
              </a:endParaRPr>
            </a:p>
            <a:p>
              <a:pPr marL="0" indent="0" algn="ctr">
                <a:buNone/>
              </a:pPr>
              <a:r>
                <a:rPr lang="en-US" sz="1100" b="1">
                  <a:solidFill>
                    <a:srgbClr val="FFFFFF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Purists</a:t>
              </a:r>
              <a:endParaRPr lang="en-US" sz="1100">
                <a:latin typeface="+mj-lt"/>
              </a:endParaRPr>
            </a:p>
          </p:txBody>
        </p:sp>
        <p:sp>
          <p:nvSpPr>
            <p:cNvPr id="111" name="Shape 67">
              <a:extLst>
                <a:ext uri="{FF2B5EF4-FFF2-40B4-BE49-F238E27FC236}">
                  <a16:creationId xmlns:a16="http://schemas.microsoft.com/office/drawing/2014/main" id="{FAE2FEA0-6802-BF30-BCCD-0349F87ED528}"/>
                </a:ext>
              </a:extLst>
            </p:cNvPr>
            <p:cNvSpPr/>
            <p:nvPr/>
          </p:nvSpPr>
          <p:spPr>
            <a:xfrm>
              <a:off x="4781381" y="3765415"/>
              <a:ext cx="932217" cy="660247"/>
            </a:xfrm>
            <a:prstGeom prst="rect">
              <a:avLst/>
            </a:prstGeom>
            <a:solidFill>
              <a:srgbClr val="7B4FBF"/>
            </a:solidFill>
            <a:ln w="12700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</p:spPr>
          <p:txBody>
            <a:bodyPr/>
            <a:lstStyle/>
            <a:p>
              <a:endParaRPr lang="en-GB" sz="1200">
                <a:latin typeface="+mj-lt"/>
              </a:endParaRPr>
            </a:p>
          </p:txBody>
        </p:sp>
        <p:sp>
          <p:nvSpPr>
            <p:cNvPr id="112" name="Text 68">
              <a:extLst>
                <a:ext uri="{FF2B5EF4-FFF2-40B4-BE49-F238E27FC236}">
                  <a16:creationId xmlns:a16="http://schemas.microsoft.com/office/drawing/2014/main" id="{4184F788-BB59-D444-2E74-03EC3590D68C}"/>
                </a:ext>
              </a:extLst>
            </p:cNvPr>
            <p:cNvSpPr/>
            <p:nvPr/>
          </p:nvSpPr>
          <p:spPr>
            <a:xfrm>
              <a:off x="4781381" y="3993320"/>
              <a:ext cx="932217" cy="17049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200" b="1">
                  <a:solidFill>
                    <a:srgbClr val="FFFFFF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30%</a:t>
              </a:r>
              <a:endParaRPr lang="en-US" sz="1200">
                <a:latin typeface="+mj-lt"/>
              </a:endParaRPr>
            </a:p>
          </p:txBody>
        </p:sp>
        <p:sp>
          <p:nvSpPr>
            <p:cNvPr id="113" name="Shape 69">
              <a:extLst>
                <a:ext uri="{FF2B5EF4-FFF2-40B4-BE49-F238E27FC236}">
                  <a16:creationId xmlns:a16="http://schemas.microsoft.com/office/drawing/2014/main" id="{A87BD0C5-F023-FD2A-E3C8-1F54F7DF1FDD}"/>
                </a:ext>
              </a:extLst>
            </p:cNvPr>
            <p:cNvSpPr/>
            <p:nvPr/>
          </p:nvSpPr>
          <p:spPr>
            <a:xfrm>
              <a:off x="4781381" y="4409561"/>
              <a:ext cx="932217" cy="633030"/>
            </a:xfrm>
            <a:prstGeom prst="rect">
              <a:avLst/>
            </a:prstGeom>
            <a:solidFill>
              <a:srgbClr val="5A3A9A"/>
            </a:solidFill>
            <a:ln w="12700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</p:spPr>
          <p:txBody>
            <a:bodyPr/>
            <a:lstStyle/>
            <a:p>
              <a:endParaRPr lang="en-GB" sz="1200">
                <a:latin typeface="+mj-lt"/>
              </a:endParaRPr>
            </a:p>
          </p:txBody>
        </p:sp>
        <p:sp>
          <p:nvSpPr>
            <p:cNvPr id="114" name="Text 70">
              <a:extLst>
                <a:ext uri="{FF2B5EF4-FFF2-40B4-BE49-F238E27FC236}">
                  <a16:creationId xmlns:a16="http://schemas.microsoft.com/office/drawing/2014/main" id="{9A3C76E1-13F4-5A22-EE28-508142098DBF}"/>
                </a:ext>
              </a:extLst>
            </p:cNvPr>
            <p:cNvSpPr/>
            <p:nvPr/>
          </p:nvSpPr>
          <p:spPr>
            <a:xfrm>
              <a:off x="4781381" y="4609806"/>
              <a:ext cx="932217" cy="22684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200">
                  <a:solidFill>
                    <a:srgbClr val="FFFFFF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32%</a:t>
              </a:r>
              <a:endParaRPr lang="en-US" sz="1200">
                <a:latin typeface="+mj-lt"/>
              </a:endParaRPr>
            </a:p>
          </p:txBody>
        </p:sp>
        <p:sp>
          <p:nvSpPr>
            <p:cNvPr id="115" name="Shape 71">
              <a:extLst>
                <a:ext uri="{FF2B5EF4-FFF2-40B4-BE49-F238E27FC236}">
                  <a16:creationId xmlns:a16="http://schemas.microsoft.com/office/drawing/2014/main" id="{0861F613-E935-5B20-7F04-8523524FE407}"/>
                </a:ext>
              </a:extLst>
            </p:cNvPr>
            <p:cNvSpPr/>
            <p:nvPr/>
          </p:nvSpPr>
          <p:spPr>
            <a:xfrm>
              <a:off x="4781381" y="5042591"/>
              <a:ext cx="932217" cy="712021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chemeClr val="tx1">
                  <a:lumMod val="90000"/>
                  <a:lumOff val="10000"/>
                </a:schemeClr>
              </a:solidFill>
              <a:prstDash val="solid"/>
            </a:ln>
          </p:spPr>
          <p:txBody>
            <a:bodyPr/>
            <a:lstStyle/>
            <a:p>
              <a:endParaRPr lang="en-GB" sz="1200">
                <a:latin typeface="+mj-lt"/>
              </a:endParaRPr>
            </a:p>
          </p:txBody>
        </p:sp>
        <p:sp>
          <p:nvSpPr>
            <p:cNvPr id="116" name="Text 72">
              <a:extLst>
                <a:ext uri="{FF2B5EF4-FFF2-40B4-BE49-F238E27FC236}">
                  <a16:creationId xmlns:a16="http://schemas.microsoft.com/office/drawing/2014/main" id="{67A87262-17E2-7EE7-F200-DBAC894CEDE5}"/>
                </a:ext>
              </a:extLst>
            </p:cNvPr>
            <p:cNvSpPr/>
            <p:nvPr/>
          </p:nvSpPr>
          <p:spPr>
            <a:xfrm>
              <a:off x="4781381" y="5287431"/>
              <a:ext cx="932217" cy="222559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050" i="1">
                  <a:solidFill>
                    <a:srgbClr val="FFFFFF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38%</a:t>
              </a:r>
              <a:endParaRPr lang="en-US" sz="1050" i="1">
                <a:latin typeface="+mj-lt"/>
              </a:endParaRPr>
            </a:p>
          </p:txBody>
        </p:sp>
        <p:sp>
          <p:nvSpPr>
            <p:cNvPr id="117" name="Text 77">
              <a:extLst>
                <a:ext uri="{FF2B5EF4-FFF2-40B4-BE49-F238E27FC236}">
                  <a16:creationId xmlns:a16="http://schemas.microsoft.com/office/drawing/2014/main" id="{E8950F19-EFCB-4024-7146-465AFCB6DB7D}"/>
                </a:ext>
              </a:extLst>
            </p:cNvPr>
            <p:cNvSpPr/>
            <p:nvPr/>
          </p:nvSpPr>
          <p:spPr>
            <a:xfrm>
              <a:off x="4741881" y="5825845"/>
              <a:ext cx="1011219" cy="25676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100" b="1">
                  <a:solidFill>
                    <a:srgbClr val="FFFFFF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Confident</a:t>
              </a:r>
              <a:endParaRPr lang="en-US" sz="1100">
                <a:latin typeface="+mj-lt"/>
              </a:endParaRPr>
            </a:p>
            <a:p>
              <a:pPr marL="0" indent="0" algn="ctr">
                <a:buNone/>
              </a:pPr>
              <a:r>
                <a:rPr lang="en-US" sz="1100" b="1">
                  <a:solidFill>
                    <a:srgbClr val="FFFFFF"/>
                  </a:solidFill>
                  <a:latin typeface="+mj-lt"/>
                  <a:ea typeface="Calibri" pitchFamily="34" charset="-122"/>
                  <a:cs typeface="Calibri" pitchFamily="34" charset="-120"/>
                </a:rPr>
                <a:t>Trend-Seekers</a:t>
              </a:r>
              <a:endParaRPr lang="en-US" sz="1100">
                <a:latin typeface="+mj-lt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C88F35B6-AB60-CA8E-4B5F-3AD5B7E099F0}"/>
                </a:ext>
              </a:extLst>
            </p:cNvPr>
            <p:cNvSpPr txBox="1"/>
            <p:nvPr/>
          </p:nvSpPr>
          <p:spPr>
            <a:xfrm>
              <a:off x="5781316" y="3844060"/>
              <a:ext cx="101477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>
                  <a:solidFill>
                    <a:schemeClr val="accent5"/>
                  </a:solidFill>
                  <a:latin typeface="+mj-lt"/>
                </a:rPr>
                <a:t>Actively look for Dupes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16077039-280D-FDC4-2361-AC64DB617598}"/>
                </a:ext>
              </a:extLst>
            </p:cNvPr>
            <p:cNvSpPr txBox="1"/>
            <p:nvPr/>
          </p:nvSpPr>
          <p:spPr>
            <a:xfrm>
              <a:off x="5781316" y="4509050"/>
              <a:ext cx="101477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>
                  <a:solidFill>
                    <a:schemeClr val="accent5"/>
                  </a:solidFill>
                  <a:latin typeface="+mj-lt"/>
                </a:rPr>
                <a:t>Tried Dupes and satisfied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DBC321A1-79AE-56CB-3965-91426FC16967}"/>
                </a:ext>
              </a:extLst>
            </p:cNvPr>
            <p:cNvSpPr txBox="1"/>
            <p:nvPr/>
          </p:nvSpPr>
          <p:spPr>
            <a:xfrm>
              <a:off x="5787390" y="5278879"/>
              <a:ext cx="8083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>
                  <a:solidFill>
                    <a:schemeClr val="accent5"/>
                  </a:solidFill>
                  <a:latin typeface="+mj-lt"/>
                </a:rPr>
                <a:t>Other</a:t>
              </a:r>
            </a:p>
          </p:txBody>
        </p: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BCFC8B91-05DA-FDA4-4DED-CE38BAA02DF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39000" y="5125535"/>
            <a:ext cx="463705" cy="46370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2022CBC-1713-5741-7CD3-D73B28ED771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39000" y="3824305"/>
            <a:ext cx="463705" cy="4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415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THINKCELLPRESENTATIONDONOTDELETE" val="&lt;?xml version=&quot;1.0&quot; encoding=&quot;UTF-16&quot; standalone=&quot;yes&quot;?&gt;&lt;root reqver=&quot;28224&quot;&gt;&lt;version val=&quot;35874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1&quot;&gt;&lt;elem m_fUsage=&quot;1.00000000000000000000E+00&quot;&gt;&lt;m_msothmcolidx val=&quot;0&quot;/&gt;&lt;m_rgb r=&quot;32&quot; g=&quot;32&quot; b=&quot;32&quot;/&gt;&lt;/elem&gt;&lt;/m_vecMRU&gt;&lt;/m_mruColor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k.IeHHJdEUf.mT3ZX0B3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gzYdhJpvZdHZ48M9CuP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ob2ylmpwweWKpGv7ZVcN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T1KVhTsAF_7bJqASvxnk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T1KVhTsAF_7bJqASvxnk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Gqbs7O_k2YpUcbR2uIYm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TzC14WX7UZAy0zGsryVW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JT.QOgyeJNf.h0YE66Hr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xSfScSHtTjwqjGX7KvCM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WZRxNLtusT3d_5u10wpc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SK_y370SJj_gikBOIGmp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OB7nCq1ZQZ67J1pf9L4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Im.qWrZdoRdp0Emy44LA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4qhl3x92QHWGJCtTDEZg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kxg865lmbRFmR4S5WXDL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YjGFftwqgw5K98cfBK1S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Mza.Gt0Wpt3J5rR7qSpM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BmtD.05MpRZpEnQT7ExI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kSBYEZGCYx5hyLxeva5y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uDCvyS4oZXX728iUtMj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Is37KWkpTNJtk7q.etUk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jcmdd5eke1FP8a124uay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hhiXmftu3DM_.2q3_TNf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xpr.zy6xEvUb9mXPgAD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606.miHEn6jWsDN5pJ2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JcQ6gqAyzIruipraxy.X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9SCzS2WZR12DjQR9qGQ6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m8Iz2JOHEgored2BvjwS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evVZmWGFVGki7z9qv0V7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9SbsjyPyxjhDd_9HrjXw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NnLcJ2zRuhB4zdb5gHzn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H8i4EDWjTnv9I8vAUeid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7UvQ.8Gi3M7JwelPhHsn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mUqJl364TTr5rkFgEiX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UyugSHXyLwj3MqL2BjzA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5fuLFn6fsUQNWje8crId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uMho4eoSgovrUb7gFtea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jJOS825.SEkMMw5Rn82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6bojWg5y7B6hpOwiKSdI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KBpNMH4TJx5tCmlEgiXc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D7wbwmyH4n2PimFc7TKO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Zz69hUGrI5V_yPeIjb_d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GXXlAuApsjfyEWl8VJeO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TWBgK6LYD.Y4OBtMLioDQ"/>
</p:tagLst>
</file>

<file path=ppt/theme/theme1.xml><?xml version="1.0" encoding="utf-8"?>
<a:theme xmlns:a="http://schemas.openxmlformats.org/drawingml/2006/main" name="Kearney Dark Theme">
  <a:themeElements>
    <a:clrScheme name="Kearney">
      <a:dk1>
        <a:srgbClr val="1E1E1E"/>
      </a:dk1>
      <a:lt1>
        <a:srgbClr val="FFFFFF"/>
      </a:lt1>
      <a:dk2>
        <a:srgbClr val="7823DC"/>
      </a:dk2>
      <a:lt2>
        <a:srgbClr val="F5F5F5"/>
      </a:lt2>
      <a:accent1>
        <a:srgbClr val="D2D2D2"/>
      </a:accent1>
      <a:accent2>
        <a:srgbClr val="A5A5A5"/>
      </a:accent2>
      <a:accent3>
        <a:srgbClr val="787878"/>
      </a:accent3>
      <a:accent4>
        <a:srgbClr val="E6D2FA"/>
      </a:accent4>
      <a:accent5>
        <a:srgbClr val="C8A5F0"/>
      </a:accent5>
      <a:accent6>
        <a:srgbClr val="AF7DEB"/>
      </a:accent6>
      <a:hlink>
        <a:srgbClr val="1D1D1D"/>
      </a:hlink>
      <a:folHlink>
        <a:srgbClr val="1D1D1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545454"/>
        </a:solidFill>
        <a:ln>
          <a:noFill/>
        </a:ln>
      </a:spPr>
      <a:bodyPr lIns="72009" tIns="72009" rIns="72009" bIns="72009" rtlCol="0" anchor="t"/>
      <a:lstStyle>
        <a:defPPr algn="l">
          <a:lnSpc>
            <a:spcPct val="90000"/>
          </a:lnSpc>
          <a:defRPr sz="14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90000"/>
          </a:lnSpc>
          <a:defRPr sz="1400"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51219 Dark Theme.potx" id="{321B03E7-B81A-4673-AA42-70FD4F4A853E}" vid="{B8F5CFED-CA10-4AE4-926B-E7D4E44501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93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A6E9E49-72BC-4529-9A01-95B8D6FADBB1}">
  <we:reference id="ea4a38c2-de38-11e9-a1c6-00155de8db01" version="1.2.4.0" store="EXCatalog" storeType="EXCatalog"/>
  <we:alternateReferences/>
  <we:properties>
    <we:property name="CantoAssets" value="&quot;[{\&quot;scheme\&quot;:\&quot;image\&quot;,\&quot;id\&quot;:\&quot;29nvtatg3l1kbetirponhe5673\&quot;,\&quot;tenant\&quot;:\&quot;kearney.canto.com\&quot;,\&quot;time\&quot;:\&quot;20240620040325000\&quot;,\&quot;name\&quot;:\&quot;kpesch01-IMG_6525.jpg\&quot;,\&quot;addedby\&quot;:\&quot;test\&quot;},{\&quot;scheme\&quot;:\&quot;image\&quot;,\&quot;id\&quot;:\&quot;igf23a5p8p4rdf65hs7iaffo4u\&quot;,\&quot;tenant\&quot;:\&quot;kearney.canto.com\&quot;,\&quot;time\&quot;:\&quot;20200422042017000\&quot;,\&quot;name\&quot;:\&quot;Rperki01_IMG_2178.jpg\&quot;,\&quot;addedby\&quot;:\&quot;test\&quot;},{\&quot;scheme\&quot;:\&quot;image\&quot;,\&quot;id\&quot;:\&quot;o02e7g4hm116p0hu6u6mkta85c\&quot;,\&quot;tenant\&quot;:\&quot;kearney.canto.com\&quot;,\&quot;time\&quot;:\&quot;20200320173129000\&quot;,\&quot;name\&quot;:\&quot;mcorro01_IMG_4603_Snapseed.jpg\&quot;,\&quot;addedby\&quot;:\&quot;test\&quot;},{\&quot;scheme\&quot;:\&quot;image\&quot;,\&quot;id\&quot;:\&quot;74a9ul6r3t3n7ctdj21fe60k32\&quot;,\&quot;tenant\&quot;:\&quot;kearney.canto.com\&quot;,\&quot;time\&quot;:\&quot;20210630182727000\&quot;,\&quot;name\&quot;:\&quot;bflosi01_Purple-light-0512.jpg\&quot;,\&quot;addedby\&quot;:\&quot;test\&quot;},{\&quot;scheme\&quot;:\&quot;image\&quot;,\&quot;id\&quot;:\&quot;pl9dicompl31b9ib5s1au95i1l\&quot;,\&quot;tenant\&quot;:\&quot;kearney.canto.com\&quot;,\&quot;time\&quot;:\&quot;20230725062208000\&quot;,\&quot;name\&quot;:\&quot;rkumar11-20230722_173335.jpg\&quot;,\&quot;addedby\&quot;:\&quot;test\&quot;},{\&quot;scheme\&quot;:\&quot;image\&quot;,\&quot;id\&quot;:\&quot;r8ptdavc311rvaf41lirkmdj5a\&quot;,\&quot;tenant\&quot;:\&quot;kearney.canto.com\&quot;,\&quot;time\&quot;:\&quot;20230712035816000\&quot;,\&quot;name\&quot;:\&quot;rkumar11-20230709_233349.jpg\&quot;,\&quot;addedby\&quot;:\&quot;test\&quot;},{\&quot;scheme\&quot;:\&quot;image\&quot;,\&quot;id\&quot;:\&quot;5p1l9ab2ql7en94e2m5bv3697c\&quot;,\&quot;tenant\&quot;:\&quot;kearney.canto.com\&quot;,\&quot;time\&quot;:\&quot;20240221064453000\&quot;,\&quot;name\&quot;:\&quot;mstahl01-IMG_6030.jpg\&quot;,\&quot;addedby\&quot;:\&quot;test\&quot;},{\&quot;scheme\&quot;:\&quot;image\&quot;,\&quot;id\&quot;:\&quot;tjd3h9pcad0klambs3pl3e792s\&quot;,\&quot;tenant\&quot;:\&quot;kearney.canto.com\&quot;,\&quot;time\&quot;:\&quot;20230626085332000\&quot;,\&quot;name\&quot;:\&quot;kpesch01-IMG_1308.jpg\&quot;,\&quot;addedby\&quot;:\&quot;test\&quot;},{\&quot;scheme\&quot;:\&quot;image\&quot;,\&quot;id\&quot;:\&quot;e6390t9mod73r9eod4v430v77e\&quot;,\&quot;tenant\&quot;:\&quot;kearney.canto.com\&quot;,\&quot;time\&quot;:\&quot;20230616232139000\&quot;,\&quot;name\&quot;:\&quot;zhazel01_IMG_4804.jpg\&quot;,\&quot;addedby\&quot;:\&quot;test\&quot;},{\&quot;scheme\&quot;:\&quot;image\&quot;,\&quot;id\&quot;:\&quot;abjjohl9s1251504qlf1a3co63\&quot;,\&quot;tenant\&quot;:\&quot;kearney.canto.com\&quot;,\&quot;time\&quot;:\&quot;20231025025406000\&quot;,\&quot;name\&quot;:\&quot;kpesch01-IMG_2234.jpg\&quot;,\&quot;addedby\&quot;:\&quot;test\&quot;},{\&quot;scheme\&quot;:\&quot;image\&quot;,\&quot;id\&quot;:\&quot;qg96bt93p52dtcp2ppq79ate0s\&quot;,\&quot;tenant\&quot;:\&quot;kearney.canto.com\&quot;,\&quot;time\&quot;:\&quot;20230925235628000\&quot;,\&quot;name\&quot;:\&quot;ssolan01_Sept_2023_IMG_6383.jpg\&quot;,\&quot;addedby\&quot;:\&quot;test\&quot;},{\&quot;scheme\&quot;:\&quot;image\&quot;,\&quot;id\&quot;:\&quot;vvqnuc6gm121h6k2o7dgndk14p\&quot;,\&quot;tenant\&quot;:\&quot;kearney.canto.com\&quot;,\&quot;time\&quot;:\&quot;20240618150038000\&quot;,\&quot;name\&quot;:\&quot;awysoc01_June2024_DSC_2770.jpg\&quot;,\&quot;addedby\&quot;:\&quot;test\&quot;},{\&quot;scheme\&quot;:\&quot;image\&quot;,\&quot;id\&quot;:\&quot;584dc2k2nd1g76tlcpi6hplj2r\&quot;,\&quot;tenant\&quot;:\&quot;kearney.canto.com\&quot;,\&quot;time\&quot;:\&quot;20240416064551000\&quot;,\&quot;name\&quot;:\&quot;No-Credit-Professional-image00027.jpg\&quot;,\&quot;addedby\&quot;:\&quot;test\&quot;},{\&quot;scheme\&quot;:\&quot;image\&quot;,\&quot;id\&quot;:\&quot;sqvk233o4126r6ghmj2bgjf76v\&quot;,\&quot;tenant\&quot;:\&quot;kearney.canto.com\&quot;,\&quot;time\&quot;:\&quot;20240318050851000\&quot;,\&quot;name\&quot;:\&quot;No-Credit-Professional-DF1_9674.jpg\&quot;,\&quot;addedby\&quot;:\&quot;test\&quot;},{\&quot;scheme\&quot;:\&quot;image\&quot;,\&quot;id\&quot;:\&quot;6oa8m8qmtl5cbb5rai0saug24u\&quot;,\&quot;tenant\&quot;:\&quot;kearney.canto.com\&quot;,\&quot;time\&quot;:\&quot;20240618090333000\&quot;,\&quot;name\&quot;:\&quot;mstahl01-IMG_1581.jpg\&quot;,\&quot;addedby\&quot;:\&quot;test\&quot;},{\&quot;scheme\&quot;:\&quot;image\&quot;,\&quot;id\&quot;:\&quot;nq5jphq7m517n5qcbj6qslau61\&quot;,\&quot;tenant\&quot;:\&quot;kearney.canto.com\&quot;,\&quot;time\&quot;:\&quot;20240401182025000\&quot;,\&quot;name\&quot;:\&quot;cpilli01_Mar_24-IMG_1956.jpg\&quot;,\&quot;addedby\&quot;:\&quot;test\&quot;},{\&quot;scheme\&quot;:\&quot;image\&quot;,\&quot;id\&quot;:\&quot;lqiaieutkt69t90gniralnpk2h\&quot;,\&quot;tenant\&quot;:\&quot;kearney.canto.com\&quot;,\&quot;time\&quot;:\&quot;20240612234111000\&quot;,\&quot;name\&quot;:\&quot;mstahl01_Jun_24_IMG_1328.jpg\&quot;,\&quot;addedby\&quot;:\&quot;test\&quot;},{\&quot;scheme\&quot;:\&quot;image\&quot;,\&quot;id\&quot;:\&quot;e0rp3vh45h6t7bm3c5rd23i42v\&quot;,\&quot;tenant\&quot;:\&quot;kearney.canto.com\&quot;,\&quot;time\&quot;:\&quot;20240603214634000\&quot;,\&quot;name\&quot;:\&quot;cpilli01_Mar_24-IMG_1302.jpg\&quot;,\&quot;addedby\&quot;:\&quot;test\&quot;},{\&quot;scheme\&quot;:\&quot;image\&quot;,\&quot;id\&quot;:\&quot;mi3bbsko2h5p38upq0todjtd5n\&quot;,\&quot;tenant\&quot;:\&quot;kearney.canto.com\&quot;,\&quot;time\&quot;:\&quot;20240401191955000\&quot;,\&quot;name\&quot;:\&quot;tkarpa01_March_24-IMG_8326.jpg\&quot;,\&quot;addedby\&quot;:\&quot;test\&quot;},{\&quot;scheme\&quot;:\&quot;image\&quot;,\&quot;id\&quot;:\&quot;avl14prkv57qd3c71elroc0s44\&quot;,\&quot;tenant\&quot;:\&quot;kearney.canto.com\&quot;,\&quot;time\&quot;:\&quot;20240408065959000\&quot;,\&quot;name\&quot;:\&quot;rkumar11-20240319_172806.jpg\&quot;,\&quot;addedby\&quot;:\&quot;test\&quot;},{\&quot;scheme\&quot;:\&quot;image\&quot;,\&quot;id\&quot;:\&quot;59vckdmrbt16f1tmkjorsm7m4q\&quot;,\&quot;tenant\&quot;:\&quot;kearney.canto.com\&quot;,\&quot;time\&quot;:\&quot;20240709125342000\&quot;,\&quot;name\&quot;:\&quot;rrinch01_Jun_24_DSCF7433.jpg\&quot;,\&quot;addedby\&quot;:\&quot;test\&quot;},{\&quot;scheme\&quot;:\&quot;image\&quot;,\&quot;id\&quot;:\&quot;lpr2a41brh37nck5alr7srtk24\&quot;,\&quot;tenant\&quot;:\&quot;kearney.canto.com\&quot;,\&quot;time\&quot;:\&quot;20240703082221000\&quot;,\&quot;name\&quot;:\&quot;mstahl01-IMG_1647.jpg\&quot;,\&quot;addedby\&quot;:\&quot;test\&quot;},{\&quot;scheme\&quot;:\&quot;image\&quot;,\&quot;id\&quot;:\&quot;e3j435cd9p7incd9idro7qgs43\&quot;,\&quot;tenant\&quot;:\&quot;kearney.canto.com\&quot;,\&quot;time\&quot;:\&quot;20240102201526000\&quot;,\&quot;name\&quot;:\&quot;mkovac01_Dec2023_IMG_4596.jpg\&quot;,\&quot;addedby\&quot;:\&quot;test\&quot;},{\&quot;scheme\&quot;:\&quot;image\&quot;,\&quot;id\&quot;:\&quot;de7e6tfnod6cfbli7h3mv7621i\&quot;,\&quot;tenant\&quot;:\&quot;kearney.canto.com\&quot;,\&quot;time\&quot;:\&quot;20201210154521000\&quot;,\&quot;name\&quot;:\&quot;CR-Willen-Bob.jpg\&quot;,\&quot;addedby\&quot;:\&quot;test\&quot;},{\&quot;scheme\&quot;:\&quot;image\&quot;,\&quot;id\&quot;:\&quot;mjr9trogg96ppc5i0tmeerhv6i\&quot;,\&quot;tenant\&quot;:\&quot;kearney.canto.com\&quot;,\&quot;time\&quot;:\&quot;20240118042336000\&quot;,\&quot;name\&quot;:\&quot;rkumar11-20240104_121122-MKTG.jpg\&quot;,\&quot;addedby\&quot;:\&quot;test\&quot;},{\&quot;scheme\&quot;:\&quot;image\&quot;,\&quot;id\&quot;:\&quot;q95al7hiuh1mt15nc97qgde00d\&quot;,\&quot;tenant\&quot;:\&quot;kearney.canto.com\&quot;,\&quot;time\&quot;:\&quot;20240827091810000\&quot;,\&quot;name\&quot;:\&quot;mtanyo01-Robot making signs with thinking hand_Gen AI.jpg\&quot;,\&quot;addedby\&quot;:\&quot;test\&quot;},{\&quot;scheme\&quot;:\&quot;image\&quot;,\&quot;id\&quot;:\&quot;07p8r0pugd5vl0rm8icj3egl6i\&quot;,\&quot;tenant\&quot;:\&quot;kearney.canto.com\&quot;,\&quot;time\&quot;:\&quot;20240822063208000\&quot;,\&quot;name\&quot;:\&quot;mdelal01_Aug_24_IMG_9327.jpg\&quot;,\&quot;addedby\&quot;:\&quot;test\&quot;},{\&quot;scheme\&quot;:\&quot;image\&quot;,\&quot;id\&quot;:\&quot;smg81fehc56r35tf0ad0pitq35\&quot;,\&quot;tenant\&quot;:\&quot;kearney.canto.com\&quot;,\&quot;time\&quot;:\&quot;20240822063154000\&quot;,\&quot;name\&quot;:\&quot;mdelal01_Aug_24_IMG_4293.jpg\&quot;,\&quot;addedby\&quot;:\&quot;test\&quot;},{\&quot;scheme\&quot;:\&quot;image\&quot;,\&quot;id\&quot;:\&quot;e3sdmqi4j50rver3sk5nhjvh3t\&quot;,\&quot;tenant\&quot;:\&quot;kearney.canto.com\&quot;,\&quot;time\&quot;:\&quot;20240822063203000\&quot;,\&quot;name\&quot;:\&quot;mdelal01_Aug_24_IMG_5858.jpg\&quot;,\&quot;addedby\&quot;:\&quot;test\&quot;},{\&quot;scheme\&quot;:\&quot;image\&quot;,\&quot;id\&quot;:\&quot;0jrf2evj5l7vdesfdk78d75323\&quot;,\&quot;tenant\&quot;:\&quot;kearney.canto.com\&quot;,\&quot;time\&quot;:\&quot;20240823040458000\&quot;,\&quot;name\&quot;:\&quot;ekupco01-IMG_0308.jpg\&quot;,\&quot;addedby\&quot;:\&quot;test\&quot;},{\&quot;scheme\&quot;:\&quot;image\&quot;,\&quot;id\&quot;:\&quot;8gao5604pt19p2c10u901hbh4v\&quot;,\&quot;tenant\&quot;:\&quot;kearney.canto.com\&quot;,\&quot;time\&quot;:\&quot;20240823040446000\&quot;,\&quot;name\&quot;:\&quot;ekupco01-IMG_0299.jpg\&quot;,\&quot;addedby\&quot;:\&quot;test\&quot;}]&quot;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488E4A489EC84487EE925B123437E3" ma:contentTypeVersion="17" ma:contentTypeDescription="Create a new document." ma:contentTypeScope="" ma:versionID="7d020d860e1c5cca61f4da15ddb69f38">
  <xsd:schema xmlns:xsd="http://www.w3.org/2001/XMLSchema" xmlns:xs="http://www.w3.org/2001/XMLSchema" xmlns:p="http://schemas.microsoft.com/office/2006/metadata/properties" xmlns:ns2="f7a207ed-54d6-4f96-b33c-a6521ee58a4f" xmlns:ns3="fcd0c425-af2d-42cb-8264-f2d129c74a2c" targetNamespace="http://schemas.microsoft.com/office/2006/metadata/properties" ma:root="true" ma:fieldsID="a7333f51aacc3dd0aed9f7555a049860" ns2:_="" ns3:_="">
    <xsd:import namespace="f7a207ed-54d6-4f96-b33c-a6521ee58a4f"/>
    <xsd:import namespace="fcd0c425-af2d-42cb-8264-f2d129c74a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ArchiverLinkFileType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a207ed-54d6-4f96-b33c-a6521ee58a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c350327-7f8b-4e4c-9470-6526d29b83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ArchiverLinkFileType" ma:index="23" nillable="true" ma:displayName="ArchiverLinkFileType" ma:hidden="true" ma:internalName="ArchiverLinkFileType">
      <xsd:simpleType>
        <xsd:restriction base="dms:Text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d0c425-af2d-42cb-8264-f2d129c74a2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dcdb0cd-76a2-4da9-b644-2820fc82db57}" ma:internalName="TaxCatchAll" ma:showField="CatchAllData" ma:web="fcd0c425-af2d-42cb-8264-f2d129c74a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7a207ed-54d6-4f96-b33c-a6521ee58a4f">
      <Terms xmlns="http://schemas.microsoft.com/office/infopath/2007/PartnerControls"/>
    </lcf76f155ced4ddcb4097134ff3c332f>
    <TaxCatchAll xmlns="fcd0c425-af2d-42cb-8264-f2d129c74a2c" xsi:nil="true"/>
    <ArchiverLinkFileType xmlns="f7a207ed-54d6-4f96-b33c-a6521ee58a4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6403D7-B038-4960-897E-4FBAF19852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a207ed-54d6-4f96-b33c-a6521ee58a4f"/>
    <ds:schemaRef ds:uri="fcd0c425-af2d-42cb-8264-f2d129c74a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3DC16F-0ECA-4357-AF81-A8381DCAFF4F}">
  <ds:schemaRefs>
    <ds:schemaRef ds:uri="f7a207ed-54d6-4f96-b33c-a6521ee58a4f"/>
    <ds:schemaRef ds:uri="fcd0c425-af2d-42cb-8264-f2d129c74a2c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EF2E5EA-2A40-4B44-957A-DC71D1B832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260901 Dark Theme 100</Template>
  <TotalTime>956</TotalTime>
  <Words>3050</Words>
  <Application>Microsoft Macintosh PowerPoint</Application>
  <PresentationFormat>Widescreen</PresentationFormat>
  <Paragraphs>490</Paragraphs>
  <Slides>15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黑体</vt:lpstr>
      <vt:lpstr>Aptos</vt:lpstr>
      <vt:lpstr>Arial</vt:lpstr>
      <vt:lpstr>Calibri</vt:lpstr>
      <vt:lpstr>System Font Regular</vt:lpstr>
      <vt:lpstr>Wingdings</vt:lpstr>
      <vt:lpstr>Kearney Dark Theme</vt:lpstr>
      <vt:lpstr>think-cell Slide</vt:lpstr>
      <vt:lpstr>State of Luxury From the lens of the Beauty consumer</vt:lpstr>
      <vt:lpstr>Beauty is where the luxury consumer's biggest shifts are showing up first,  and most clearly</vt:lpstr>
      <vt:lpstr>Over the last decade, the U.S. beauty market grew to $124B, with prestige categories leading the way </vt:lpstr>
      <vt:lpstr>Over the next 5 years, beauty will remain resilient in the context of economic uncertainly — even as broader discretionary spend contracts </vt:lpstr>
      <vt:lpstr>Five consumer personas define the U.S. beauty market — from Minimalist Savers to Confident Trend-Seekers </vt:lpstr>
      <vt:lpstr>How to win each persona — a luxury brand's field guide </vt:lpstr>
      <vt:lpstr>The New Rules of Luxury, Seen Through Beauty</vt:lpstr>
      <vt:lpstr>Loyalty Redefined:  Quality &amp; efficacy dominate — brand heritage ranks near the bottom </vt:lpstr>
      <vt:lpstr>Loyalty Redefined:  Dupe culture is mainstream — and your highest-spending consumers are leading it </vt:lpstr>
      <vt:lpstr>Efficacy as Baseline:  Price &amp; effectiveness remain the most widespread unmet needs </vt:lpstr>
      <vt:lpstr>Wellness:  Self-care and identity are the #1 reason consumers buy beauty — overtaking appearance </vt:lpstr>
      <vt:lpstr>The Channel Battleground:  Amazon dominates every stage of the beauty funnel </vt:lpstr>
      <vt:lpstr>The Channel Battleground:  Consumers judge every channel on the same four pillars </vt:lpstr>
      <vt:lpstr>Final Thoughts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Li, Heling</dc:creator>
  <cp:lastModifiedBy>Mickey Alam Khan</cp:lastModifiedBy>
  <cp:revision>5</cp:revision>
  <dcterms:created xsi:type="dcterms:W3CDTF">2026-04-02T07:05:08Z</dcterms:created>
  <dcterms:modified xsi:type="dcterms:W3CDTF">2026-04-23T20:50:00Z</dcterms:modified>
  <cp:version>Sep 20202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0x01010025488E4A489EC84487EE925B123437E3</vt:lpwstr>
  </property>
  <property fmtid="{D5CDD505-2E9C-101B-9397-08002B2CF9AE}" pid="3" name="MSIP_Label_0e815a84-bb14-486b-9367-c1af54c95fa4_Enabled">
    <vt:lpwstr>true</vt:lpwstr>
  </property>
  <property fmtid="{D5CDD505-2E9C-101B-9397-08002B2CF9AE}" pid="4" name="MSIP_Label_0e815a84-bb14-486b-9367-c1af54c95fa4_SetDate">
    <vt:lpwstr>2022-11-07T17:18:51Z</vt:lpwstr>
  </property>
  <property fmtid="{D5CDD505-2E9C-101B-9397-08002B2CF9AE}" pid="5" name="MSIP_Label_0e815a84-bb14-486b-9367-c1af54c95fa4_Method">
    <vt:lpwstr>Privileged</vt:lpwstr>
  </property>
  <property fmtid="{D5CDD505-2E9C-101B-9397-08002B2CF9AE}" pid="6" name="MSIP_Label_0e815a84-bb14-486b-9367-c1af54c95fa4_Name">
    <vt:lpwstr>Standard</vt:lpwstr>
  </property>
  <property fmtid="{D5CDD505-2E9C-101B-9397-08002B2CF9AE}" pid="7" name="MSIP_Label_0e815a84-bb14-486b-9367-c1af54c95fa4_SiteId">
    <vt:lpwstr>5dc645ed-297f-4dca-b0af-2339c71c5388</vt:lpwstr>
  </property>
  <property fmtid="{D5CDD505-2E9C-101B-9397-08002B2CF9AE}" pid="8" name="MSIP_Label_0e815a84-bb14-486b-9367-c1af54c95fa4_ActionId">
    <vt:lpwstr>ce246d1c-37b9-4eb5-8a18-2ecb0cf7a017</vt:lpwstr>
  </property>
  <property fmtid="{D5CDD505-2E9C-101B-9397-08002B2CF9AE}" pid="9" name="MSIP_Label_0e815a84-bb14-486b-9367-c1af54c95fa4_ContentBits">
    <vt:lpwstr>0</vt:lpwstr>
  </property>
  <property fmtid="{D5CDD505-2E9C-101B-9397-08002B2CF9AE}" pid="10" name="MediaServiceImageTags">
    <vt:lpwstr/>
  </property>
</Properties>
</file>