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3"/>
  </p:notesMasterIdLst>
  <p:sldIdLst>
    <p:sldId id="3688" r:id="rId3"/>
    <p:sldId id="4051" r:id="rId4"/>
    <p:sldId id="4072" r:id="rId5"/>
    <p:sldId id="4052" r:id="rId6"/>
    <p:sldId id="4053" r:id="rId7"/>
    <p:sldId id="4059" r:id="rId8"/>
    <p:sldId id="4054" r:id="rId9"/>
    <p:sldId id="4060" r:id="rId10"/>
    <p:sldId id="4061" r:id="rId11"/>
    <p:sldId id="4062" r:id="rId12"/>
    <p:sldId id="4063" r:id="rId13"/>
    <p:sldId id="4064" r:id="rId14"/>
    <p:sldId id="4065" r:id="rId15"/>
    <p:sldId id="4066" r:id="rId16"/>
    <p:sldId id="4067" r:id="rId17"/>
    <p:sldId id="4070" r:id="rId18"/>
    <p:sldId id="4069" r:id="rId19"/>
    <p:sldId id="4068" r:id="rId20"/>
    <p:sldId id="3948" r:id="rId21"/>
    <p:sldId id="40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3519" autoAdjust="0"/>
  </p:normalViewPr>
  <p:slideViewPr>
    <p:cSldViewPr snapToGrid="0">
      <p:cViewPr varScale="1">
        <p:scale>
          <a:sx n="114" d="100"/>
          <a:sy n="114" d="100"/>
        </p:scale>
        <p:origin x="5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147AD-1E93-4B7A-A777-CB771F0EAFE4}" type="datetimeFigureOut">
              <a:rPr lang="en-US" smtClean="0"/>
              <a:t>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B692E-6413-4ABD-A02F-203DEDC2E6C8}" type="slidenum">
              <a:rPr lang="en-US" smtClean="0"/>
              <a:t>‹#›</a:t>
            </a:fld>
            <a:endParaRPr lang="en-US"/>
          </a:p>
        </p:txBody>
      </p:sp>
    </p:spTree>
    <p:extLst>
      <p:ext uri="{BB962C8B-B14F-4D97-AF65-F5344CB8AC3E}">
        <p14:creationId xmlns:p14="http://schemas.microsoft.com/office/powerpoint/2010/main" val="40438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CE40B6-717E-8746-80D4-020FBE2C3AB2}" type="slidenum">
              <a:rPr lang="en-US" smtClean="0"/>
              <a:t>1</a:t>
            </a:fld>
            <a:endParaRPr lang="en-US" dirty="0"/>
          </a:p>
        </p:txBody>
      </p:sp>
    </p:spTree>
    <p:extLst>
      <p:ext uri="{BB962C8B-B14F-4D97-AF65-F5344CB8AC3E}">
        <p14:creationId xmlns:p14="http://schemas.microsoft.com/office/powerpoint/2010/main" val="195430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D9A2908D-8BAE-483F-A447-704F520DDB8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S PGothic" pitchFamily="34" charset="-128"/>
                <a:cs typeface="+mn-cs"/>
              </a:rPr>
              <a:pPr marL="0" marR="0" lvl="0" indent="0" algn="r" defTabSz="928688"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21909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670FD-A62B-FBDC-56AA-B16275608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656BE-665A-1385-311C-1C9E003A4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B08393-ACFA-9E4C-238E-DF29EAC249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C61663-6227-D8C0-FCD7-BF0784E5B799}"/>
              </a:ext>
            </a:extLst>
          </p:cNvPr>
          <p:cNvSpPr>
            <a:spLocks noGrp="1"/>
          </p:cNvSpPr>
          <p:nvPr>
            <p:ph type="sldNum" sz="quarter" idx="10"/>
          </p:nvPr>
        </p:nvSpPr>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D9A2908D-8BAE-483F-A447-704F520DDB8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S PGothic" pitchFamily="34" charset="-128"/>
                <a:cs typeface="+mn-cs"/>
              </a:rPr>
              <a:pPr marL="0" marR="0" lvl="0" indent="0" algn="r" defTabSz="928688"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75958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53C86-2EFB-5C60-3E83-77F5E500F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FE0D3-3FF8-5DF9-BE55-310020E40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89CC1C-A0F1-DCDD-1D21-87BDC88FD7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FE52AD-EB21-A3E6-BF4F-D7B67989E5B8}"/>
              </a:ext>
            </a:extLst>
          </p:cNvPr>
          <p:cNvSpPr>
            <a:spLocks noGrp="1"/>
          </p:cNvSpPr>
          <p:nvPr>
            <p:ph type="sldNum" sz="quarter" idx="10"/>
          </p:nvPr>
        </p:nvSpPr>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D9A2908D-8BAE-483F-A447-704F520DDB8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S PGothic" pitchFamily="34" charset="-128"/>
                <a:cs typeface="+mn-cs"/>
              </a:rPr>
              <a:pPr marL="0" marR="0" lvl="0" indent="0" algn="r" defTabSz="928688"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49920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B692E-6413-4ABD-A02F-203DEDC2E6C8}" type="slidenum">
              <a:rPr lang="en-US" smtClean="0"/>
              <a:t>16</a:t>
            </a:fld>
            <a:endParaRPr lang="en-US"/>
          </a:p>
        </p:txBody>
      </p:sp>
    </p:spTree>
    <p:extLst>
      <p:ext uri="{BB962C8B-B14F-4D97-AF65-F5344CB8AC3E}">
        <p14:creationId xmlns:p14="http://schemas.microsoft.com/office/powerpoint/2010/main" val="30343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555625" y="674688"/>
            <a:ext cx="5991225" cy="3370262"/>
          </a:xfrm>
          <a:ln/>
        </p:spPr>
      </p:sp>
      <p:sp>
        <p:nvSpPr>
          <p:cNvPr id="66562"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dirty="0">
              <a:latin typeface="Frutiger 55 Roman" charset="0"/>
              <a:ea typeface="ＭＳ Ｐゴシック" charset="0"/>
            </a:endParaRPr>
          </a:p>
        </p:txBody>
      </p:sp>
    </p:spTree>
    <p:extLst>
      <p:ext uri="{BB962C8B-B14F-4D97-AF65-F5344CB8AC3E}">
        <p14:creationId xmlns:p14="http://schemas.microsoft.com/office/powerpoint/2010/main" val="2299626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46732-457A-0480-EE35-92CF4D444668}"/>
            </a:ext>
          </a:extLst>
        </p:cNvPr>
        <p:cNvGrpSpPr/>
        <p:nvPr/>
      </p:nvGrpSpPr>
      <p:grpSpPr>
        <a:xfrm>
          <a:off x="0" y="0"/>
          <a:ext cx="0" cy="0"/>
          <a:chOff x="0" y="0"/>
          <a:chExt cx="0" cy="0"/>
        </a:xfrm>
      </p:grpSpPr>
      <p:sp>
        <p:nvSpPr>
          <p:cNvPr id="66561" name="Rectangle 2">
            <a:extLst>
              <a:ext uri="{FF2B5EF4-FFF2-40B4-BE49-F238E27FC236}">
                <a16:creationId xmlns:a16="http://schemas.microsoft.com/office/drawing/2014/main" id="{EB94B90C-EA80-DAE5-97E3-B1272062F680}"/>
              </a:ext>
            </a:extLst>
          </p:cNvPr>
          <p:cNvSpPr>
            <a:spLocks noGrp="1" noRot="1" noChangeAspect="1" noChangeArrowheads="1" noTextEdit="1"/>
          </p:cNvSpPr>
          <p:nvPr>
            <p:ph type="sldImg"/>
          </p:nvPr>
        </p:nvSpPr>
        <p:spPr>
          <a:xfrm>
            <a:off x="555625" y="674688"/>
            <a:ext cx="5991225" cy="3370262"/>
          </a:xfrm>
          <a:ln/>
        </p:spPr>
      </p:sp>
      <p:sp>
        <p:nvSpPr>
          <p:cNvPr id="66562" name="Rectangle 3">
            <a:extLst>
              <a:ext uri="{FF2B5EF4-FFF2-40B4-BE49-F238E27FC236}">
                <a16:creationId xmlns:a16="http://schemas.microsoft.com/office/drawing/2014/main" id="{E85F2AE0-2AD8-AB2A-D33A-11D63B830948}"/>
              </a:ext>
            </a:extLst>
          </p:cNvPr>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dirty="0">
              <a:latin typeface="Frutiger 55 Roman" charset="0"/>
              <a:ea typeface="ＭＳ Ｐゴシック" charset="0"/>
            </a:endParaRPr>
          </a:p>
        </p:txBody>
      </p:sp>
    </p:spTree>
    <p:extLst>
      <p:ext uri="{BB962C8B-B14F-4D97-AF65-F5344CB8AC3E}">
        <p14:creationId xmlns:p14="http://schemas.microsoft.com/office/powerpoint/2010/main" val="197481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52CC-EE15-BC61-092C-77A04FEF4E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361E4C-584E-EBFC-AE16-6A0670AE36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613763CC-EB72-47E7-123E-A3CA5F938F75}"/>
              </a:ext>
            </a:extLst>
          </p:cNvPr>
          <p:cNvSpPr>
            <a:spLocks noGrp="1"/>
          </p:cNvSpPr>
          <p:nvPr>
            <p:ph type="sldNum" sz="quarter" idx="12"/>
          </p:nvPr>
        </p:nvSpPr>
        <p:spPr/>
        <p:txBody>
          <a:bodyPr/>
          <a:lstStyle>
            <a:lvl1pPr>
              <a:defRPr>
                <a:solidFill>
                  <a:schemeClr val="tx1"/>
                </a:solidFill>
              </a:defRPr>
            </a:lvl1pPr>
          </a:lstStyle>
          <a:p>
            <a:fld id="{95F61627-68F5-44D0-BBEE-87EFEBAC1AAB}" type="slidenum">
              <a:rPr lang="en-US" smtClean="0"/>
              <a:pPr/>
              <a:t>‹#›</a:t>
            </a:fld>
            <a:endParaRPr lang="en-US"/>
          </a:p>
        </p:txBody>
      </p:sp>
    </p:spTree>
    <p:extLst>
      <p:ext uri="{BB962C8B-B14F-4D97-AF65-F5344CB8AC3E}">
        <p14:creationId xmlns:p14="http://schemas.microsoft.com/office/powerpoint/2010/main" val="18623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59D5-AEF2-8F09-D6AD-2D5B426395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469CA3-0263-0F0B-9521-50AF652D81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5449233-B387-75A7-F1D7-5808D2C7A163}"/>
              </a:ext>
            </a:extLst>
          </p:cNvPr>
          <p:cNvSpPr>
            <a:spLocks noGrp="1"/>
          </p:cNvSpPr>
          <p:nvPr>
            <p:ph type="sldNum" sz="quarter" idx="12"/>
          </p:nvPr>
        </p:nvSpPr>
        <p:spPr/>
        <p:txBody>
          <a:bodyPr/>
          <a:lstStyle/>
          <a:p>
            <a:fld id="{95F61627-68F5-44D0-BBEE-87EFEBAC1AAB}" type="slidenum">
              <a:rPr lang="en-US" smtClean="0"/>
              <a:t>‹#›</a:t>
            </a:fld>
            <a:endParaRPr lang="en-US"/>
          </a:p>
        </p:txBody>
      </p:sp>
    </p:spTree>
    <p:extLst>
      <p:ext uri="{BB962C8B-B14F-4D97-AF65-F5344CB8AC3E}">
        <p14:creationId xmlns:p14="http://schemas.microsoft.com/office/powerpoint/2010/main" val="327344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D9B71B-FBEE-F049-D9D8-4AFBD52C88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BE9603-9216-E737-0116-EF9D425C1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1E7558A-8932-34BA-F531-2D409E763D15}"/>
              </a:ext>
            </a:extLst>
          </p:cNvPr>
          <p:cNvSpPr>
            <a:spLocks noGrp="1"/>
          </p:cNvSpPr>
          <p:nvPr>
            <p:ph type="sldNum" sz="quarter" idx="12"/>
          </p:nvPr>
        </p:nvSpPr>
        <p:spPr/>
        <p:txBody>
          <a:bodyPr/>
          <a:lstStyle/>
          <a:p>
            <a:fld id="{95F61627-68F5-44D0-BBEE-87EFEBAC1AAB}" type="slidenum">
              <a:rPr lang="en-US" smtClean="0"/>
              <a:t>‹#›</a:t>
            </a:fld>
            <a:endParaRPr lang="en-US"/>
          </a:p>
        </p:txBody>
      </p:sp>
    </p:spTree>
    <p:extLst>
      <p:ext uri="{BB962C8B-B14F-4D97-AF65-F5344CB8AC3E}">
        <p14:creationId xmlns:p14="http://schemas.microsoft.com/office/powerpoint/2010/main" val="350330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AA1D93-D6B2-D774-28AA-60BE2827A9D5}"/>
              </a:ext>
            </a:extLst>
          </p:cNvPr>
          <p:cNvPicPr>
            <a:picLocks noChangeAspect="1"/>
          </p:cNvPicPr>
          <p:nvPr userDrawn="1"/>
        </p:nvPicPr>
        <p:blipFill rotWithShape="1">
          <a:blip r:embed="rId2">
            <a:biLevel thresh="25000"/>
            <a:alphaModFix/>
            <a:extLst>
              <a:ext uri="{BEBA8EAE-BF5A-486C-A8C5-ECC9F3942E4B}">
                <a14:imgProps xmlns:a14="http://schemas.microsoft.com/office/drawing/2010/main">
                  <a14:imgLayer r:embed="rId3">
                    <a14:imgEffect>
                      <a14:sharpenSoften amount="100000"/>
                    </a14:imgEffect>
                    <a14:imgEffect>
                      <a14:colorTemperature colorTemp="1500"/>
                    </a14:imgEffect>
                    <a14:imgEffect>
                      <a14:saturation sat="0"/>
                    </a14:imgEffect>
                    <a14:imgEffect>
                      <a14:brightnessContrast bright="100000" contrast="100000"/>
                    </a14:imgEffect>
                  </a14:imgLayer>
                </a14:imgProps>
              </a:ext>
            </a:extLst>
          </a:blip>
          <a:srcRect l="1" t="-6329" r="-932" b="-17170"/>
          <a:stretch/>
        </p:blipFill>
        <p:spPr>
          <a:xfrm>
            <a:off x="1619458" y="228600"/>
            <a:ext cx="7656898" cy="4115220"/>
          </a:xfrm>
          <a:prstGeom prst="rect">
            <a:avLst/>
          </a:prstGeom>
        </p:spPr>
      </p:pic>
      <p:sp>
        <p:nvSpPr>
          <p:cNvPr id="11" name="Rectangle 10">
            <a:extLst>
              <a:ext uri="{FF2B5EF4-FFF2-40B4-BE49-F238E27FC236}">
                <a16:creationId xmlns:a16="http://schemas.microsoft.com/office/drawing/2014/main" id="{4BE89208-9B63-850C-4083-688F847914B4}"/>
              </a:ext>
            </a:extLst>
          </p:cNvPr>
          <p:cNvSpPr/>
          <p:nvPr userDrawn="1"/>
        </p:nvSpPr>
        <p:spPr>
          <a:xfrm>
            <a:off x="0" y="683173"/>
            <a:ext cx="838200" cy="3195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0" i="0" dirty="0">
              <a:latin typeface="Avenir Book" panose="02000503020000020003" pitchFamily="2" charset="0"/>
            </a:endParaRPr>
          </a:p>
        </p:txBody>
      </p:sp>
      <p:sp>
        <p:nvSpPr>
          <p:cNvPr id="12" name="Rectangle 11">
            <a:extLst>
              <a:ext uri="{FF2B5EF4-FFF2-40B4-BE49-F238E27FC236}">
                <a16:creationId xmlns:a16="http://schemas.microsoft.com/office/drawing/2014/main" id="{1D7229DE-9090-7F46-0749-8D24267C9572}"/>
              </a:ext>
            </a:extLst>
          </p:cNvPr>
          <p:cNvSpPr/>
          <p:nvPr userDrawn="1"/>
        </p:nvSpPr>
        <p:spPr>
          <a:xfrm>
            <a:off x="490542" y="1"/>
            <a:ext cx="838200" cy="319514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0" i="0" dirty="0">
              <a:latin typeface="Avenir Book" panose="02000503020000020003" pitchFamily="2" charset="0"/>
            </a:endParaRPr>
          </a:p>
        </p:txBody>
      </p:sp>
      <p:sp>
        <p:nvSpPr>
          <p:cNvPr id="13" name="Slide Number Placeholder 3">
            <a:extLst>
              <a:ext uri="{FF2B5EF4-FFF2-40B4-BE49-F238E27FC236}">
                <a16:creationId xmlns:a16="http://schemas.microsoft.com/office/drawing/2014/main" id="{4F124EF0-BB0F-9728-345C-EB5886D449CA}"/>
              </a:ext>
            </a:extLst>
          </p:cNvPr>
          <p:cNvSpPr>
            <a:spLocks noGrp="1"/>
          </p:cNvSpPr>
          <p:nvPr>
            <p:ph type="sldNum" sz="quarter" idx="4"/>
          </p:nvPr>
        </p:nvSpPr>
        <p:spPr>
          <a:xfrm>
            <a:off x="11353800" y="6311900"/>
            <a:ext cx="1341120" cy="365760"/>
          </a:xfrm>
          <a:prstGeom prst="rect">
            <a:avLst/>
          </a:prstGeom>
        </p:spPr>
        <p:txBody>
          <a:bodyPr/>
          <a:lstStyle>
            <a:lvl1pPr>
              <a:defRPr b="0" i="0">
                <a:solidFill>
                  <a:schemeClr val="accent5"/>
                </a:solidFill>
                <a:latin typeface="Avenir Light" panose="020B0402020203020204" pitchFamily="34" charset="77"/>
              </a:defRPr>
            </a:lvl1pPr>
          </a:lstStyle>
          <a:p>
            <a:pPr>
              <a:defRPr/>
            </a:pPr>
            <a:fld id="{310DB2DF-E22F-AA42-BA34-A9EF4E9B3765}" type="slidenum">
              <a:rPr lang="en-US" smtClean="0"/>
              <a:pPr>
                <a:defRPr/>
              </a:pPr>
              <a:t>‹#›</a:t>
            </a:fld>
            <a:endParaRPr lang="en-US" dirty="0"/>
          </a:p>
        </p:txBody>
      </p:sp>
      <p:sp>
        <p:nvSpPr>
          <p:cNvPr id="6" name="Footer Placeholder 4">
            <a:extLst>
              <a:ext uri="{FF2B5EF4-FFF2-40B4-BE49-F238E27FC236}">
                <a16:creationId xmlns:a16="http://schemas.microsoft.com/office/drawing/2014/main" id="{42B5D17D-EBA5-084D-BA22-C9C1A8A84999}"/>
              </a:ext>
            </a:extLst>
          </p:cNvPr>
          <p:cNvSpPr txBox="1">
            <a:spLocks/>
          </p:cNvSpPr>
          <p:nvPr userDrawn="1"/>
        </p:nvSpPr>
        <p:spPr>
          <a:xfrm>
            <a:off x="419100" y="6298459"/>
            <a:ext cx="8857256" cy="392642"/>
          </a:xfrm>
          <a:prstGeom prst="rect">
            <a:avLst/>
          </a:prstGeom>
        </p:spPr>
        <p:txBody>
          <a:bodyPr anchor="b"/>
          <a:lstStyle>
            <a:defPPr>
              <a:defRPr lang="en-US"/>
            </a:defPPr>
            <a:lvl1pPr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5311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30622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95933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61244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265551" algn="l" defTabSz="653110" rtl="0" eaLnBrk="1" latinLnBrk="0" hangingPunct="1">
              <a:defRPr kern="1200">
                <a:solidFill>
                  <a:schemeClr val="tx1"/>
                </a:solidFill>
                <a:latin typeface="Calibri" charset="0"/>
                <a:ea typeface="ＭＳ Ｐゴシック" charset="0"/>
                <a:cs typeface="ＭＳ Ｐゴシック" charset="0"/>
              </a:defRPr>
            </a:lvl6pPr>
            <a:lvl7pPr marL="3918661" algn="l" defTabSz="653110" rtl="0" eaLnBrk="1" latinLnBrk="0" hangingPunct="1">
              <a:defRPr kern="1200">
                <a:solidFill>
                  <a:schemeClr val="tx1"/>
                </a:solidFill>
                <a:latin typeface="Calibri" charset="0"/>
                <a:ea typeface="ＭＳ Ｐゴシック" charset="0"/>
                <a:cs typeface="ＭＳ Ｐゴシック" charset="0"/>
              </a:defRPr>
            </a:lvl7pPr>
            <a:lvl8pPr marL="4571771" algn="l" defTabSz="653110" rtl="0" eaLnBrk="1" latinLnBrk="0" hangingPunct="1">
              <a:defRPr kern="1200">
                <a:solidFill>
                  <a:schemeClr val="tx1"/>
                </a:solidFill>
                <a:latin typeface="Calibri" charset="0"/>
                <a:ea typeface="ＭＳ Ｐゴシック" charset="0"/>
                <a:cs typeface="ＭＳ Ｐゴシック" charset="0"/>
              </a:defRPr>
            </a:lvl8pPr>
            <a:lvl9pPr marL="5224882" algn="l" defTabSz="653110" rtl="0" eaLnBrk="1" latinLnBrk="0" hangingPunct="1">
              <a:defRPr kern="1200">
                <a:solidFill>
                  <a:schemeClr val="tx1"/>
                </a:solidFill>
                <a:latin typeface="Calibri" charset="0"/>
                <a:ea typeface="ＭＳ Ｐゴシック" charset="0"/>
                <a:cs typeface="ＭＳ Ｐゴシック" charset="0"/>
              </a:defRPr>
            </a:lvl9pPr>
          </a:lstStyle>
          <a:p>
            <a:r>
              <a:rPr lang="en-US" sz="667" b="0" i="1" dirty="0">
                <a:solidFill>
                  <a:schemeClr val="bg1"/>
                </a:solidFill>
                <a:latin typeface="Avenir Light Oblique" panose="020B0402020203090204" pitchFamily="34" charset="77"/>
              </a:rPr>
              <a:t>Your possession and use of this Luxury Institute, LLC content constitutes your legal agreement to (i) use the content under a limited license only for your own educational use, and (ii) not disclose, </a:t>
            </a:r>
          </a:p>
          <a:p>
            <a:r>
              <a:rPr lang="en-US" sz="667" b="0" i="1" dirty="0">
                <a:solidFill>
                  <a:schemeClr val="bg1"/>
                </a:solidFill>
                <a:latin typeface="Avenir Light Oblique" panose="020B0402020203090204" pitchFamily="34" charset="77"/>
              </a:rPr>
              <a:t>publish, make public or provide the content, in whole or in part, to any third person or entity without the prior written consent of Luxury Institute. © 2022 Copyright Luxury Institute, LLC. All Rights Reserved.</a:t>
            </a:r>
          </a:p>
        </p:txBody>
      </p:sp>
    </p:spTree>
    <p:extLst>
      <p:ext uri="{BB962C8B-B14F-4D97-AF65-F5344CB8AC3E}">
        <p14:creationId xmlns:p14="http://schemas.microsoft.com/office/powerpoint/2010/main" val="3257748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AA1D93-D6B2-D774-28AA-60BE2827A9D5}"/>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sharpenSoften amount="100000"/>
                    </a14:imgEffect>
                    <a14:imgEffect>
                      <a14:colorTemperature colorTemp="11500"/>
                    </a14:imgEffect>
                    <a14:imgEffect>
                      <a14:saturation sat="400000"/>
                    </a14:imgEffect>
                    <a14:imgEffect>
                      <a14:brightnessContrast bright="100000" contrast="100000"/>
                    </a14:imgEffect>
                  </a14:imgLayer>
                </a14:imgProps>
              </a:ext>
            </a:extLst>
          </a:blip>
          <a:srcRect l="1" t="-6329" r="-932" b="-17170"/>
          <a:stretch/>
        </p:blipFill>
        <p:spPr>
          <a:xfrm>
            <a:off x="1619458" y="228600"/>
            <a:ext cx="7656898" cy="4115220"/>
          </a:xfrm>
          <a:prstGeom prst="rect">
            <a:avLst/>
          </a:prstGeom>
        </p:spPr>
      </p:pic>
      <p:sp>
        <p:nvSpPr>
          <p:cNvPr id="11" name="Rectangle 10">
            <a:extLst>
              <a:ext uri="{FF2B5EF4-FFF2-40B4-BE49-F238E27FC236}">
                <a16:creationId xmlns:a16="http://schemas.microsoft.com/office/drawing/2014/main" id="{4BE89208-9B63-850C-4083-688F847914B4}"/>
              </a:ext>
            </a:extLst>
          </p:cNvPr>
          <p:cNvSpPr/>
          <p:nvPr userDrawn="1"/>
        </p:nvSpPr>
        <p:spPr>
          <a:xfrm>
            <a:off x="0" y="683173"/>
            <a:ext cx="838200" cy="3195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0" i="0" dirty="0">
              <a:latin typeface="Avenir Book" panose="02000503020000020003" pitchFamily="2" charset="0"/>
            </a:endParaRPr>
          </a:p>
        </p:txBody>
      </p:sp>
      <p:sp>
        <p:nvSpPr>
          <p:cNvPr id="12" name="Rectangle 11">
            <a:extLst>
              <a:ext uri="{FF2B5EF4-FFF2-40B4-BE49-F238E27FC236}">
                <a16:creationId xmlns:a16="http://schemas.microsoft.com/office/drawing/2014/main" id="{1D7229DE-9090-7F46-0749-8D24267C9572}"/>
              </a:ext>
            </a:extLst>
          </p:cNvPr>
          <p:cNvSpPr/>
          <p:nvPr userDrawn="1"/>
        </p:nvSpPr>
        <p:spPr>
          <a:xfrm>
            <a:off x="490542" y="1"/>
            <a:ext cx="838200" cy="319514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0" i="0" dirty="0">
              <a:latin typeface="Avenir Book" panose="02000503020000020003" pitchFamily="2" charset="0"/>
            </a:endParaRPr>
          </a:p>
        </p:txBody>
      </p:sp>
      <p:sp>
        <p:nvSpPr>
          <p:cNvPr id="13" name="Slide Number Placeholder 3">
            <a:extLst>
              <a:ext uri="{FF2B5EF4-FFF2-40B4-BE49-F238E27FC236}">
                <a16:creationId xmlns:a16="http://schemas.microsoft.com/office/drawing/2014/main" id="{4F124EF0-BB0F-9728-345C-EB5886D449CA}"/>
              </a:ext>
            </a:extLst>
          </p:cNvPr>
          <p:cNvSpPr>
            <a:spLocks noGrp="1"/>
          </p:cNvSpPr>
          <p:nvPr>
            <p:ph type="sldNum" sz="quarter" idx="4"/>
          </p:nvPr>
        </p:nvSpPr>
        <p:spPr>
          <a:xfrm>
            <a:off x="11353800" y="6311900"/>
            <a:ext cx="1341120" cy="365760"/>
          </a:xfrm>
          <a:prstGeom prst="rect">
            <a:avLst/>
          </a:prstGeom>
        </p:spPr>
        <p:txBody>
          <a:bodyPr/>
          <a:lstStyle>
            <a:lvl1pPr>
              <a:defRPr b="0" i="0">
                <a:solidFill>
                  <a:schemeClr val="accent5"/>
                </a:solidFill>
                <a:latin typeface="Avenir Light" panose="020B0402020203020204" pitchFamily="34" charset="77"/>
              </a:defRPr>
            </a:lvl1pPr>
          </a:lstStyle>
          <a:p>
            <a:pPr>
              <a:defRPr/>
            </a:pPr>
            <a:fld id="{310DB2DF-E22F-AA42-BA34-A9EF4E9B3765}" type="slidenum">
              <a:rPr lang="en-US" smtClean="0"/>
              <a:pPr>
                <a:defRPr/>
              </a:pPr>
              <a:t>‹#›</a:t>
            </a:fld>
            <a:endParaRPr lang="en-US" dirty="0"/>
          </a:p>
        </p:txBody>
      </p:sp>
      <p:sp>
        <p:nvSpPr>
          <p:cNvPr id="6" name="TextBox 5">
            <a:extLst>
              <a:ext uri="{FF2B5EF4-FFF2-40B4-BE49-F238E27FC236}">
                <a16:creationId xmlns:a16="http://schemas.microsoft.com/office/drawing/2014/main" id="{6B3227F5-C8C9-B444-EA9F-B145685AD45E}"/>
              </a:ext>
            </a:extLst>
          </p:cNvPr>
          <p:cNvSpPr txBox="1"/>
          <p:nvPr userDrawn="1"/>
        </p:nvSpPr>
        <p:spPr>
          <a:xfrm>
            <a:off x="49876" y="3923614"/>
            <a:ext cx="11139054" cy="584775"/>
          </a:xfrm>
          <a:prstGeom prst="rect">
            <a:avLst/>
          </a:prstGeom>
          <a:noFill/>
        </p:spPr>
        <p:txBody>
          <a:bodyPr wrap="square" rtlCol="0">
            <a:spAutoFit/>
          </a:bodyPr>
          <a:lstStyle/>
          <a:p>
            <a:r>
              <a:rPr lang="en-US" sz="3200" b="0" dirty="0">
                <a:solidFill>
                  <a:schemeClr val="accent5">
                    <a:alpha val="83000"/>
                  </a:schemeClr>
                </a:solidFill>
                <a:latin typeface="Times New Roman" panose="02020603050405020304" pitchFamily="18" charset="0"/>
                <a:cs typeface="Times New Roman" panose="02020603050405020304" pitchFamily="18" charset="0"/>
              </a:rPr>
              <a:t>Private Client Professional (PCP) Certification Program</a:t>
            </a:r>
          </a:p>
        </p:txBody>
      </p:sp>
      <p:cxnSp>
        <p:nvCxnSpPr>
          <p:cNvPr id="8" name="Straight Connector 7">
            <a:extLst>
              <a:ext uri="{FF2B5EF4-FFF2-40B4-BE49-F238E27FC236}">
                <a16:creationId xmlns:a16="http://schemas.microsoft.com/office/drawing/2014/main" id="{63EEB767-3C44-DC4B-9C59-79809849DE40}"/>
              </a:ext>
            </a:extLst>
          </p:cNvPr>
          <p:cNvCxnSpPr>
            <a:cxnSpLocks/>
          </p:cNvCxnSpPr>
          <p:nvPr userDrawn="1"/>
        </p:nvCxnSpPr>
        <p:spPr>
          <a:xfrm>
            <a:off x="0" y="3877880"/>
            <a:ext cx="9243753"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28647F3B-894E-BD57-ED22-F32CFF7D8DF7}"/>
              </a:ext>
            </a:extLst>
          </p:cNvPr>
          <p:cNvSpPr txBox="1">
            <a:spLocks/>
          </p:cNvSpPr>
          <p:nvPr userDrawn="1"/>
        </p:nvSpPr>
        <p:spPr>
          <a:xfrm>
            <a:off x="419100" y="6298459"/>
            <a:ext cx="8857256" cy="392642"/>
          </a:xfrm>
          <a:prstGeom prst="rect">
            <a:avLst/>
          </a:prstGeom>
        </p:spPr>
        <p:txBody>
          <a:bodyPr anchor="b"/>
          <a:lstStyle>
            <a:defPPr>
              <a:defRPr lang="en-US"/>
            </a:defPPr>
            <a:lvl1pPr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5311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30622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95933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61244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265551" algn="l" defTabSz="653110" rtl="0" eaLnBrk="1" latinLnBrk="0" hangingPunct="1">
              <a:defRPr kern="1200">
                <a:solidFill>
                  <a:schemeClr val="tx1"/>
                </a:solidFill>
                <a:latin typeface="Calibri" charset="0"/>
                <a:ea typeface="ＭＳ Ｐゴシック" charset="0"/>
                <a:cs typeface="ＭＳ Ｐゴシック" charset="0"/>
              </a:defRPr>
            </a:lvl6pPr>
            <a:lvl7pPr marL="3918661" algn="l" defTabSz="653110" rtl="0" eaLnBrk="1" latinLnBrk="0" hangingPunct="1">
              <a:defRPr kern="1200">
                <a:solidFill>
                  <a:schemeClr val="tx1"/>
                </a:solidFill>
                <a:latin typeface="Calibri" charset="0"/>
                <a:ea typeface="ＭＳ Ｐゴシック" charset="0"/>
                <a:cs typeface="ＭＳ Ｐゴシック" charset="0"/>
              </a:defRPr>
            </a:lvl7pPr>
            <a:lvl8pPr marL="4571771" algn="l" defTabSz="653110" rtl="0" eaLnBrk="1" latinLnBrk="0" hangingPunct="1">
              <a:defRPr kern="1200">
                <a:solidFill>
                  <a:schemeClr val="tx1"/>
                </a:solidFill>
                <a:latin typeface="Calibri" charset="0"/>
                <a:ea typeface="ＭＳ Ｐゴシック" charset="0"/>
                <a:cs typeface="ＭＳ Ｐゴシック" charset="0"/>
              </a:defRPr>
            </a:lvl8pPr>
            <a:lvl9pPr marL="5224882" algn="l" defTabSz="653110" rtl="0" eaLnBrk="1" latinLnBrk="0" hangingPunct="1">
              <a:defRPr kern="1200">
                <a:solidFill>
                  <a:schemeClr val="tx1"/>
                </a:solidFill>
                <a:latin typeface="Calibri" charset="0"/>
                <a:ea typeface="ＭＳ Ｐゴシック" charset="0"/>
                <a:cs typeface="ＭＳ Ｐゴシック" charset="0"/>
              </a:defRPr>
            </a:lvl9pPr>
          </a:lstStyle>
          <a:p>
            <a:r>
              <a:rPr lang="en-US" sz="667" b="0" i="1" dirty="0">
                <a:solidFill>
                  <a:schemeClr val="bg1"/>
                </a:solidFill>
                <a:latin typeface="Avenir Light Oblique" panose="020B0402020203090204" pitchFamily="34" charset="77"/>
              </a:rPr>
              <a:t>Your possession and use of this Luxury Institute, LLC content constitutes your legal agreement to (i) use the content under a limited license only for your own educational use, and (ii) not disclose, </a:t>
            </a:r>
          </a:p>
          <a:p>
            <a:r>
              <a:rPr lang="en-US" sz="667" b="0" i="1" dirty="0">
                <a:solidFill>
                  <a:schemeClr val="bg1"/>
                </a:solidFill>
                <a:latin typeface="Avenir Light Oblique" panose="020B0402020203090204" pitchFamily="34" charset="77"/>
              </a:rPr>
              <a:t>publish, make public or provide the content, in whole or in part, to any third person or entity without the prior written consent of Luxury Institute. © 2022 Copyright Luxury Institute, LLC. All Rights Reserved.</a:t>
            </a:r>
          </a:p>
        </p:txBody>
      </p:sp>
    </p:spTree>
    <p:extLst>
      <p:ext uri="{BB962C8B-B14F-4D97-AF65-F5344CB8AC3E}">
        <p14:creationId xmlns:p14="http://schemas.microsoft.com/office/powerpoint/2010/main" val="3149637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E89208-9B63-850C-4083-688F847914B4}"/>
              </a:ext>
            </a:extLst>
          </p:cNvPr>
          <p:cNvSpPr/>
          <p:nvPr userDrawn="1"/>
        </p:nvSpPr>
        <p:spPr>
          <a:xfrm>
            <a:off x="0" y="683173"/>
            <a:ext cx="838200" cy="3195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0" i="0" dirty="0">
              <a:latin typeface="Avenir Book" panose="02000503020000020003" pitchFamily="2" charset="0"/>
            </a:endParaRPr>
          </a:p>
        </p:txBody>
      </p:sp>
      <p:sp>
        <p:nvSpPr>
          <p:cNvPr id="12" name="Rectangle 11">
            <a:extLst>
              <a:ext uri="{FF2B5EF4-FFF2-40B4-BE49-F238E27FC236}">
                <a16:creationId xmlns:a16="http://schemas.microsoft.com/office/drawing/2014/main" id="{1D7229DE-9090-7F46-0749-8D24267C9572}"/>
              </a:ext>
            </a:extLst>
          </p:cNvPr>
          <p:cNvSpPr/>
          <p:nvPr userDrawn="1"/>
        </p:nvSpPr>
        <p:spPr>
          <a:xfrm>
            <a:off x="490542" y="1"/>
            <a:ext cx="838200" cy="319514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0" i="0" dirty="0">
              <a:latin typeface="Avenir Book" panose="02000503020000020003" pitchFamily="2" charset="0"/>
            </a:endParaRPr>
          </a:p>
        </p:txBody>
      </p:sp>
      <p:sp>
        <p:nvSpPr>
          <p:cNvPr id="5" name="Slide Number Placeholder 3">
            <a:extLst>
              <a:ext uri="{FF2B5EF4-FFF2-40B4-BE49-F238E27FC236}">
                <a16:creationId xmlns:a16="http://schemas.microsoft.com/office/drawing/2014/main" id="{8893BA10-0859-DFE1-9883-7BC3F0000DD6}"/>
              </a:ext>
            </a:extLst>
          </p:cNvPr>
          <p:cNvSpPr>
            <a:spLocks noGrp="1"/>
          </p:cNvSpPr>
          <p:nvPr>
            <p:ph type="sldNum" sz="quarter" idx="4"/>
          </p:nvPr>
        </p:nvSpPr>
        <p:spPr>
          <a:xfrm>
            <a:off x="11353800" y="6311900"/>
            <a:ext cx="1341120" cy="365760"/>
          </a:xfrm>
          <a:prstGeom prst="rect">
            <a:avLst/>
          </a:prstGeom>
        </p:spPr>
        <p:txBody>
          <a:bodyPr/>
          <a:lstStyle>
            <a:lvl1pPr>
              <a:defRPr b="0" i="0">
                <a:solidFill>
                  <a:schemeClr val="accent5"/>
                </a:solidFill>
                <a:latin typeface="Avenir Light" panose="020B0402020203020204" pitchFamily="34" charset="77"/>
              </a:defRPr>
            </a:lvl1pPr>
          </a:lstStyle>
          <a:p>
            <a:pPr>
              <a:defRPr/>
            </a:pPr>
            <a:fld id="{310DB2DF-E22F-AA42-BA34-A9EF4E9B3765}" type="slidenum">
              <a:rPr lang="en-US" smtClean="0"/>
              <a:pPr>
                <a:defRPr/>
              </a:pPr>
              <a:t>‹#›</a:t>
            </a:fld>
            <a:endParaRPr lang="en-US" dirty="0"/>
          </a:p>
        </p:txBody>
      </p:sp>
      <p:sp>
        <p:nvSpPr>
          <p:cNvPr id="6" name="Footer Placeholder 4">
            <a:extLst>
              <a:ext uri="{FF2B5EF4-FFF2-40B4-BE49-F238E27FC236}">
                <a16:creationId xmlns:a16="http://schemas.microsoft.com/office/drawing/2014/main" id="{35A29376-5008-BEA7-0EE7-0FBE79513154}"/>
              </a:ext>
            </a:extLst>
          </p:cNvPr>
          <p:cNvSpPr txBox="1">
            <a:spLocks/>
          </p:cNvSpPr>
          <p:nvPr userDrawn="1"/>
        </p:nvSpPr>
        <p:spPr>
          <a:xfrm>
            <a:off x="419100" y="6298459"/>
            <a:ext cx="8857256" cy="392642"/>
          </a:xfrm>
          <a:prstGeom prst="rect">
            <a:avLst/>
          </a:prstGeom>
        </p:spPr>
        <p:txBody>
          <a:bodyPr anchor="b"/>
          <a:lstStyle>
            <a:defPPr>
              <a:defRPr lang="en-US"/>
            </a:defPPr>
            <a:lvl1pPr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5311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30622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95933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61244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265551" algn="l" defTabSz="653110" rtl="0" eaLnBrk="1" latinLnBrk="0" hangingPunct="1">
              <a:defRPr kern="1200">
                <a:solidFill>
                  <a:schemeClr val="tx1"/>
                </a:solidFill>
                <a:latin typeface="Calibri" charset="0"/>
                <a:ea typeface="ＭＳ Ｐゴシック" charset="0"/>
                <a:cs typeface="ＭＳ Ｐゴシック" charset="0"/>
              </a:defRPr>
            </a:lvl6pPr>
            <a:lvl7pPr marL="3918661" algn="l" defTabSz="653110" rtl="0" eaLnBrk="1" latinLnBrk="0" hangingPunct="1">
              <a:defRPr kern="1200">
                <a:solidFill>
                  <a:schemeClr val="tx1"/>
                </a:solidFill>
                <a:latin typeface="Calibri" charset="0"/>
                <a:ea typeface="ＭＳ Ｐゴシック" charset="0"/>
                <a:cs typeface="ＭＳ Ｐゴシック" charset="0"/>
              </a:defRPr>
            </a:lvl7pPr>
            <a:lvl8pPr marL="4571771" algn="l" defTabSz="653110" rtl="0" eaLnBrk="1" latinLnBrk="0" hangingPunct="1">
              <a:defRPr kern="1200">
                <a:solidFill>
                  <a:schemeClr val="tx1"/>
                </a:solidFill>
                <a:latin typeface="Calibri" charset="0"/>
                <a:ea typeface="ＭＳ Ｐゴシック" charset="0"/>
                <a:cs typeface="ＭＳ Ｐゴシック" charset="0"/>
              </a:defRPr>
            </a:lvl8pPr>
            <a:lvl9pPr marL="5224882" algn="l" defTabSz="653110" rtl="0" eaLnBrk="1" latinLnBrk="0" hangingPunct="1">
              <a:defRPr kern="1200">
                <a:solidFill>
                  <a:schemeClr val="tx1"/>
                </a:solidFill>
                <a:latin typeface="Calibri" charset="0"/>
                <a:ea typeface="ＭＳ Ｐゴシック" charset="0"/>
                <a:cs typeface="ＭＳ Ｐゴシック" charset="0"/>
              </a:defRPr>
            </a:lvl9pPr>
          </a:lstStyle>
          <a:p>
            <a:r>
              <a:rPr lang="en-US" sz="667" b="0" i="1" dirty="0">
                <a:solidFill>
                  <a:schemeClr val="bg1"/>
                </a:solidFill>
                <a:latin typeface="Avenir Light Oblique" panose="020B0402020203090204" pitchFamily="34" charset="77"/>
              </a:rPr>
              <a:t>Your possession and use of this Luxury Institute, LLC content constitutes your legal agreement to (i) use the content under a limited license only for your own educational use, and (ii) not disclose, </a:t>
            </a:r>
          </a:p>
          <a:p>
            <a:r>
              <a:rPr lang="en-US" sz="667" b="0" i="1" dirty="0">
                <a:solidFill>
                  <a:schemeClr val="bg1"/>
                </a:solidFill>
                <a:latin typeface="Avenir Light Oblique" panose="020B0402020203090204" pitchFamily="34" charset="77"/>
              </a:rPr>
              <a:t>publish, make public or provide the content, in whole or in part, to any third person or entity without the prior written consent of Luxury Institute. © 2022 Copyright Luxury Institute, LLC. All Rights Reserved.</a:t>
            </a:r>
          </a:p>
        </p:txBody>
      </p:sp>
    </p:spTree>
    <p:extLst>
      <p:ext uri="{BB962C8B-B14F-4D97-AF65-F5344CB8AC3E}">
        <p14:creationId xmlns:p14="http://schemas.microsoft.com/office/powerpoint/2010/main" val="3410933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5E21DD-7C46-F9FB-354B-F270211C85AA}"/>
              </a:ext>
            </a:extLst>
          </p:cNvPr>
          <p:cNvSpPr/>
          <p:nvPr userDrawn="1"/>
        </p:nvSpPr>
        <p:spPr>
          <a:xfrm>
            <a:off x="0" y="683173"/>
            <a:ext cx="838200" cy="3195145"/>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0" i="0" dirty="0">
              <a:latin typeface="Avenir Book" panose="02000503020000020003" pitchFamily="2" charset="0"/>
            </a:endParaRPr>
          </a:p>
        </p:txBody>
      </p:sp>
      <p:sp>
        <p:nvSpPr>
          <p:cNvPr id="8" name="Rectangle 7">
            <a:extLst>
              <a:ext uri="{FF2B5EF4-FFF2-40B4-BE49-F238E27FC236}">
                <a16:creationId xmlns:a16="http://schemas.microsoft.com/office/drawing/2014/main" id="{E70FA589-8086-3759-A70B-E772B417BA5E}"/>
              </a:ext>
            </a:extLst>
          </p:cNvPr>
          <p:cNvSpPr/>
          <p:nvPr userDrawn="1"/>
        </p:nvSpPr>
        <p:spPr>
          <a:xfrm>
            <a:off x="490542" y="1"/>
            <a:ext cx="838200" cy="319514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0" i="0" dirty="0">
              <a:latin typeface="Avenir Book" panose="02000503020000020003" pitchFamily="2" charset="0"/>
            </a:endParaRPr>
          </a:p>
        </p:txBody>
      </p:sp>
      <p:sp>
        <p:nvSpPr>
          <p:cNvPr id="2" name="Title 1">
            <a:extLst>
              <a:ext uri="{FF2B5EF4-FFF2-40B4-BE49-F238E27FC236}">
                <a16:creationId xmlns:a16="http://schemas.microsoft.com/office/drawing/2014/main" id="{E82AB55D-F0FD-E8FE-6B05-8D9B48D35AF9}"/>
              </a:ext>
            </a:extLst>
          </p:cNvPr>
          <p:cNvSpPr>
            <a:spLocks noGrp="1"/>
          </p:cNvSpPr>
          <p:nvPr>
            <p:ph type="ctrTitle" hasCustomPrompt="1"/>
          </p:nvPr>
        </p:nvSpPr>
        <p:spPr>
          <a:xfrm>
            <a:off x="1524000" y="1122363"/>
            <a:ext cx="9144000" cy="2387600"/>
          </a:xfrm>
          <a:prstGeom prst="rect">
            <a:avLst/>
          </a:prstGeom>
        </p:spPr>
        <p:txBody>
          <a:bodyPr anchor="ctr">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F10B1CEC-1F2D-F795-16C4-919BB4C3AEB0}"/>
              </a:ext>
            </a:extLst>
          </p:cNvPr>
          <p:cNvSpPr>
            <a:spLocks noGrp="1"/>
          </p:cNvSpPr>
          <p:nvPr>
            <p:ph type="subTitle" idx="1"/>
          </p:nvPr>
        </p:nvSpPr>
        <p:spPr>
          <a:xfrm>
            <a:off x="1524000" y="3602038"/>
            <a:ext cx="9144000" cy="1655762"/>
          </a:xfrm>
        </p:spPr>
        <p:txBody>
          <a:bodyPr/>
          <a:lstStyle>
            <a:lvl1pPr marL="0" indent="0" algn="l">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7" name="Slide Number Placeholder 3">
            <a:extLst>
              <a:ext uri="{FF2B5EF4-FFF2-40B4-BE49-F238E27FC236}">
                <a16:creationId xmlns:a16="http://schemas.microsoft.com/office/drawing/2014/main" id="{97DBD8B2-642C-1A60-E70C-2F1A2823EE5A}"/>
              </a:ext>
            </a:extLst>
          </p:cNvPr>
          <p:cNvSpPr>
            <a:spLocks noGrp="1"/>
          </p:cNvSpPr>
          <p:nvPr>
            <p:ph type="sldNum" sz="quarter" idx="4"/>
          </p:nvPr>
        </p:nvSpPr>
        <p:spPr>
          <a:xfrm>
            <a:off x="11353800" y="6311900"/>
            <a:ext cx="1341120" cy="365760"/>
          </a:xfrm>
          <a:prstGeom prst="rect">
            <a:avLst/>
          </a:prstGeom>
        </p:spPr>
        <p:txBody>
          <a:bodyPr/>
          <a:lstStyle>
            <a:lvl1pPr>
              <a:defRPr b="0" i="0">
                <a:solidFill>
                  <a:schemeClr val="tx1"/>
                </a:solidFill>
                <a:latin typeface="Avenir Light" panose="020B0402020203020204" pitchFamily="34" charset="77"/>
              </a:defRPr>
            </a:lvl1pPr>
          </a:lstStyle>
          <a:p>
            <a:pPr>
              <a:defRPr/>
            </a:pPr>
            <a:fld id="{310DB2DF-E22F-AA42-BA34-A9EF4E9B3765}" type="slidenum">
              <a:rPr lang="en-US" smtClean="0"/>
              <a:pPr>
                <a:defRPr/>
              </a:pPr>
              <a:t>‹#›</a:t>
            </a:fld>
            <a:endParaRPr lang="en-US" dirty="0"/>
          </a:p>
        </p:txBody>
      </p:sp>
      <p:sp>
        <p:nvSpPr>
          <p:cNvPr id="11" name="Footer Placeholder 4">
            <a:extLst>
              <a:ext uri="{FF2B5EF4-FFF2-40B4-BE49-F238E27FC236}">
                <a16:creationId xmlns:a16="http://schemas.microsoft.com/office/drawing/2014/main" id="{708CB980-46BA-0813-3C6F-33623581E57C}"/>
              </a:ext>
            </a:extLst>
          </p:cNvPr>
          <p:cNvSpPr txBox="1">
            <a:spLocks/>
          </p:cNvSpPr>
          <p:nvPr userDrawn="1"/>
        </p:nvSpPr>
        <p:spPr>
          <a:xfrm>
            <a:off x="1524000" y="6205474"/>
            <a:ext cx="8857256" cy="392642"/>
          </a:xfrm>
          <a:prstGeom prst="rect">
            <a:avLst/>
          </a:prstGeom>
        </p:spPr>
        <p:txBody>
          <a:bodyPr anchor="b"/>
          <a:lstStyle>
            <a:defPPr>
              <a:defRPr lang="en-US"/>
            </a:defPPr>
            <a:lvl1pPr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5311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30622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95933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61244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265551" algn="l" defTabSz="653110" rtl="0" eaLnBrk="1" latinLnBrk="0" hangingPunct="1">
              <a:defRPr kern="1200">
                <a:solidFill>
                  <a:schemeClr val="tx1"/>
                </a:solidFill>
                <a:latin typeface="Calibri" charset="0"/>
                <a:ea typeface="ＭＳ Ｐゴシック" charset="0"/>
                <a:cs typeface="ＭＳ Ｐゴシック" charset="0"/>
              </a:defRPr>
            </a:lvl6pPr>
            <a:lvl7pPr marL="3918661" algn="l" defTabSz="653110" rtl="0" eaLnBrk="1" latinLnBrk="0" hangingPunct="1">
              <a:defRPr kern="1200">
                <a:solidFill>
                  <a:schemeClr val="tx1"/>
                </a:solidFill>
                <a:latin typeface="Calibri" charset="0"/>
                <a:ea typeface="ＭＳ Ｐゴシック" charset="0"/>
                <a:cs typeface="ＭＳ Ｐゴシック" charset="0"/>
              </a:defRPr>
            </a:lvl7pPr>
            <a:lvl8pPr marL="4571771" algn="l" defTabSz="653110" rtl="0" eaLnBrk="1" latinLnBrk="0" hangingPunct="1">
              <a:defRPr kern="1200">
                <a:solidFill>
                  <a:schemeClr val="tx1"/>
                </a:solidFill>
                <a:latin typeface="Calibri" charset="0"/>
                <a:ea typeface="ＭＳ Ｐゴシック" charset="0"/>
                <a:cs typeface="ＭＳ Ｐゴシック" charset="0"/>
              </a:defRPr>
            </a:lvl8pPr>
            <a:lvl9pPr marL="5224882" algn="l" defTabSz="653110" rtl="0" eaLnBrk="1" latinLnBrk="0" hangingPunct="1">
              <a:defRPr kern="1200">
                <a:solidFill>
                  <a:schemeClr val="tx1"/>
                </a:solidFill>
                <a:latin typeface="Calibri" charset="0"/>
                <a:ea typeface="ＭＳ Ｐゴシック" charset="0"/>
                <a:cs typeface="ＭＳ Ｐゴシック" charset="0"/>
              </a:defRPr>
            </a:lvl9pPr>
          </a:lstStyle>
          <a:p>
            <a:r>
              <a:rPr lang="en-US" sz="667" i="1" dirty="0">
                <a:solidFill>
                  <a:schemeClr val="tx1"/>
                </a:solidFill>
                <a:latin typeface="Avenir Light Oblique" panose="020B0402020203090204" pitchFamily="34" charset="77"/>
              </a:rPr>
              <a:t>Your possession and use of this Luxury Institute, LLC content constitutes your legal agreement to (i) use the content under a limited license only for your own educational use, and (ii) not disclose, </a:t>
            </a:r>
          </a:p>
          <a:p>
            <a:r>
              <a:rPr lang="en-US" sz="667" i="1" dirty="0">
                <a:solidFill>
                  <a:schemeClr val="tx1"/>
                </a:solidFill>
                <a:latin typeface="Avenir Light Oblique" panose="020B0402020203090204" pitchFamily="34" charset="77"/>
              </a:rPr>
              <a:t>publish, make public or provide the content, in whole or in part, to any third person or entity without the prior written consent of Luxury Institute. ©  Copyright Luxury Institute, LLC. All Rights Reserved.</a:t>
            </a:r>
          </a:p>
        </p:txBody>
      </p:sp>
      <p:pic>
        <p:nvPicPr>
          <p:cNvPr id="12" name="Picture 11">
            <a:extLst>
              <a:ext uri="{FF2B5EF4-FFF2-40B4-BE49-F238E27FC236}">
                <a16:creationId xmlns:a16="http://schemas.microsoft.com/office/drawing/2014/main" id="{41E4595A-7F19-4CCB-B662-D09D9D1FD038}"/>
              </a:ext>
            </a:extLst>
          </p:cNvPr>
          <p:cNvPicPr>
            <a:picLocks noChangeAspect="1"/>
          </p:cNvPicPr>
          <p:nvPr userDrawn="1"/>
        </p:nvPicPr>
        <p:blipFill>
          <a:blip r:embed="rId2"/>
          <a:stretch>
            <a:fillRect/>
          </a:stretch>
        </p:blipFill>
        <p:spPr>
          <a:xfrm>
            <a:off x="508001" y="6211372"/>
            <a:ext cx="968189" cy="378857"/>
          </a:xfrm>
          <a:prstGeom prst="rect">
            <a:avLst/>
          </a:prstGeom>
        </p:spPr>
      </p:pic>
    </p:spTree>
    <p:extLst>
      <p:ext uri="{BB962C8B-B14F-4D97-AF65-F5344CB8AC3E}">
        <p14:creationId xmlns:p14="http://schemas.microsoft.com/office/powerpoint/2010/main" val="2513115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D913-19D6-E61E-DF34-ADFAF172C44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5815923-6F91-2046-9577-847001C96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789AACF-787D-B0B7-3B84-36DDCD67EB28}"/>
              </a:ext>
            </a:extLst>
          </p:cNvPr>
          <p:cNvSpPr/>
          <p:nvPr userDrawn="1"/>
        </p:nvSpPr>
        <p:spPr>
          <a:xfrm>
            <a:off x="0" y="683173"/>
            <a:ext cx="838200" cy="3195145"/>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0" i="0" dirty="0">
              <a:latin typeface="Avenir Book" panose="02000503020000020003" pitchFamily="2" charset="0"/>
            </a:endParaRPr>
          </a:p>
        </p:txBody>
      </p:sp>
      <p:sp>
        <p:nvSpPr>
          <p:cNvPr id="6" name="Slide Number Placeholder 3">
            <a:extLst>
              <a:ext uri="{FF2B5EF4-FFF2-40B4-BE49-F238E27FC236}">
                <a16:creationId xmlns:a16="http://schemas.microsoft.com/office/drawing/2014/main" id="{7A201576-6CD6-B322-ACCD-EE67C82B9339}"/>
              </a:ext>
            </a:extLst>
          </p:cNvPr>
          <p:cNvSpPr>
            <a:spLocks noGrp="1"/>
          </p:cNvSpPr>
          <p:nvPr>
            <p:ph type="sldNum" sz="quarter" idx="4"/>
          </p:nvPr>
        </p:nvSpPr>
        <p:spPr>
          <a:xfrm>
            <a:off x="11353800" y="6311900"/>
            <a:ext cx="1341120" cy="365760"/>
          </a:xfrm>
          <a:prstGeom prst="rect">
            <a:avLst/>
          </a:prstGeom>
        </p:spPr>
        <p:txBody>
          <a:bodyPr anchor="b"/>
          <a:lstStyle>
            <a:lvl1pPr>
              <a:defRPr sz="1000" b="0" i="0">
                <a:solidFill>
                  <a:schemeClr val="tx1"/>
                </a:solidFill>
                <a:latin typeface="Avenir Light" panose="020B0402020203020204" pitchFamily="34" charset="77"/>
              </a:defRPr>
            </a:lvl1pPr>
          </a:lstStyle>
          <a:p>
            <a:pPr>
              <a:defRPr/>
            </a:pPr>
            <a:fld id="{310DB2DF-E22F-AA42-BA34-A9EF4E9B3765}" type="slidenum">
              <a:rPr lang="en-US" smtClean="0"/>
              <a:pPr>
                <a:defRPr/>
              </a:pPr>
              <a:t>‹#›</a:t>
            </a:fld>
            <a:endParaRPr lang="en-US" dirty="0"/>
          </a:p>
        </p:txBody>
      </p:sp>
      <p:sp>
        <p:nvSpPr>
          <p:cNvPr id="8" name="Footer Placeholder 4">
            <a:extLst>
              <a:ext uri="{FF2B5EF4-FFF2-40B4-BE49-F238E27FC236}">
                <a16:creationId xmlns:a16="http://schemas.microsoft.com/office/drawing/2014/main" id="{60633498-E81E-1BD6-72D4-6F513A884E07}"/>
              </a:ext>
            </a:extLst>
          </p:cNvPr>
          <p:cNvSpPr txBox="1">
            <a:spLocks/>
          </p:cNvSpPr>
          <p:nvPr userDrawn="1"/>
        </p:nvSpPr>
        <p:spPr>
          <a:xfrm>
            <a:off x="1524000" y="6205474"/>
            <a:ext cx="8857256" cy="392642"/>
          </a:xfrm>
          <a:prstGeom prst="rect">
            <a:avLst/>
          </a:prstGeom>
        </p:spPr>
        <p:txBody>
          <a:bodyPr anchor="b"/>
          <a:lstStyle>
            <a:defPPr>
              <a:defRPr lang="en-US"/>
            </a:defPPr>
            <a:lvl1pPr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5311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30622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95933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61244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265551" algn="l" defTabSz="653110" rtl="0" eaLnBrk="1" latinLnBrk="0" hangingPunct="1">
              <a:defRPr kern="1200">
                <a:solidFill>
                  <a:schemeClr val="tx1"/>
                </a:solidFill>
                <a:latin typeface="Calibri" charset="0"/>
                <a:ea typeface="ＭＳ Ｐゴシック" charset="0"/>
                <a:cs typeface="ＭＳ Ｐゴシック" charset="0"/>
              </a:defRPr>
            </a:lvl6pPr>
            <a:lvl7pPr marL="3918661" algn="l" defTabSz="653110" rtl="0" eaLnBrk="1" latinLnBrk="0" hangingPunct="1">
              <a:defRPr kern="1200">
                <a:solidFill>
                  <a:schemeClr val="tx1"/>
                </a:solidFill>
                <a:latin typeface="Calibri" charset="0"/>
                <a:ea typeface="ＭＳ Ｐゴシック" charset="0"/>
                <a:cs typeface="ＭＳ Ｐゴシック" charset="0"/>
              </a:defRPr>
            </a:lvl7pPr>
            <a:lvl8pPr marL="4571771" algn="l" defTabSz="653110" rtl="0" eaLnBrk="1" latinLnBrk="0" hangingPunct="1">
              <a:defRPr kern="1200">
                <a:solidFill>
                  <a:schemeClr val="tx1"/>
                </a:solidFill>
                <a:latin typeface="Calibri" charset="0"/>
                <a:ea typeface="ＭＳ Ｐゴシック" charset="0"/>
                <a:cs typeface="ＭＳ Ｐゴシック" charset="0"/>
              </a:defRPr>
            </a:lvl8pPr>
            <a:lvl9pPr marL="5224882" algn="l" defTabSz="653110" rtl="0" eaLnBrk="1" latinLnBrk="0" hangingPunct="1">
              <a:defRPr kern="1200">
                <a:solidFill>
                  <a:schemeClr val="tx1"/>
                </a:solidFill>
                <a:latin typeface="Calibri" charset="0"/>
                <a:ea typeface="ＭＳ Ｐゴシック" charset="0"/>
                <a:cs typeface="ＭＳ Ｐゴシック" charset="0"/>
              </a:defRPr>
            </a:lvl9pPr>
          </a:lstStyle>
          <a:p>
            <a:r>
              <a:rPr lang="en-US" sz="667" i="1" dirty="0">
                <a:solidFill>
                  <a:schemeClr val="tx1"/>
                </a:solidFill>
                <a:latin typeface="Avenir Light Oblique" panose="020B0402020203090204" pitchFamily="34" charset="77"/>
              </a:rPr>
              <a:t>Your possession and use of this Luxury Institute, LLC content constitutes your legal agreement to (i) use the content under a limited license only for your own educational use, and (ii) not disclose, </a:t>
            </a:r>
          </a:p>
          <a:p>
            <a:r>
              <a:rPr lang="en-US" sz="667" i="1" dirty="0">
                <a:solidFill>
                  <a:schemeClr val="tx1"/>
                </a:solidFill>
                <a:latin typeface="Avenir Light Oblique" panose="020B0402020203090204" pitchFamily="34" charset="77"/>
              </a:rPr>
              <a:t>publish, make public or provide the content, in whole or in part, to any third person or entity without the prior written consent of Luxury Institute. ©  Copyright Luxury Institute, LLC. All Rights Reserved.</a:t>
            </a:r>
          </a:p>
        </p:txBody>
      </p:sp>
      <p:pic>
        <p:nvPicPr>
          <p:cNvPr id="9" name="Picture 8">
            <a:extLst>
              <a:ext uri="{FF2B5EF4-FFF2-40B4-BE49-F238E27FC236}">
                <a16:creationId xmlns:a16="http://schemas.microsoft.com/office/drawing/2014/main" id="{2B14CFA0-9FB4-873A-C63B-DC9A7424FA5A}"/>
              </a:ext>
            </a:extLst>
          </p:cNvPr>
          <p:cNvPicPr>
            <a:picLocks noChangeAspect="1"/>
          </p:cNvPicPr>
          <p:nvPr userDrawn="1"/>
        </p:nvPicPr>
        <p:blipFill>
          <a:blip r:embed="rId2"/>
          <a:stretch>
            <a:fillRect/>
          </a:stretch>
        </p:blipFill>
        <p:spPr>
          <a:xfrm>
            <a:off x="508001" y="6211372"/>
            <a:ext cx="968189" cy="378857"/>
          </a:xfrm>
          <a:prstGeom prst="rect">
            <a:avLst/>
          </a:prstGeom>
        </p:spPr>
      </p:pic>
    </p:spTree>
    <p:extLst>
      <p:ext uri="{BB962C8B-B14F-4D97-AF65-F5344CB8AC3E}">
        <p14:creationId xmlns:p14="http://schemas.microsoft.com/office/powerpoint/2010/main" val="34795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D913-19D6-E61E-DF34-ADFAF172C44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5815923-6F91-2046-9577-847001C96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74D8BFB6-DDF2-E433-A399-BED50EF69B1B}"/>
              </a:ext>
            </a:extLst>
          </p:cNvPr>
          <p:cNvSpPr>
            <a:spLocks noGrp="1"/>
          </p:cNvSpPr>
          <p:nvPr>
            <p:ph type="sldNum" sz="quarter" idx="4"/>
          </p:nvPr>
        </p:nvSpPr>
        <p:spPr>
          <a:xfrm>
            <a:off x="11353800" y="6311900"/>
            <a:ext cx="1341120" cy="365760"/>
          </a:xfrm>
          <a:prstGeom prst="rect">
            <a:avLst/>
          </a:prstGeom>
        </p:spPr>
        <p:txBody>
          <a:bodyPr anchor="b"/>
          <a:lstStyle>
            <a:lvl1pPr>
              <a:defRPr sz="1000" b="0" i="0">
                <a:solidFill>
                  <a:schemeClr val="tx1"/>
                </a:solidFill>
                <a:latin typeface="Avenir Light" panose="020B0402020203020204" pitchFamily="34" charset="77"/>
              </a:defRPr>
            </a:lvl1pPr>
          </a:lstStyle>
          <a:p>
            <a:pPr>
              <a:defRPr/>
            </a:pPr>
            <a:fld id="{310DB2DF-E22F-AA42-BA34-A9EF4E9B3765}" type="slidenum">
              <a:rPr lang="en-US" smtClean="0"/>
              <a:pPr>
                <a:defRPr/>
              </a:pPr>
              <a:t>‹#›</a:t>
            </a:fld>
            <a:endParaRPr lang="en-US" dirty="0"/>
          </a:p>
        </p:txBody>
      </p:sp>
      <p:sp>
        <p:nvSpPr>
          <p:cNvPr id="6" name="Footer Placeholder 4">
            <a:extLst>
              <a:ext uri="{FF2B5EF4-FFF2-40B4-BE49-F238E27FC236}">
                <a16:creationId xmlns:a16="http://schemas.microsoft.com/office/drawing/2014/main" id="{97E49E06-6B2A-A7FF-BC73-FF5664F31E04}"/>
              </a:ext>
            </a:extLst>
          </p:cNvPr>
          <p:cNvSpPr txBox="1">
            <a:spLocks/>
          </p:cNvSpPr>
          <p:nvPr userDrawn="1"/>
        </p:nvSpPr>
        <p:spPr>
          <a:xfrm>
            <a:off x="1524000" y="6205474"/>
            <a:ext cx="8857256" cy="392642"/>
          </a:xfrm>
          <a:prstGeom prst="rect">
            <a:avLst/>
          </a:prstGeom>
        </p:spPr>
        <p:txBody>
          <a:bodyPr anchor="b"/>
          <a:lstStyle>
            <a:defPPr>
              <a:defRPr lang="en-US"/>
            </a:defPPr>
            <a:lvl1pPr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5311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30622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95933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61244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265551" algn="l" defTabSz="653110" rtl="0" eaLnBrk="1" latinLnBrk="0" hangingPunct="1">
              <a:defRPr kern="1200">
                <a:solidFill>
                  <a:schemeClr val="tx1"/>
                </a:solidFill>
                <a:latin typeface="Calibri" charset="0"/>
                <a:ea typeface="ＭＳ Ｐゴシック" charset="0"/>
                <a:cs typeface="ＭＳ Ｐゴシック" charset="0"/>
              </a:defRPr>
            </a:lvl6pPr>
            <a:lvl7pPr marL="3918661" algn="l" defTabSz="653110" rtl="0" eaLnBrk="1" latinLnBrk="0" hangingPunct="1">
              <a:defRPr kern="1200">
                <a:solidFill>
                  <a:schemeClr val="tx1"/>
                </a:solidFill>
                <a:latin typeface="Calibri" charset="0"/>
                <a:ea typeface="ＭＳ Ｐゴシック" charset="0"/>
                <a:cs typeface="ＭＳ Ｐゴシック" charset="0"/>
              </a:defRPr>
            </a:lvl7pPr>
            <a:lvl8pPr marL="4571771" algn="l" defTabSz="653110" rtl="0" eaLnBrk="1" latinLnBrk="0" hangingPunct="1">
              <a:defRPr kern="1200">
                <a:solidFill>
                  <a:schemeClr val="tx1"/>
                </a:solidFill>
                <a:latin typeface="Calibri" charset="0"/>
                <a:ea typeface="ＭＳ Ｐゴシック" charset="0"/>
                <a:cs typeface="ＭＳ Ｐゴシック" charset="0"/>
              </a:defRPr>
            </a:lvl8pPr>
            <a:lvl9pPr marL="5224882" algn="l" defTabSz="653110" rtl="0" eaLnBrk="1" latinLnBrk="0" hangingPunct="1">
              <a:defRPr kern="1200">
                <a:solidFill>
                  <a:schemeClr val="tx1"/>
                </a:solidFill>
                <a:latin typeface="Calibri" charset="0"/>
                <a:ea typeface="ＭＳ Ｐゴシック" charset="0"/>
                <a:cs typeface="ＭＳ Ｐゴシック" charset="0"/>
              </a:defRPr>
            </a:lvl9pPr>
          </a:lstStyle>
          <a:p>
            <a:r>
              <a:rPr lang="en-US" sz="667" i="1" dirty="0">
                <a:solidFill>
                  <a:schemeClr val="tx1"/>
                </a:solidFill>
                <a:latin typeface="Avenir Light Oblique" panose="020B0402020203090204" pitchFamily="34" charset="77"/>
              </a:rPr>
              <a:t>Your possession and use of this Luxury Institute, LLC content constitutes your legal agreement to (i) use the content under a limited license only for your own educational use, and (ii) not disclose, </a:t>
            </a:r>
          </a:p>
          <a:p>
            <a:r>
              <a:rPr lang="en-US" sz="667" i="1" dirty="0">
                <a:solidFill>
                  <a:schemeClr val="tx1"/>
                </a:solidFill>
                <a:latin typeface="Avenir Light Oblique" panose="020B0402020203090204" pitchFamily="34" charset="77"/>
              </a:rPr>
              <a:t>publish, make public or provide the content, in whole or in part, to any third person or entity without the prior written consent of Luxury Institute. © 2025 Copyright Luxury Institute, LLC. All Rights Reserved.</a:t>
            </a:r>
          </a:p>
        </p:txBody>
      </p:sp>
      <p:pic>
        <p:nvPicPr>
          <p:cNvPr id="7" name="Picture 6">
            <a:extLst>
              <a:ext uri="{FF2B5EF4-FFF2-40B4-BE49-F238E27FC236}">
                <a16:creationId xmlns:a16="http://schemas.microsoft.com/office/drawing/2014/main" id="{DDD8F614-A470-9526-7191-C450432E8C1C}"/>
              </a:ext>
            </a:extLst>
          </p:cNvPr>
          <p:cNvPicPr>
            <a:picLocks noChangeAspect="1"/>
          </p:cNvPicPr>
          <p:nvPr userDrawn="1"/>
        </p:nvPicPr>
        <p:blipFill>
          <a:blip r:embed="rId2"/>
          <a:stretch>
            <a:fillRect/>
          </a:stretch>
        </p:blipFill>
        <p:spPr>
          <a:xfrm>
            <a:off x="508001" y="6211372"/>
            <a:ext cx="968189" cy="378857"/>
          </a:xfrm>
          <a:prstGeom prst="rect">
            <a:avLst/>
          </a:prstGeom>
        </p:spPr>
      </p:pic>
    </p:spTree>
    <p:extLst>
      <p:ext uri="{BB962C8B-B14F-4D97-AF65-F5344CB8AC3E}">
        <p14:creationId xmlns:p14="http://schemas.microsoft.com/office/powerpoint/2010/main" val="22833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9B79-9009-0FE8-8B95-D3CD864C875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7B03BC-1091-0F39-22D6-C7C580D97B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5" name="Slide Number Placeholder 3">
            <a:extLst>
              <a:ext uri="{FF2B5EF4-FFF2-40B4-BE49-F238E27FC236}">
                <a16:creationId xmlns:a16="http://schemas.microsoft.com/office/drawing/2014/main" id="{C2DFF978-D918-7BC4-E051-D7C412BDE2F5}"/>
              </a:ext>
            </a:extLst>
          </p:cNvPr>
          <p:cNvSpPr>
            <a:spLocks noGrp="1"/>
          </p:cNvSpPr>
          <p:nvPr>
            <p:ph type="sldNum" sz="quarter" idx="4"/>
          </p:nvPr>
        </p:nvSpPr>
        <p:spPr>
          <a:xfrm>
            <a:off x="11353800" y="6311900"/>
            <a:ext cx="1341120" cy="365760"/>
          </a:xfrm>
          <a:prstGeom prst="rect">
            <a:avLst/>
          </a:prstGeom>
        </p:spPr>
        <p:txBody>
          <a:bodyPr anchor="b"/>
          <a:lstStyle>
            <a:lvl1pPr>
              <a:defRPr sz="1000" b="0" i="0">
                <a:solidFill>
                  <a:schemeClr val="tx1"/>
                </a:solidFill>
                <a:latin typeface="Avenir Light" panose="020B0402020203020204" pitchFamily="34" charset="77"/>
              </a:defRPr>
            </a:lvl1pPr>
          </a:lstStyle>
          <a:p>
            <a:pPr>
              <a:defRPr/>
            </a:pPr>
            <a:fld id="{310DB2DF-E22F-AA42-BA34-A9EF4E9B3765}" type="slidenum">
              <a:rPr lang="en-US" smtClean="0"/>
              <a:pPr>
                <a:defRPr/>
              </a:pPr>
              <a:t>‹#›</a:t>
            </a:fld>
            <a:endParaRPr lang="en-US" dirty="0"/>
          </a:p>
        </p:txBody>
      </p:sp>
      <p:sp>
        <p:nvSpPr>
          <p:cNvPr id="6" name="Footer Placeholder 4">
            <a:extLst>
              <a:ext uri="{FF2B5EF4-FFF2-40B4-BE49-F238E27FC236}">
                <a16:creationId xmlns:a16="http://schemas.microsoft.com/office/drawing/2014/main" id="{8BC1391C-66DC-5917-B333-DF2417553DC8}"/>
              </a:ext>
            </a:extLst>
          </p:cNvPr>
          <p:cNvSpPr txBox="1">
            <a:spLocks/>
          </p:cNvSpPr>
          <p:nvPr userDrawn="1"/>
        </p:nvSpPr>
        <p:spPr>
          <a:xfrm>
            <a:off x="1524000" y="6205474"/>
            <a:ext cx="8857256" cy="392642"/>
          </a:xfrm>
          <a:prstGeom prst="rect">
            <a:avLst/>
          </a:prstGeom>
        </p:spPr>
        <p:txBody>
          <a:bodyPr anchor="b"/>
          <a:lstStyle>
            <a:defPPr>
              <a:defRPr lang="en-US"/>
            </a:defPPr>
            <a:lvl1pPr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5311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30622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95933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61244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265551" algn="l" defTabSz="653110" rtl="0" eaLnBrk="1" latinLnBrk="0" hangingPunct="1">
              <a:defRPr kern="1200">
                <a:solidFill>
                  <a:schemeClr val="tx1"/>
                </a:solidFill>
                <a:latin typeface="Calibri" charset="0"/>
                <a:ea typeface="ＭＳ Ｐゴシック" charset="0"/>
                <a:cs typeface="ＭＳ Ｐゴシック" charset="0"/>
              </a:defRPr>
            </a:lvl6pPr>
            <a:lvl7pPr marL="3918661" algn="l" defTabSz="653110" rtl="0" eaLnBrk="1" latinLnBrk="0" hangingPunct="1">
              <a:defRPr kern="1200">
                <a:solidFill>
                  <a:schemeClr val="tx1"/>
                </a:solidFill>
                <a:latin typeface="Calibri" charset="0"/>
                <a:ea typeface="ＭＳ Ｐゴシック" charset="0"/>
                <a:cs typeface="ＭＳ Ｐゴシック" charset="0"/>
              </a:defRPr>
            </a:lvl7pPr>
            <a:lvl8pPr marL="4571771" algn="l" defTabSz="653110" rtl="0" eaLnBrk="1" latinLnBrk="0" hangingPunct="1">
              <a:defRPr kern="1200">
                <a:solidFill>
                  <a:schemeClr val="tx1"/>
                </a:solidFill>
                <a:latin typeface="Calibri" charset="0"/>
                <a:ea typeface="ＭＳ Ｐゴシック" charset="0"/>
                <a:cs typeface="ＭＳ Ｐゴシック" charset="0"/>
              </a:defRPr>
            </a:lvl8pPr>
            <a:lvl9pPr marL="5224882" algn="l" defTabSz="653110" rtl="0" eaLnBrk="1" latinLnBrk="0" hangingPunct="1">
              <a:defRPr kern="1200">
                <a:solidFill>
                  <a:schemeClr val="tx1"/>
                </a:solidFill>
                <a:latin typeface="Calibri" charset="0"/>
                <a:ea typeface="ＭＳ Ｐゴシック" charset="0"/>
                <a:cs typeface="ＭＳ Ｐゴシック" charset="0"/>
              </a:defRPr>
            </a:lvl9pPr>
          </a:lstStyle>
          <a:p>
            <a:r>
              <a:rPr lang="en-US" sz="667" i="1" dirty="0">
                <a:solidFill>
                  <a:schemeClr val="tx1"/>
                </a:solidFill>
                <a:latin typeface="Avenir Light Oblique" panose="020B0402020203090204" pitchFamily="34" charset="77"/>
              </a:rPr>
              <a:t>Your possession and use of this Luxury Institute, LLC content constitutes your legal agreement to (i) use the content under a limited license only for your own educational use, and (ii) not disclose, </a:t>
            </a:r>
          </a:p>
          <a:p>
            <a:r>
              <a:rPr lang="en-US" sz="667" i="1" dirty="0">
                <a:solidFill>
                  <a:schemeClr val="tx1"/>
                </a:solidFill>
                <a:latin typeface="Avenir Light Oblique" panose="020B0402020203090204" pitchFamily="34" charset="77"/>
              </a:rPr>
              <a:t>publish, make public or provide the content, in whole or in part, to any third person or entity without the prior written consent of Luxury Institute. ©  Copyright Luxury Institute, LLC. All Rights Reserved.</a:t>
            </a:r>
          </a:p>
        </p:txBody>
      </p:sp>
      <p:pic>
        <p:nvPicPr>
          <p:cNvPr id="7" name="Picture 6">
            <a:extLst>
              <a:ext uri="{FF2B5EF4-FFF2-40B4-BE49-F238E27FC236}">
                <a16:creationId xmlns:a16="http://schemas.microsoft.com/office/drawing/2014/main" id="{F7C2F329-357A-FC41-764F-B32593EB52F4}"/>
              </a:ext>
            </a:extLst>
          </p:cNvPr>
          <p:cNvPicPr>
            <a:picLocks noChangeAspect="1"/>
          </p:cNvPicPr>
          <p:nvPr userDrawn="1"/>
        </p:nvPicPr>
        <p:blipFill>
          <a:blip r:embed="rId2"/>
          <a:stretch>
            <a:fillRect/>
          </a:stretch>
        </p:blipFill>
        <p:spPr>
          <a:xfrm>
            <a:off x="508001" y="6211372"/>
            <a:ext cx="968189" cy="378857"/>
          </a:xfrm>
          <a:prstGeom prst="rect">
            <a:avLst/>
          </a:prstGeom>
        </p:spPr>
      </p:pic>
    </p:spTree>
    <p:extLst>
      <p:ext uri="{BB962C8B-B14F-4D97-AF65-F5344CB8AC3E}">
        <p14:creationId xmlns:p14="http://schemas.microsoft.com/office/powerpoint/2010/main" val="131418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22B0-3A88-7D8A-6A52-0510885E109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2827271-FA76-7EA4-5F19-7545DFF07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239EEB-6252-0858-7275-2FBB302EBE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2A152264-5D08-1FDB-630C-7BDE382746BB}"/>
              </a:ext>
            </a:extLst>
          </p:cNvPr>
          <p:cNvSpPr/>
          <p:nvPr userDrawn="1"/>
        </p:nvSpPr>
        <p:spPr>
          <a:xfrm>
            <a:off x="0" y="683173"/>
            <a:ext cx="838200" cy="3195145"/>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0" i="0" dirty="0">
              <a:latin typeface="Avenir Book" panose="02000503020000020003" pitchFamily="2" charset="0"/>
            </a:endParaRPr>
          </a:p>
        </p:txBody>
      </p:sp>
      <p:sp>
        <p:nvSpPr>
          <p:cNvPr id="7" name="Slide Number Placeholder 3">
            <a:extLst>
              <a:ext uri="{FF2B5EF4-FFF2-40B4-BE49-F238E27FC236}">
                <a16:creationId xmlns:a16="http://schemas.microsoft.com/office/drawing/2014/main" id="{53919B05-E1E5-BF85-31BE-6EFE72C63EB4}"/>
              </a:ext>
            </a:extLst>
          </p:cNvPr>
          <p:cNvSpPr>
            <a:spLocks noGrp="1"/>
          </p:cNvSpPr>
          <p:nvPr>
            <p:ph type="sldNum" sz="quarter" idx="4"/>
          </p:nvPr>
        </p:nvSpPr>
        <p:spPr>
          <a:xfrm>
            <a:off x="11353800" y="6311900"/>
            <a:ext cx="1341120" cy="365760"/>
          </a:xfrm>
          <a:prstGeom prst="rect">
            <a:avLst/>
          </a:prstGeom>
        </p:spPr>
        <p:txBody>
          <a:bodyPr anchor="b"/>
          <a:lstStyle>
            <a:lvl1pPr>
              <a:defRPr sz="1000" b="0" i="0">
                <a:solidFill>
                  <a:schemeClr val="tx1"/>
                </a:solidFill>
                <a:latin typeface="Avenir Light" panose="020B0402020203020204" pitchFamily="34" charset="77"/>
              </a:defRPr>
            </a:lvl1pPr>
          </a:lstStyle>
          <a:p>
            <a:pPr>
              <a:defRPr/>
            </a:pPr>
            <a:fld id="{310DB2DF-E22F-AA42-BA34-A9EF4E9B3765}" type="slidenum">
              <a:rPr lang="en-US" smtClean="0"/>
              <a:pPr>
                <a:defRPr/>
              </a:pPr>
              <a:t>‹#›</a:t>
            </a:fld>
            <a:endParaRPr lang="en-US" dirty="0"/>
          </a:p>
        </p:txBody>
      </p:sp>
      <p:sp>
        <p:nvSpPr>
          <p:cNvPr id="9" name="Footer Placeholder 4">
            <a:extLst>
              <a:ext uri="{FF2B5EF4-FFF2-40B4-BE49-F238E27FC236}">
                <a16:creationId xmlns:a16="http://schemas.microsoft.com/office/drawing/2014/main" id="{F8F2B04F-782B-618A-94E6-3C832ACDA55C}"/>
              </a:ext>
            </a:extLst>
          </p:cNvPr>
          <p:cNvSpPr txBox="1">
            <a:spLocks/>
          </p:cNvSpPr>
          <p:nvPr userDrawn="1"/>
        </p:nvSpPr>
        <p:spPr>
          <a:xfrm>
            <a:off x="1524000" y="6205474"/>
            <a:ext cx="8857256" cy="392642"/>
          </a:xfrm>
          <a:prstGeom prst="rect">
            <a:avLst/>
          </a:prstGeom>
        </p:spPr>
        <p:txBody>
          <a:bodyPr anchor="b"/>
          <a:lstStyle>
            <a:defPPr>
              <a:defRPr lang="en-US"/>
            </a:defPPr>
            <a:lvl1pPr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5311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30622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95933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61244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265551" algn="l" defTabSz="653110" rtl="0" eaLnBrk="1" latinLnBrk="0" hangingPunct="1">
              <a:defRPr kern="1200">
                <a:solidFill>
                  <a:schemeClr val="tx1"/>
                </a:solidFill>
                <a:latin typeface="Calibri" charset="0"/>
                <a:ea typeface="ＭＳ Ｐゴシック" charset="0"/>
                <a:cs typeface="ＭＳ Ｐゴシック" charset="0"/>
              </a:defRPr>
            </a:lvl6pPr>
            <a:lvl7pPr marL="3918661" algn="l" defTabSz="653110" rtl="0" eaLnBrk="1" latinLnBrk="0" hangingPunct="1">
              <a:defRPr kern="1200">
                <a:solidFill>
                  <a:schemeClr val="tx1"/>
                </a:solidFill>
                <a:latin typeface="Calibri" charset="0"/>
                <a:ea typeface="ＭＳ Ｐゴシック" charset="0"/>
                <a:cs typeface="ＭＳ Ｐゴシック" charset="0"/>
              </a:defRPr>
            </a:lvl7pPr>
            <a:lvl8pPr marL="4571771" algn="l" defTabSz="653110" rtl="0" eaLnBrk="1" latinLnBrk="0" hangingPunct="1">
              <a:defRPr kern="1200">
                <a:solidFill>
                  <a:schemeClr val="tx1"/>
                </a:solidFill>
                <a:latin typeface="Calibri" charset="0"/>
                <a:ea typeface="ＭＳ Ｐゴシック" charset="0"/>
                <a:cs typeface="ＭＳ Ｐゴシック" charset="0"/>
              </a:defRPr>
            </a:lvl8pPr>
            <a:lvl9pPr marL="5224882" algn="l" defTabSz="653110" rtl="0" eaLnBrk="1" latinLnBrk="0" hangingPunct="1">
              <a:defRPr kern="1200">
                <a:solidFill>
                  <a:schemeClr val="tx1"/>
                </a:solidFill>
                <a:latin typeface="Calibri" charset="0"/>
                <a:ea typeface="ＭＳ Ｐゴシック" charset="0"/>
                <a:cs typeface="ＭＳ Ｐゴシック" charset="0"/>
              </a:defRPr>
            </a:lvl9pPr>
          </a:lstStyle>
          <a:p>
            <a:r>
              <a:rPr lang="en-US" sz="667" i="1" dirty="0">
                <a:solidFill>
                  <a:schemeClr val="tx1"/>
                </a:solidFill>
                <a:latin typeface="Avenir Light Oblique" panose="020B0402020203090204" pitchFamily="34" charset="77"/>
              </a:rPr>
              <a:t>Your possession and use of this Luxury Institute, LLC content constitutes your legal agreement to (i) use the content under a limited license only for your own educational use, and (ii) not disclose, </a:t>
            </a:r>
          </a:p>
          <a:p>
            <a:r>
              <a:rPr lang="en-US" sz="667" i="1" dirty="0">
                <a:solidFill>
                  <a:schemeClr val="tx1"/>
                </a:solidFill>
                <a:latin typeface="Avenir Light Oblique" panose="020B0402020203090204" pitchFamily="34" charset="77"/>
              </a:rPr>
              <a:t>publish, make public or provide the content, in whole or in part, to any third person or entity without the prior written consent of Luxury Institute. ©  Copyright Luxury Institute, LLC. All Rights Reserved.</a:t>
            </a:r>
          </a:p>
        </p:txBody>
      </p:sp>
      <p:pic>
        <p:nvPicPr>
          <p:cNvPr id="10" name="Picture 9">
            <a:extLst>
              <a:ext uri="{FF2B5EF4-FFF2-40B4-BE49-F238E27FC236}">
                <a16:creationId xmlns:a16="http://schemas.microsoft.com/office/drawing/2014/main" id="{ECCC3E93-E88B-4A66-2BA5-066177EA5305}"/>
              </a:ext>
            </a:extLst>
          </p:cNvPr>
          <p:cNvPicPr>
            <a:picLocks noChangeAspect="1"/>
          </p:cNvPicPr>
          <p:nvPr userDrawn="1"/>
        </p:nvPicPr>
        <p:blipFill>
          <a:blip r:embed="rId2"/>
          <a:stretch>
            <a:fillRect/>
          </a:stretch>
        </p:blipFill>
        <p:spPr>
          <a:xfrm>
            <a:off x="508001" y="6211372"/>
            <a:ext cx="968189" cy="378857"/>
          </a:xfrm>
          <a:prstGeom prst="rect">
            <a:avLst/>
          </a:prstGeom>
        </p:spPr>
      </p:pic>
    </p:spTree>
    <p:extLst>
      <p:ext uri="{BB962C8B-B14F-4D97-AF65-F5344CB8AC3E}">
        <p14:creationId xmlns:p14="http://schemas.microsoft.com/office/powerpoint/2010/main" val="320575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AF70-006D-F9DE-1B04-D90EE51EEA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4CD003-16BE-70A0-48D7-C50C3FAACE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7376354-9EE6-4047-79B1-ADC69B8B7D26}"/>
              </a:ext>
            </a:extLst>
          </p:cNvPr>
          <p:cNvSpPr>
            <a:spLocks noGrp="1"/>
          </p:cNvSpPr>
          <p:nvPr>
            <p:ph type="sldNum" sz="quarter" idx="12"/>
          </p:nvPr>
        </p:nvSpPr>
        <p:spPr/>
        <p:txBody>
          <a:bodyPr/>
          <a:lstStyle>
            <a:lvl1pPr>
              <a:defRPr>
                <a:solidFill>
                  <a:schemeClr val="tx1"/>
                </a:solidFill>
              </a:defRPr>
            </a:lvl1pPr>
          </a:lstStyle>
          <a:p>
            <a:fld id="{95F61627-68F5-44D0-BBEE-87EFEBAC1AAB}" type="slidenum">
              <a:rPr lang="en-US" smtClean="0"/>
              <a:pPr/>
              <a:t>‹#›</a:t>
            </a:fld>
            <a:endParaRPr lang="en-US"/>
          </a:p>
        </p:txBody>
      </p:sp>
    </p:spTree>
    <p:extLst>
      <p:ext uri="{BB962C8B-B14F-4D97-AF65-F5344CB8AC3E}">
        <p14:creationId xmlns:p14="http://schemas.microsoft.com/office/powerpoint/2010/main" val="247496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1C8B-FA4B-01D2-6C4E-C1DBCC5CEB7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D4922EE-0459-1EAC-DE24-BF803A63E883}"/>
              </a:ext>
            </a:extLst>
          </p:cNvPr>
          <p:cNvSpPr>
            <a:spLocks noGrp="1"/>
          </p:cNvSpPr>
          <p:nvPr>
            <p:ph type="body" idx="1"/>
          </p:nvPr>
        </p:nvSpPr>
        <p:spPr>
          <a:xfrm>
            <a:off x="839788" y="1681163"/>
            <a:ext cx="5157787"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0352CF-EE1E-0D0B-C583-8EB8556D49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10F928-A811-FC23-411B-F49711B4D0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CCE94F-9F5C-4B31-BA0C-A82CCE1F53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D9A8598-4B32-B282-F008-AC8B6BDD323A}"/>
              </a:ext>
            </a:extLst>
          </p:cNvPr>
          <p:cNvSpPr/>
          <p:nvPr userDrawn="1"/>
        </p:nvSpPr>
        <p:spPr>
          <a:xfrm>
            <a:off x="0" y="683173"/>
            <a:ext cx="838200" cy="3195145"/>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0" i="0" dirty="0">
              <a:latin typeface="Avenir Book" panose="02000503020000020003" pitchFamily="2" charset="0"/>
            </a:endParaRPr>
          </a:p>
        </p:txBody>
      </p:sp>
      <p:sp>
        <p:nvSpPr>
          <p:cNvPr id="9" name="Slide Number Placeholder 3">
            <a:extLst>
              <a:ext uri="{FF2B5EF4-FFF2-40B4-BE49-F238E27FC236}">
                <a16:creationId xmlns:a16="http://schemas.microsoft.com/office/drawing/2014/main" id="{98DF4C37-D924-ECAC-358C-9A3FEBE3D3C4}"/>
              </a:ext>
            </a:extLst>
          </p:cNvPr>
          <p:cNvSpPr>
            <a:spLocks noGrp="1"/>
          </p:cNvSpPr>
          <p:nvPr>
            <p:ph type="sldNum" sz="quarter" idx="10"/>
          </p:nvPr>
        </p:nvSpPr>
        <p:spPr>
          <a:xfrm>
            <a:off x="11353800" y="6311900"/>
            <a:ext cx="1341120" cy="365760"/>
          </a:xfrm>
          <a:prstGeom prst="rect">
            <a:avLst/>
          </a:prstGeom>
        </p:spPr>
        <p:txBody>
          <a:bodyPr anchor="b"/>
          <a:lstStyle>
            <a:lvl1pPr>
              <a:defRPr sz="1000" b="0" i="0">
                <a:solidFill>
                  <a:schemeClr val="tx1"/>
                </a:solidFill>
                <a:latin typeface="Avenir Light" panose="020B0402020203020204" pitchFamily="34" charset="77"/>
              </a:defRPr>
            </a:lvl1pPr>
          </a:lstStyle>
          <a:p>
            <a:pPr>
              <a:defRPr/>
            </a:pPr>
            <a:fld id="{310DB2DF-E22F-AA42-BA34-A9EF4E9B3765}" type="slidenum">
              <a:rPr lang="en-US" smtClean="0"/>
              <a:pPr>
                <a:defRPr/>
              </a:pPr>
              <a:t>‹#›</a:t>
            </a:fld>
            <a:endParaRPr lang="en-US" dirty="0"/>
          </a:p>
        </p:txBody>
      </p:sp>
      <p:sp>
        <p:nvSpPr>
          <p:cNvPr id="11" name="Footer Placeholder 4">
            <a:extLst>
              <a:ext uri="{FF2B5EF4-FFF2-40B4-BE49-F238E27FC236}">
                <a16:creationId xmlns:a16="http://schemas.microsoft.com/office/drawing/2014/main" id="{0CA20B48-E457-FADD-AF3D-963555FF1DA0}"/>
              </a:ext>
            </a:extLst>
          </p:cNvPr>
          <p:cNvSpPr txBox="1">
            <a:spLocks/>
          </p:cNvSpPr>
          <p:nvPr userDrawn="1"/>
        </p:nvSpPr>
        <p:spPr>
          <a:xfrm>
            <a:off x="1524000" y="6205474"/>
            <a:ext cx="8857256" cy="392642"/>
          </a:xfrm>
          <a:prstGeom prst="rect">
            <a:avLst/>
          </a:prstGeom>
        </p:spPr>
        <p:txBody>
          <a:bodyPr anchor="b"/>
          <a:lstStyle>
            <a:defPPr>
              <a:defRPr lang="en-US"/>
            </a:defPPr>
            <a:lvl1pPr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5311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30622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95933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61244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265551" algn="l" defTabSz="653110" rtl="0" eaLnBrk="1" latinLnBrk="0" hangingPunct="1">
              <a:defRPr kern="1200">
                <a:solidFill>
                  <a:schemeClr val="tx1"/>
                </a:solidFill>
                <a:latin typeface="Calibri" charset="0"/>
                <a:ea typeface="ＭＳ Ｐゴシック" charset="0"/>
                <a:cs typeface="ＭＳ Ｐゴシック" charset="0"/>
              </a:defRPr>
            </a:lvl6pPr>
            <a:lvl7pPr marL="3918661" algn="l" defTabSz="653110" rtl="0" eaLnBrk="1" latinLnBrk="0" hangingPunct="1">
              <a:defRPr kern="1200">
                <a:solidFill>
                  <a:schemeClr val="tx1"/>
                </a:solidFill>
                <a:latin typeface="Calibri" charset="0"/>
                <a:ea typeface="ＭＳ Ｐゴシック" charset="0"/>
                <a:cs typeface="ＭＳ Ｐゴシック" charset="0"/>
              </a:defRPr>
            </a:lvl7pPr>
            <a:lvl8pPr marL="4571771" algn="l" defTabSz="653110" rtl="0" eaLnBrk="1" latinLnBrk="0" hangingPunct="1">
              <a:defRPr kern="1200">
                <a:solidFill>
                  <a:schemeClr val="tx1"/>
                </a:solidFill>
                <a:latin typeface="Calibri" charset="0"/>
                <a:ea typeface="ＭＳ Ｐゴシック" charset="0"/>
                <a:cs typeface="ＭＳ Ｐゴシック" charset="0"/>
              </a:defRPr>
            </a:lvl8pPr>
            <a:lvl9pPr marL="5224882" algn="l" defTabSz="653110" rtl="0" eaLnBrk="1" latinLnBrk="0" hangingPunct="1">
              <a:defRPr kern="1200">
                <a:solidFill>
                  <a:schemeClr val="tx1"/>
                </a:solidFill>
                <a:latin typeface="Calibri" charset="0"/>
                <a:ea typeface="ＭＳ Ｐゴシック" charset="0"/>
                <a:cs typeface="ＭＳ Ｐゴシック" charset="0"/>
              </a:defRPr>
            </a:lvl9pPr>
          </a:lstStyle>
          <a:p>
            <a:r>
              <a:rPr lang="en-US" sz="667" i="1" dirty="0">
                <a:solidFill>
                  <a:schemeClr val="tx1"/>
                </a:solidFill>
                <a:latin typeface="Avenir Light Oblique" panose="020B0402020203090204" pitchFamily="34" charset="77"/>
              </a:rPr>
              <a:t>Your possession and use of this Luxury Institute, LLC content constitutes your legal agreement to (i) use the content under a limited license only for your own educational use, and (ii) not disclose, </a:t>
            </a:r>
          </a:p>
          <a:p>
            <a:r>
              <a:rPr lang="en-US" sz="667" i="1" dirty="0">
                <a:solidFill>
                  <a:schemeClr val="tx1"/>
                </a:solidFill>
                <a:latin typeface="Avenir Light Oblique" panose="020B0402020203090204" pitchFamily="34" charset="77"/>
              </a:rPr>
              <a:t>publish, make public or provide the content, in whole or in part, to any third person or entity without the prior written consent of Luxury Institute. ©  Copyright Luxury Institute, LLC. All Rights Reserved.</a:t>
            </a:r>
          </a:p>
        </p:txBody>
      </p:sp>
      <p:pic>
        <p:nvPicPr>
          <p:cNvPr id="12" name="Picture 11">
            <a:extLst>
              <a:ext uri="{FF2B5EF4-FFF2-40B4-BE49-F238E27FC236}">
                <a16:creationId xmlns:a16="http://schemas.microsoft.com/office/drawing/2014/main" id="{93A0424C-1809-A542-D43E-114C82540B2C}"/>
              </a:ext>
            </a:extLst>
          </p:cNvPr>
          <p:cNvPicPr>
            <a:picLocks noChangeAspect="1"/>
          </p:cNvPicPr>
          <p:nvPr userDrawn="1"/>
        </p:nvPicPr>
        <p:blipFill>
          <a:blip r:embed="rId2"/>
          <a:stretch>
            <a:fillRect/>
          </a:stretch>
        </p:blipFill>
        <p:spPr>
          <a:xfrm>
            <a:off x="508001" y="6211372"/>
            <a:ext cx="968189" cy="378857"/>
          </a:xfrm>
          <a:prstGeom prst="rect">
            <a:avLst/>
          </a:prstGeom>
        </p:spPr>
      </p:pic>
    </p:spTree>
    <p:extLst>
      <p:ext uri="{BB962C8B-B14F-4D97-AF65-F5344CB8AC3E}">
        <p14:creationId xmlns:p14="http://schemas.microsoft.com/office/powerpoint/2010/main" val="2080817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8F6F6A97-0480-E4FF-D82B-E15AA695411E}"/>
              </a:ext>
            </a:extLst>
          </p:cNvPr>
          <p:cNvSpPr>
            <a:spLocks noGrp="1"/>
          </p:cNvSpPr>
          <p:nvPr>
            <p:ph type="sldNum" sz="quarter" idx="4"/>
          </p:nvPr>
        </p:nvSpPr>
        <p:spPr>
          <a:xfrm>
            <a:off x="11353800" y="6311900"/>
            <a:ext cx="1341120" cy="365760"/>
          </a:xfrm>
          <a:prstGeom prst="rect">
            <a:avLst/>
          </a:prstGeom>
        </p:spPr>
        <p:txBody>
          <a:bodyPr anchor="b"/>
          <a:lstStyle>
            <a:lvl1pPr>
              <a:defRPr sz="1000" b="0" i="0">
                <a:solidFill>
                  <a:schemeClr val="tx1"/>
                </a:solidFill>
                <a:latin typeface="Avenir Light" panose="020B0402020203020204" pitchFamily="34" charset="77"/>
              </a:defRPr>
            </a:lvl1pPr>
          </a:lstStyle>
          <a:p>
            <a:pPr>
              <a:defRPr/>
            </a:pPr>
            <a:fld id="{310DB2DF-E22F-AA42-BA34-A9EF4E9B3765}" type="slidenum">
              <a:rPr lang="en-US" smtClean="0"/>
              <a:pPr>
                <a:defRPr/>
              </a:pPr>
              <a:t>‹#›</a:t>
            </a:fld>
            <a:endParaRPr lang="en-US" dirty="0"/>
          </a:p>
        </p:txBody>
      </p:sp>
      <p:sp>
        <p:nvSpPr>
          <p:cNvPr id="4" name="Footer Placeholder 4">
            <a:extLst>
              <a:ext uri="{FF2B5EF4-FFF2-40B4-BE49-F238E27FC236}">
                <a16:creationId xmlns:a16="http://schemas.microsoft.com/office/drawing/2014/main" id="{329195B9-E974-D0D7-B9CF-995929640ECA}"/>
              </a:ext>
            </a:extLst>
          </p:cNvPr>
          <p:cNvSpPr txBox="1">
            <a:spLocks/>
          </p:cNvSpPr>
          <p:nvPr userDrawn="1"/>
        </p:nvSpPr>
        <p:spPr>
          <a:xfrm>
            <a:off x="419100" y="6298459"/>
            <a:ext cx="8857256" cy="392642"/>
          </a:xfrm>
          <a:prstGeom prst="rect">
            <a:avLst/>
          </a:prstGeom>
        </p:spPr>
        <p:txBody>
          <a:bodyPr anchor="b"/>
          <a:lstStyle>
            <a:defPPr>
              <a:defRPr lang="en-US"/>
            </a:defPPr>
            <a:lvl1pPr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5311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30622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95933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61244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265551" algn="l" defTabSz="653110" rtl="0" eaLnBrk="1" latinLnBrk="0" hangingPunct="1">
              <a:defRPr kern="1200">
                <a:solidFill>
                  <a:schemeClr val="tx1"/>
                </a:solidFill>
                <a:latin typeface="Calibri" charset="0"/>
                <a:ea typeface="ＭＳ Ｐゴシック" charset="0"/>
                <a:cs typeface="ＭＳ Ｐゴシック" charset="0"/>
              </a:defRPr>
            </a:lvl6pPr>
            <a:lvl7pPr marL="3918661" algn="l" defTabSz="653110" rtl="0" eaLnBrk="1" latinLnBrk="0" hangingPunct="1">
              <a:defRPr kern="1200">
                <a:solidFill>
                  <a:schemeClr val="tx1"/>
                </a:solidFill>
                <a:latin typeface="Calibri" charset="0"/>
                <a:ea typeface="ＭＳ Ｐゴシック" charset="0"/>
                <a:cs typeface="ＭＳ Ｐゴシック" charset="0"/>
              </a:defRPr>
            </a:lvl7pPr>
            <a:lvl8pPr marL="4571771" algn="l" defTabSz="653110" rtl="0" eaLnBrk="1" latinLnBrk="0" hangingPunct="1">
              <a:defRPr kern="1200">
                <a:solidFill>
                  <a:schemeClr val="tx1"/>
                </a:solidFill>
                <a:latin typeface="Calibri" charset="0"/>
                <a:ea typeface="ＭＳ Ｐゴシック" charset="0"/>
                <a:cs typeface="ＭＳ Ｐゴシック" charset="0"/>
              </a:defRPr>
            </a:lvl8pPr>
            <a:lvl9pPr marL="5224882" algn="l" defTabSz="653110" rtl="0" eaLnBrk="1" latinLnBrk="0" hangingPunct="1">
              <a:defRPr kern="1200">
                <a:solidFill>
                  <a:schemeClr val="tx1"/>
                </a:solidFill>
                <a:latin typeface="Calibri" charset="0"/>
                <a:ea typeface="ＭＳ Ｐゴシック" charset="0"/>
                <a:cs typeface="ＭＳ Ｐゴシック" charset="0"/>
              </a:defRPr>
            </a:lvl9pPr>
          </a:lstStyle>
          <a:p>
            <a:r>
              <a:rPr lang="en-US" sz="667" i="1" dirty="0">
                <a:solidFill>
                  <a:schemeClr val="tx1"/>
                </a:solidFill>
                <a:latin typeface="Avenir Light Oblique" panose="020B0402020203090204" pitchFamily="34" charset="77"/>
              </a:rPr>
              <a:t>Your possession and use of this Luxury Institute, LLC content constitutes your legal agreement to (i) use the content under a limited license only for your own educational use, and (ii) not disclose, </a:t>
            </a:r>
          </a:p>
          <a:p>
            <a:r>
              <a:rPr lang="en-US" sz="667" i="1" dirty="0">
                <a:solidFill>
                  <a:schemeClr val="tx1"/>
                </a:solidFill>
                <a:latin typeface="Avenir Light Oblique" panose="020B0402020203090204" pitchFamily="34" charset="77"/>
              </a:rPr>
              <a:t>publish, make public or provide the content, in whole or in part, to any third person or entity without the prior written consent of Luxury Institute. ©  Copyright Luxury Institute, LLC. All Rights Reserved.</a:t>
            </a:r>
          </a:p>
        </p:txBody>
      </p:sp>
    </p:spTree>
    <p:extLst>
      <p:ext uri="{BB962C8B-B14F-4D97-AF65-F5344CB8AC3E}">
        <p14:creationId xmlns:p14="http://schemas.microsoft.com/office/powerpoint/2010/main" val="1092297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0ABB-1A9E-9E42-3E40-AB629ADFE6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4102E8-D12B-A579-F619-9DE3B3EECAB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2880FF-6FD1-CADD-EF2D-C7BE82C74A9A}"/>
              </a:ext>
            </a:extLst>
          </p:cNvPr>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Slide Number Placeholder 3">
            <a:extLst>
              <a:ext uri="{FF2B5EF4-FFF2-40B4-BE49-F238E27FC236}">
                <a16:creationId xmlns:a16="http://schemas.microsoft.com/office/drawing/2014/main" id="{A401D396-D7F0-8FF5-B251-AB74CDD1A3D0}"/>
              </a:ext>
            </a:extLst>
          </p:cNvPr>
          <p:cNvSpPr>
            <a:spLocks noGrp="1"/>
          </p:cNvSpPr>
          <p:nvPr>
            <p:ph type="sldNum" sz="quarter" idx="4"/>
          </p:nvPr>
        </p:nvSpPr>
        <p:spPr>
          <a:xfrm>
            <a:off x="11353800" y="6311900"/>
            <a:ext cx="1341120" cy="365760"/>
          </a:xfrm>
          <a:prstGeom prst="rect">
            <a:avLst/>
          </a:prstGeom>
        </p:spPr>
        <p:txBody>
          <a:bodyPr anchor="b"/>
          <a:lstStyle>
            <a:lvl1pPr>
              <a:defRPr sz="1000" b="0" i="0">
                <a:solidFill>
                  <a:schemeClr val="tx1"/>
                </a:solidFill>
                <a:latin typeface="Avenir Light" panose="020B0402020203020204" pitchFamily="34" charset="77"/>
              </a:defRPr>
            </a:lvl1pPr>
          </a:lstStyle>
          <a:p>
            <a:pPr>
              <a:defRPr/>
            </a:pPr>
            <a:fld id="{310DB2DF-E22F-AA42-BA34-A9EF4E9B3765}" type="slidenum">
              <a:rPr lang="en-US" smtClean="0"/>
              <a:pPr>
                <a:defRPr/>
              </a:pPr>
              <a:t>‹#›</a:t>
            </a:fld>
            <a:endParaRPr lang="en-US" dirty="0"/>
          </a:p>
        </p:txBody>
      </p:sp>
      <p:sp>
        <p:nvSpPr>
          <p:cNvPr id="6" name="Footer Placeholder 4">
            <a:extLst>
              <a:ext uri="{FF2B5EF4-FFF2-40B4-BE49-F238E27FC236}">
                <a16:creationId xmlns:a16="http://schemas.microsoft.com/office/drawing/2014/main" id="{B3C1933D-796D-9822-84F7-6B18752C1E4D}"/>
              </a:ext>
            </a:extLst>
          </p:cNvPr>
          <p:cNvSpPr txBox="1">
            <a:spLocks/>
          </p:cNvSpPr>
          <p:nvPr userDrawn="1"/>
        </p:nvSpPr>
        <p:spPr>
          <a:xfrm>
            <a:off x="419100" y="6298459"/>
            <a:ext cx="8857256" cy="392642"/>
          </a:xfrm>
          <a:prstGeom prst="rect">
            <a:avLst/>
          </a:prstGeom>
        </p:spPr>
        <p:txBody>
          <a:bodyPr anchor="b"/>
          <a:lstStyle>
            <a:defPPr>
              <a:defRPr lang="en-US"/>
            </a:defPPr>
            <a:lvl1pPr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5311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30622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95933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61244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265551" algn="l" defTabSz="653110" rtl="0" eaLnBrk="1" latinLnBrk="0" hangingPunct="1">
              <a:defRPr kern="1200">
                <a:solidFill>
                  <a:schemeClr val="tx1"/>
                </a:solidFill>
                <a:latin typeface="Calibri" charset="0"/>
                <a:ea typeface="ＭＳ Ｐゴシック" charset="0"/>
                <a:cs typeface="ＭＳ Ｐゴシック" charset="0"/>
              </a:defRPr>
            </a:lvl6pPr>
            <a:lvl7pPr marL="3918661" algn="l" defTabSz="653110" rtl="0" eaLnBrk="1" latinLnBrk="0" hangingPunct="1">
              <a:defRPr kern="1200">
                <a:solidFill>
                  <a:schemeClr val="tx1"/>
                </a:solidFill>
                <a:latin typeface="Calibri" charset="0"/>
                <a:ea typeface="ＭＳ Ｐゴシック" charset="0"/>
                <a:cs typeface="ＭＳ Ｐゴシック" charset="0"/>
              </a:defRPr>
            </a:lvl7pPr>
            <a:lvl8pPr marL="4571771" algn="l" defTabSz="653110" rtl="0" eaLnBrk="1" latinLnBrk="0" hangingPunct="1">
              <a:defRPr kern="1200">
                <a:solidFill>
                  <a:schemeClr val="tx1"/>
                </a:solidFill>
                <a:latin typeface="Calibri" charset="0"/>
                <a:ea typeface="ＭＳ Ｐゴシック" charset="0"/>
                <a:cs typeface="ＭＳ Ｐゴシック" charset="0"/>
              </a:defRPr>
            </a:lvl8pPr>
            <a:lvl9pPr marL="5224882" algn="l" defTabSz="653110" rtl="0" eaLnBrk="1" latinLnBrk="0" hangingPunct="1">
              <a:defRPr kern="1200">
                <a:solidFill>
                  <a:schemeClr val="tx1"/>
                </a:solidFill>
                <a:latin typeface="Calibri" charset="0"/>
                <a:ea typeface="ＭＳ Ｐゴシック" charset="0"/>
                <a:cs typeface="ＭＳ Ｐゴシック" charset="0"/>
              </a:defRPr>
            </a:lvl9pPr>
          </a:lstStyle>
          <a:p>
            <a:r>
              <a:rPr lang="en-US" sz="667" i="1" dirty="0">
                <a:solidFill>
                  <a:schemeClr val="tx1"/>
                </a:solidFill>
                <a:latin typeface="Avenir Light Oblique" panose="020B0402020203090204" pitchFamily="34" charset="77"/>
              </a:rPr>
              <a:t>Your possession and use of this Luxury Institute, LLC content constitutes your legal agreement to (i) use the content under a limited license only for your own educational use, and (ii) not disclose, </a:t>
            </a:r>
          </a:p>
          <a:p>
            <a:r>
              <a:rPr lang="en-US" sz="667" i="1" dirty="0">
                <a:solidFill>
                  <a:schemeClr val="tx1"/>
                </a:solidFill>
                <a:latin typeface="Avenir Light Oblique" panose="020B0402020203090204" pitchFamily="34" charset="77"/>
              </a:rPr>
              <a:t>publish, make public or provide the content, in whole or in part, to any third person or entity without the prior written consent of Luxury Institute. ©  Copyright Luxury Institute, LLC. All Rights Reserved.</a:t>
            </a:r>
          </a:p>
        </p:txBody>
      </p:sp>
    </p:spTree>
    <p:extLst>
      <p:ext uri="{BB962C8B-B14F-4D97-AF65-F5344CB8AC3E}">
        <p14:creationId xmlns:p14="http://schemas.microsoft.com/office/powerpoint/2010/main" val="3393029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817B-8D30-289A-492F-7CC52662C4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55FCA9-39AF-CA0B-3E38-6AFD511E64ED}"/>
              </a:ext>
            </a:extLst>
          </p:cNvPr>
          <p:cNvSpPr>
            <a:spLocks noGrp="1"/>
          </p:cNvSpPr>
          <p:nvPr>
            <p:ph type="pic" idx="1"/>
          </p:nvPr>
        </p:nvSpPr>
        <p:spPr>
          <a:xfrm>
            <a:off x="5183188" y="987426"/>
            <a:ext cx="6172200" cy="4873625"/>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endParaRPr lang="en-US" dirty="0"/>
          </a:p>
        </p:txBody>
      </p:sp>
      <p:sp>
        <p:nvSpPr>
          <p:cNvPr id="4" name="Text Placeholder 3">
            <a:extLst>
              <a:ext uri="{FF2B5EF4-FFF2-40B4-BE49-F238E27FC236}">
                <a16:creationId xmlns:a16="http://schemas.microsoft.com/office/drawing/2014/main" id="{42149A4E-C866-F31A-693F-44DC602039C6}"/>
              </a:ext>
            </a:extLst>
          </p:cNvPr>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Slide Number Placeholder 3">
            <a:extLst>
              <a:ext uri="{FF2B5EF4-FFF2-40B4-BE49-F238E27FC236}">
                <a16:creationId xmlns:a16="http://schemas.microsoft.com/office/drawing/2014/main" id="{40D58C4D-217D-FF0B-4371-E4747788F1FD}"/>
              </a:ext>
            </a:extLst>
          </p:cNvPr>
          <p:cNvSpPr>
            <a:spLocks noGrp="1"/>
          </p:cNvSpPr>
          <p:nvPr>
            <p:ph type="sldNum" sz="quarter" idx="4"/>
          </p:nvPr>
        </p:nvSpPr>
        <p:spPr>
          <a:xfrm>
            <a:off x="11353800" y="6311900"/>
            <a:ext cx="1341120" cy="365760"/>
          </a:xfrm>
          <a:prstGeom prst="rect">
            <a:avLst/>
          </a:prstGeom>
        </p:spPr>
        <p:txBody>
          <a:bodyPr anchor="b"/>
          <a:lstStyle>
            <a:lvl1pPr>
              <a:defRPr sz="1000" b="0" i="0">
                <a:solidFill>
                  <a:schemeClr val="tx1"/>
                </a:solidFill>
                <a:latin typeface="Avenir Light" panose="020B0402020203020204" pitchFamily="34" charset="77"/>
              </a:defRPr>
            </a:lvl1pPr>
          </a:lstStyle>
          <a:p>
            <a:pPr>
              <a:defRPr/>
            </a:pPr>
            <a:fld id="{310DB2DF-E22F-AA42-BA34-A9EF4E9B3765}" type="slidenum">
              <a:rPr lang="en-US" smtClean="0"/>
              <a:pPr>
                <a:defRPr/>
              </a:pPr>
              <a:t>‹#›</a:t>
            </a:fld>
            <a:endParaRPr lang="en-US" dirty="0"/>
          </a:p>
        </p:txBody>
      </p:sp>
      <p:sp>
        <p:nvSpPr>
          <p:cNvPr id="6" name="Footer Placeholder 4">
            <a:extLst>
              <a:ext uri="{FF2B5EF4-FFF2-40B4-BE49-F238E27FC236}">
                <a16:creationId xmlns:a16="http://schemas.microsoft.com/office/drawing/2014/main" id="{8D3295DE-FC8B-03E1-AAD2-B45D5CCBDAF3}"/>
              </a:ext>
            </a:extLst>
          </p:cNvPr>
          <p:cNvSpPr txBox="1">
            <a:spLocks/>
          </p:cNvSpPr>
          <p:nvPr userDrawn="1"/>
        </p:nvSpPr>
        <p:spPr>
          <a:xfrm>
            <a:off x="419100" y="6298459"/>
            <a:ext cx="8857256" cy="392642"/>
          </a:xfrm>
          <a:prstGeom prst="rect">
            <a:avLst/>
          </a:prstGeom>
        </p:spPr>
        <p:txBody>
          <a:bodyPr anchor="b"/>
          <a:lstStyle>
            <a:defPPr>
              <a:defRPr lang="en-US"/>
            </a:defPPr>
            <a:lvl1pPr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5311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30622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95933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61244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265551" algn="l" defTabSz="653110" rtl="0" eaLnBrk="1" latinLnBrk="0" hangingPunct="1">
              <a:defRPr kern="1200">
                <a:solidFill>
                  <a:schemeClr val="tx1"/>
                </a:solidFill>
                <a:latin typeface="Calibri" charset="0"/>
                <a:ea typeface="ＭＳ Ｐゴシック" charset="0"/>
                <a:cs typeface="ＭＳ Ｐゴシック" charset="0"/>
              </a:defRPr>
            </a:lvl6pPr>
            <a:lvl7pPr marL="3918661" algn="l" defTabSz="653110" rtl="0" eaLnBrk="1" latinLnBrk="0" hangingPunct="1">
              <a:defRPr kern="1200">
                <a:solidFill>
                  <a:schemeClr val="tx1"/>
                </a:solidFill>
                <a:latin typeface="Calibri" charset="0"/>
                <a:ea typeface="ＭＳ Ｐゴシック" charset="0"/>
                <a:cs typeface="ＭＳ Ｐゴシック" charset="0"/>
              </a:defRPr>
            </a:lvl7pPr>
            <a:lvl8pPr marL="4571771" algn="l" defTabSz="653110" rtl="0" eaLnBrk="1" latinLnBrk="0" hangingPunct="1">
              <a:defRPr kern="1200">
                <a:solidFill>
                  <a:schemeClr val="tx1"/>
                </a:solidFill>
                <a:latin typeface="Calibri" charset="0"/>
                <a:ea typeface="ＭＳ Ｐゴシック" charset="0"/>
                <a:cs typeface="ＭＳ Ｐゴシック" charset="0"/>
              </a:defRPr>
            </a:lvl8pPr>
            <a:lvl9pPr marL="5224882" algn="l" defTabSz="653110" rtl="0" eaLnBrk="1" latinLnBrk="0" hangingPunct="1">
              <a:defRPr kern="1200">
                <a:solidFill>
                  <a:schemeClr val="tx1"/>
                </a:solidFill>
                <a:latin typeface="Calibri" charset="0"/>
                <a:ea typeface="ＭＳ Ｐゴシック" charset="0"/>
                <a:cs typeface="ＭＳ Ｐゴシック" charset="0"/>
              </a:defRPr>
            </a:lvl9pPr>
          </a:lstStyle>
          <a:p>
            <a:r>
              <a:rPr lang="en-US" sz="667" i="1" dirty="0">
                <a:solidFill>
                  <a:schemeClr val="tx1"/>
                </a:solidFill>
                <a:latin typeface="Avenir Light Oblique" panose="020B0402020203090204" pitchFamily="34" charset="77"/>
              </a:rPr>
              <a:t>Your possession and use of this Luxury Institute, LLC content constitutes your legal agreement to (i) use the content under a limited license only for your own educational use, and (ii) not disclose, </a:t>
            </a:r>
          </a:p>
          <a:p>
            <a:r>
              <a:rPr lang="en-US" sz="667" i="1" dirty="0">
                <a:solidFill>
                  <a:schemeClr val="tx1"/>
                </a:solidFill>
                <a:latin typeface="Avenir Light Oblique" panose="020B0402020203090204" pitchFamily="34" charset="77"/>
              </a:rPr>
              <a:t>publish, make public or provide the content, in whole or in part, to any third person or entity without the prior written consent of Luxury Institute. ©  Copyright Luxury Institute, LLC. All Rights Reserved.</a:t>
            </a:r>
          </a:p>
        </p:txBody>
      </p:sp>
    </p:spTree>
    <p:extLst>
      <p:ext uri="{BB962C8B-B14F-4D97-AF65-F5344CB8AC3E}">
        <p14:creationId xmlns:p14="http://schemas.microsoft.com/office/powerpoint/2010/main" val="828010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B353-35C2-6FD4-CDFD-300CE4CE84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9AB1F2-B40B-064F-97FA-5EA5276D05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F662292-85DB-88A2-F5E3-0C176270B3A1}"/>
              </a:ext>
            </a:extLst>
          </p:cNvPr>
          <p:cNvSpPr>
            <a:spLocks noGrp="1"/>
          </p:cNvSpPr>
          <p:nvPr>
            <p:ph type="sldNum" sz="quarter" idx="4"/>
          </p:nvPr>
        </p:nvSpPr>
        <p:spPr>
          <a:xfrm>
            <a:off x="11353800" y="6311900"/>
            <a:ext cx="1341120" cy="365760"/>
          </a:xfrm>
          <a:prstGeom prst="rect">
            <a:avLst/>
          </a:prstGeom>
        </p:spPr>
        <p:txBody>
          <a:bodyPr anchor="b"/>
          <a:lstStyle>
            <a:lvl1pPr>
              <a:defRPr sz="1000" b="0" i="0">
                <a:solidFill>
                  <a:schemeClr val="tx1"/>
                </a:solidFill>
                <a:latin typeface="Avenir Light" panose="020B0402020203020204" pitchFamily="34" charset="77"/>
              </a:defRPr>
            </a:lvl1pPr>
          </a:lstStyle>
          <a:p>
            <a:pPr>
              <a:defRPr/>
            </a:pPr>
            <a:fld id="{310DB2DF-E22F-AA42-BA34-A9EF4E9B3765}" type="slidenum">
              <a:rPr lang="en-US" smtClean="0"/>
              <a:pPr>
                <a:defRPr/>
              </a:pPr>
              <a:t>‹#›</a:t>
            </a:fld>
            <a:endParaRPr lang="en-US" dirty="0"/>
          </a:p>
        </p:txBody>
      </p:sp>
      <p:sp>
        <p:nvSpPr>
          <p:cNvPr id="5" name="Footer Placeholder 4">
            <a:extLst>
              <a:ext uri="{FF2B5EF4-FFF2-40B4-BE49-F238E27FC236}">
                <a16:creationId xmlns:a16="http://schemas.microsoft.com/office/drawing/2014/main" id="{A40121F2-AF76-F40B-A5D7-7C1E03C7C374}"/>
              </a:ext>
            </a:extLst>
          </p:cNvPr>
          <p:cNvSpPr txBox="1">
            <a:spLocks/>
          </p:cNvSpPr>
          <p:nvPr userDrawn="1"/>
        </p:nvSpPr>
        <p:spPr>
          <a:xfrm>
            <a:off x="419100" y="6298459"/>
            <a:ext cx="8857256" cy="392642"/>
          </a:xfrm>
          <a:prstGeom prst="rect">
            <a:avLst/>
          </a:prstGeom>
        </p:spPr>
        <p:txBody>
          <a:bodyPr anchor="b"/>
          <a:lstStyle>
            <a:defPPr>
              <a:defRPr lang="en-US"/>
            </a:defPPr>
            <a:lvl1pPr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5311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30622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95933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61244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265551" algn="l" defTabSz="653110" rtl="0" eaLnBrk="1" latinLnBrk="0" hangingPunct="1">
              <a:defRPr kern="1200">
                <a:solidFill>
                  <a:schemeClr val="tx1"/>
                </a:solidFill>
                <a:latin typeface="Calibri" charset="0"/>
                <a:ea typeface="ＭＳ Ｐゴシック" charset="0"/>
                <a:cs typeface="ＭＳ Ｐゴシック" charset="0"/>
              </a:defRPr>
            </a:lvl6pPr>
            <a:lvl7pPr marL="3918661" algn="l" defTabSz="653110" rtl="0" eaLnBrk="1" latinLnBrk="0" hangingPunct="1">
              <a:defRPr kern="1200">
                <a:solidFill>
                  <a:schemeClr val="tx1"/>
                </a:solidFill>
                <a:latin typeface="Calibri" charset="0"/>
                <a:ea typeface="ＭＳ Ｐゴシック" charset="0"/>
                <a:cs typeface="ＭＳ Ｐゴシック" charset="0"/>
              </a:defRPr>
            </a:lvl7pPr>
            <a:lvl8pPr marL="4571771" algn="l" defTabSz="653110" rtl="0" eaLnBrk="1" latinLnBrk="0" hangingPunct="1">
              <a:defRPr kern="1200">
                <a:solidFill>
                  <a:schemeClr val="tx1"/>
                </a:solidFill>
                <a:latin typeface="Calibri" charset="0"/>
                <a:ea typeface="ＭＳ Ｐゴシック" charset="0"/>
                <a:cs typeface="ＭＳ Ｐゴシック" charset="0"/>
              </a:defRPr>
            </a:lvl8pPr>
            <a:lvl9pPr marL="5224882" algn="l" defTabSz="653110" rtl="0" eaLnBrk="1" latinLnBrk="0" hangingPunct="1">
              <a:defRPr kern="1200">
                <a:solidFill>
                  <a:schemeClr val="tx1"/>
                </a:solidFill>
                <a:latin typeface="Calibri" charset="0"/>
                <a:ea typeface="ＭＳ Ｐゴシック" charset="0"/>
                <a:cs typeface="ＭＳ Ｐゴシック" charset="0"/>
              </a:defRPr>
            </a:lvl9pPr>
          </a:lstStyle>
          <a:p>
            <a:r>
              <a:rPr lang="en-US" sz="667" i="1" dirty="0">
                <a:solidFill>
                  <a:schemeClr val="tx1"/>
                </a:solidFill>
                <a:latin typeface="Avenir Light Oblique" panose="020B0402020203090204" pitchFamily="34" charset="77"/>
              </a:rPr>
              <a:t>Your possession and use of this Luxury Institute, LLC content constitutes your legal agreement to (i) use the content under a limited license only for your own educational use, and (ii) not disclose, </a:t>
            </a:r>
          </a:p>
          <a:p>
            <a:r>
              <a:rPr lang="en-US" sz="667" i="1" dirty="0">
                <a:solidFill>
                  <a:schemeClr val="tx1"/>
                </a:solidFill>
                <a:latin typeface="Avenir Light Oblique" panose="020B0402020203090204" pitchFamily="34" charset="77"/>
              </a:rPr>
              <a:t>publish, make public or provide the content, in whole or in part, to any third person or entity without the prior written consent of Luxury Institute. ©  Copyright Luxury Institute, LLC. All Rights Reserved.</a:t>
            </a:r>
          </a:p>
        </p:txBody>
      </p:sp>
    </p:spTree>
    <p:extLst>
      <p:ext uri="{BB962C8B-B14F-4D97-AF65-F5344CB8AC3E}">
        <p14:creationId xmlns:p14="http://schemas.microsoft.com/office/powerpoint/2010/main" val="1393399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59B744-C4B9-161A-4D39-9CFA303A237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250B1D-9BA5-86E0-28C4-398192E197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FA7C673-9950-8AC7-2A51-10741215987A}"/>
              </a:ext>
            </a:extLst>
          </p:cNvPr>
          <p:cNvSpPr>
            <a:spLocks noGrp="1"/>
          </p:cNvSpPr>
          <p:nvPr>
            <p:ph type="sldNum" sz="quarter" idx="4"/>
          </p:nvPr>
        </p:nvSpPr>
        <p:spPr>
          <a:xfrm>
            <a:off x="11353800" y="6311900"/>
            <a:ext cx="1341120" cy="365760"/>
          </a:xfrm>
          <a:prstGeom prst="rect">
            <a:avLst/>
          </a:prstGeom>
        </p:spPr>
        <p:txBody>
          <a:bodyPr anchor="b"/>
          <a:lstStyle>
            <a:lvl1pPr>
              <a:defRPr sz="1000" b="0" i="0">
                <a:solidFill>
                  <a:schemeClr val="tx1"/>
                </a:solidFill>
                <a:latin typeface="Avenir Light" panose="020B0402020203020204" pitchFamily="34" charset="77"/>
              </a:defRPr>
            </a:lvl1pPr>
          </a:lstStyle>
          <a:p>
            <a:pPr>
              <a:defRPr/>
            </a:pPr>
            <a:fld id="{310DB2DF-E22F-AA42-BA34-A9EF4E9B3765}" type="slidenum">
              <a:rPr lang="en-US" smtClean="0"/>
              <a:pPr>
                <a:defRPr/>
              </a:pPr>
              <a:t>‹#›</a:t>
            </a:fld>
            <a:endParaRPr lang="en-US" dirty="0"/>
          </a:p>
        </p:txBody>
      </p:sp>
      <p:sp>
        <p:nvSpPr>
          <p:cNvPr id="5" name="Footer Placeholder 4">
            <a:extLst>
              <a:ext uri="{FF2B5EF4-FFF2-40B4-BE49-F238E27FC236}">
                <a16:creationId xmlns:a16="http://schemas.microsoft.com/office/drawing/2014/main" id="{3C66DF54-44CA-3932-DB0B-1FE344616EA8}"/>
              </a:ext>
            </a:extLst>
          </p:cNvPr>
          <p:cNvSpPr txBox="1">
            <a:spLocks/>
          </p:cNvSpPr>
          <p:nvPr userDrawn="1"/>
        </p:nvSpPr>
        <p:spPr>
          <a:xfrm>
            <a:off x="419100" y="6298459"/>
            <a:ext cx="8857256" cy="392642"/>
          </a:xfrm>
          <a:prstGeom prst="rect">
            <a:avLst/>
          </a:prstGeom>
        </p:spPr>
        <p:txBody>
          <a:bodyPr anchor="b"/>
          <a:lstStyle>
            <a:defPPr>
              <a:defRPr lang="en-US"/>
            </a:defPPr>
            <a:lvl1pPr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5311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30622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95933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61244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265551" algn="l" defTabSz="653110" rtl="0" eaLnBrk="1" latinLnBrk="0" hangingPunct="1">
              <a:defRPr kern="1200">
                <a:solidFill>
                  <a:schemeClr val="tx1"/>
                </a:solidFill>
                <a:latin typeface="Calibri" charset="0"/>
                <a:ea typeface="ＭＳ Ｐゴシック" charset="0"/>
                <a:cs typeface="ＭＳ Ｐゴシック" charset="0"/>
              </a:defRPr>
            </a:lvl6pPr>
            <a:lvl7pPr marL="3918661" algn="l" defTabSz="653110" rtl="0" eaLnBrk="1" latinLnBrk="0" hangingPunct="1">
              <a:defRPr kern="1200">
                <a:solidFill>
                  <a:schemeClr val="tx1"/>
                </a:solidFill>
                <a:latin typeface="Calibri" charset="0"/>
                <a:ea typeface="ＭＳ Ｐゴシック" charset="0"/>
                <a:cs typeface="ＭＳ Ｐゴシック" charset="0"/>
              </a:defRPr>
            </a:lvl7pPr>
            <a:lvl8pPr marL="4571771" algn="l" defTabSz="653110" rtl="0" eaLnBrk="1" latinLnBrk="0" hangingPunct="1">
              <a:defRPr kern="1200">
                <a:solidFill>
                  <a:schemeClr val="tx1"/>
                </a:solidFill>
                <a:latin typeface="Calibri" charset="0"/>
                <a:ea typeface="ＭＳ Ｐゴシック" charset="0"/>
                <a:cs typeface="ＭＳ Ｐゴシック" charset="0"/>
              </a:defRPr>
            </a:lvl8pPr>
            <a:lvl9pPr marL="5224882" algn="l" defTabSz="653110" rtl="0" eaLnBrk="1" latinLnBrk="0" hangingPunct="1">
              <a:defRPr kern="1200">
                <a:solidFill>
                  <a:schemeClr val="tx1"/>
                </a:solidFill>
                <a:latin typeface="Calibri" charset="0"/>
                <a:ea typeface="ＭＳ Ｐゴシック" charset="0"/>
                <a:cs typeface="ＭＳ Ｐゴシック" charset="0"/>
              </a:defRPr>
            </a:lvl9pPr>
          </a:lstStyle>
          <a:p>
            <a:r>
              <a:rPr lang="en-US" sz="667" i="1" dirty="0">
                <a:solidFill>
                  <a:schemeClr val="tx1"/>
                </a:solidFill>
                <a:latin typeface="Avenir Light Oblique" panose="020B0402020203090204" pitchFamily="34" charset="77"/>
              </a:rPr>
              <a:t>Your possession and use of this Luxury Institute, LLC content constitutes your legal agreement to (i) use the content under a limited license only for your own educational use, and (ii) not disclose, </a:t>
            </a:r>
          </a:p>
          <a:p>
            <a:r>
              <a:rPr lang="en-US" sz="667" i="1" dirty="0">
                <a:solidFill>
                  <a:schemeClr val="tx1"/>
                </a:solidFill>
                <a:latin typeface="Avenir Light Oblique" panose="020B0402020203090204" pitchFamily="34" charset="77"/>
              </a:rPr>
              <a:t>publish, make public or provide the content, in whole or in part, to any third person or entity without the prior written consent of Luxury Institute. ©  Copyright Luxury Institute, LLC. All Rights Reserved.</a:t>
            </a:r>
          </a:p>
        </p:txBody>
      </p:sp>
    </p:spTree>
    <p:extLst>
      <p:ext uri="{BB962C8B-B14F-4D97-AF65-F5344CB8AC3E}">
        <p14:creationId xmlns:p14="http://schemas.microsoft.com/office/powerpoint/2010/main" val="3861327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Bullet and Graphic Sb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6538"/>
            <a:ext cx="11074400" cy="685800"/>
          </a:xfrm>
        </p:spPr>
        <p:txBody>
          <a:bodyPr/>
          <a:lstStyle>
            <a:lvl1pPr>
              <a:defRPr b="0" i="0">
                <a:solidFill>
                  <a:schemeClr val="tx1"/>
                </a:solidFill>
              </a:defRPr>
            </a:lvl1pPr>
          </a:lstStyle>
          <a:p>
            <a:r>
              <a:rPr lang="en-US" dirty="0"/>
              <a:t>CLICK TO EDIT MASTER 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2C248388-E7AE-CC41-B155-739CA75F69EB}" type="slidenum">
              <a:rPr lang="en-US"/>
              <a:pPr>
                <a:defRPr/>
              </a:pPr>
              <a:t>‹#›</a:t>
            </a:fld>
            <a:endParaRPr lang="en-US" dirty="0"/>
          </a:p>
        </p:txBody>
      </p:sp>
      <p:sp>
        <p:nvSpPr>
          <p:cNvPr id="5" name="Content Placeholder 4">
            <a:extLst>
              <a:ext uri="{FF2B5EF4-FFF2-40B4-BE49-F238E27FC236}">
                <a16:creationId xmlns:a16="http://schemas.microsoft.com/office/drawing/2014/main" id="{CBE47937-1410-42C0-8528-E5248B9337B9}"/>
              </a:ext>
            </a:extLst>
          </p:cNvPr>
          <p:cNvSpPr>
            <a:spLocks noGrp="1"/>
          </p:cNvSpPr>
          <p:nvPr>
            <p:ph sz="quarter" idx="11"/>
          </p:nvPr>
        </p:nvSpPr>
        <p:spPr>
          <a:xfrm>
            <a:off x="5343072" y="1112838"/>
            <a:ext cx="6340928" cy="5164402"/>
          </a:xfrm>
        </p:spPr>
        <p:txBody>
          <a:bodyPr/>
          <a:lstStyle>
            <a:lvl1pPr>
              <a:defRPr b="0" i="0"/>
            </a:lvl1pPr>
            <a:lvl2pPr>
              <a:defRPr b="0" i="0"/>
            </a:lvl2pPr>
            <a:lvl3pPr>
              <a:defRPr b="0" i="0"/>
            </a:lvl3pPr>
            <a:lvl4pPr>
              <a:defRPr b="0" i="0"/>
            </a:lvl4pPr>
            <a:lvl5pPr>
              <a:defRPr b="0" i="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C6CB6BB2-B9F7-4177-8D4F-3DC263A7DAF0}"/>
              </a:ext>
            </a:extLst>
          </p:cNvPr>
          <p:cNvSpPr>
            <a:spLocks noGrp="1"/>
          </p:cNvSpPr>
          <p:nvPr>
            <p:ph type="body" sz="quarter" idx="12"/>
          </p:nvPr>
        </p:nvSpPr>
        <p:spPr>
          <a:xfrm>
            <a:off x="609865" y="6400271"/>
            <a:ext cx="9876896" cy="305594"/>
          </a:xfrm>
        </p:spPr>
        <p:txBody>
          <a:bodyPr/>
          <a:lstStyle>
            <a:lvl1pPr marL="0" indent="0">
              <a:spcBef>
                <a:spcPts val="0"/>
              </a:spcBef>
              <a:buNone/>
              <a:defRPr sz="833" b="0" i="0"/>
            </a:lvl1pPr>
            <a:lvl2pPr marL="544237" indent="0">
              <a:buNone/>
              <a:defRPr sz="833" i="1"/>
            </a:lvl2pPr>
            <a:lvl3pPr marL="1088474" indent="0">
              <a:buNone/>
              <a:defRPr sz="833" i="1"/>
            </a:lvl3pPr>
            <a:lvl4pPr marL="1632711" indent="0">
              <a:buNone/>
              <a:defRPr sz="833" i="1"/>
            </a:lvl4pPr>
            <a:lvl5pPr marL="2176947" indent="0">
              <a:buNone/>
              <a:defRPr sz="833" i="1"/>
            </a:lvl5pPr>
          </a:lstStyle>
          <a:p>
            <a:pPr lvl="0"/>
            <a:r>
              <a:rPr lang="en-US" dirty="0"/>
              <a:t>Edit Master text styles</a:t>
            </a:r>
          </a:p>
        </p:txBody>
      </p:sp>
      <p:sp>
        <p:nvSpPr>
          <p:cNvPr id="6" name="Text Placeholder 5">
            <a:extLst>
              <a:ext uri="{FF2B5EF4-FFF2-40B4-BE49-F238E27FC236}">
                <a16:creationId xmlns:a16="http://schemas.microsoft.com/office/drawing/2014/main" id="{FE27B48F-7ADA-48BD-BD26-73F6CE4BCC07}"/>
              </a:ext>
            </a:extLst>
          </p:cNvPr>
          <p:cNvSpPr>
            <a:spLocks noGrp="1"/>
          </p:cNvSpPr>
          <p:nvPr>
            <p:ph type="body" sz="quarter" idx="13"/>
          </p:nvPr>
        </p:nvSpPr>
        <p:spPr>
          <a:xfrm>
            <a:off x="609865" y="1112573"/>
            <a:ext cx="4669896" cy="5164667"/>
          </a:xfrm>
        </p:spPr>
        <p:txBody>
          <a:bodyPr/>
          <a:lstStyle>
            <a:lvl1pPr>
              <a:defRPr sz="2000" b="0" i="0"/>
            </a:lvl1pPr>
          </a:lstStyle>
          <a:p>
            <a:pPr lvl="0"/>
            <a:r>
              <a:rPr lang="en-US" dirty="0"/>
              <a:t>Edit Master text styles</a:t>
            </a:r>
          </a:p>
        </p:txBody>
      </p:sp>
    </p:spTree>
    <p:extLst>
      <p:ext uri="{BB962C8B-B14F-4D97-AF65-F5344CB8AC3E}">
        <p14:creationId xmlns:p14="http://schemas.microsoft.com/office/powerpoint/2010/main" val="179872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674D-F404-C703-CEAF-85D910E170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B2DA17-B7D3-AE69-D04F-11ED79FEB2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082C91F-9026-2453-DDAC-3F94DC1F9F4F}"/>
              </a:ext>
            </a:extLst>
          </p:cNvPr>
          <p:cNvSpPr>
            <a:spLocks noGrp="1"/>
          </p:cNvSpPr>
          <p:nvPr>
            <p:ph type="sldNum" sz="quarter" idx="12"/>
          </p:nvPr>
        </p:nvSpPr>
        <p:spPr/>
        <p:txBody>
          <a:bodyPr/>
          <a:lstStyle>
            <a:lvl1pPr>
              <a:defRPr>
                <a:solidFill>
                  <a:schemeClr val="tx1"/>
                </a:solidFill>
              </a:defRPr>
            </a:lvl1pPr>
          </a:lstStyle>
          <a:p>
            <a:fld id="{95F61627-68F5-44D0-BBEE-87EFEBAC1AAB}" type="slidenum">
              <a:rPr lang="en-US" smtClean="0"/>
              <a:pPr/>
              <a:t>‹#›</a:t>
            </a:fld>
            <a:endParaRPr lang="en-US"/>
          </a:p>
        </p:txBody>
      </p:sp>
    </p:spTree>
    <p:extLst>
      <p:ext uri="{BB962C8B-B14F-4D97-AF65-F5344CB8AC3E}">
        <p14:creationId xmlns:p14="http://schemas.microsoft.com/office/powerpoint/2010/main" val="363382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18E3-7928-86AA-C518-55512D53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C4F0B1-F339-BA56-B9F1-164B715E84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57E776-7A9B-2A1F-0846-C547BDD457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828845E-A626-1B86-6A54-AE8D44AC5E82}"/>
              </a:ext>
            </a:extLst>
          </p:cNvPr>
          <p:cNvSpPr>
            <a:spLocks noGrp="1"/>
          </p:cNvSpPr>
          <p:nvPr>
            <p:ph type="sldNum" sz="quarter" idx="12"/>
          </p:nvPr>
        </p:nvSpPr>
        <p:spPr/>
        <p:txBody>
          <a:bodyPr/>
          <a:lstStyle>
            <a:lvl1pPr>
              <a:defRPr>
                <a:solidFill>
                  <a:schemeClr val="tx1"/>
                </a:solidFill>
              </a:defRPr>
            </a:lvl1pPr>
          </a:lstStyle>
          <a:p>
            <a:fld id="{95F61627-68F5-44D0-BBEE-87EFEBAC1AAB}" type="slidenum">
              <a:rPr lang="en-US" smtClean="0"/>
              <a:pPr/>
              <a:t>‹#›</a:t>
            </a:fld>
            <a:endParaRPr lang="en-US"/>
          </a:p>
        </p:txBody>
      </p:sp>
    </p:spTree>
    <p:extLst>
      <p:ext uri="{BB962C8B-B14F-4D97-AF65-F5344CB8AC3E}">
        <p14:creationId xmlns:p14="http://schemas.microsoft.com/office/powerpoint/2010/main" val="310280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8E3A-4E22-9987-F595-2A5D8EC581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1D7B2-49EE-A321-7DF6-CAEE38BEC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C153D9-97FB-AFAC-7E8A-AF897CA6E9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6CF672-03F7-80D3-65B4-928508E7D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18656-F61B-F2A5-F321-2F919F00AE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D96287C-DD5D-846B-0936-97C97A432571}"/>
              </a:ext>
            </a:extLst>
          </p:cNvPr>
          <p:cNvSpPr>
            <a:spLocks noGrp="1"/>
          </p:cNvSpPr>
          <p:nvPr>
            <p:ph type="sldNum" sz="quarter" idx="12"/>
          </p:nvPr>
        </p:nvSpPr>
        <p:spPr/>
        <p:txBody>
          <a:bodyPr/>
          <a:lstStyle/>
          <a:p>
            <a:fld id="{95F61627-68F5-44D0-BBEE-87EFEBAC1AAB}" type="slidenum">
              <a:rPr lang="en-US" smtClean="0"/>
              <a:t>‹#›</a:t>
            </a:fld>
            <a:endParaRPr lang="en-US"/>
          </a:p>
        </p:txBody>
      </p:sp>
    </p:spTree>
    <p:extLst>
      <p:ext uri="{BB962C8B-B14F-4D97-AF65-F5344CB8AC3E}">
        <p14:creationId xmlns:p14="http://schemas.microsoft.com/office/powerpoint/2010/main" val="69153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4AC9-A8C7-5ABF-36FA-4AF4E977970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7242218C-ED34-AE1D-F757-9AF0851F61C2}"/>
              </a:ext>
            </a:extLst>
          </p:cNvPr>
          <p:cNvSpPr>
            <a:spLocks noGrp="1"/>
          </p:cNvSpPr>
          <p:nvPr>
            <p:ph type="sldNum" sz="quarter" idx="12"/>
          </p:nvPr>
        </p:nvSpPr>
        <p:spPr/>
        <p:txBody>
          <a:bodyPr/>
          <a:lstStyle/>
          <a:p>
            <a:fld id="{95F61627-68F5-44D0-BBEE-87EFEBAC1AAB}" type="slidenum">
              <a:rPr lang="en-US" smtClean="0"/>
              <a:t>‹#›</a:t>
            </a:fld>
            <a:endParaRPr lang="en-US"/>
          </a:p>
        </p:txBody>
      </p:sp>
    </p:spTree>
    <p:extLst>
      <p:ext uri="{BB962C8B-B14F-4D97-AF65-F5344CB8AC3E}">
        <p14:creationId xmlns:p14="http://schemas.microsoft.com/office/powerpoint/2010/main" val="359771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17A2CF-1359-F347-13D3-0F879448FD45}"/>
              </a:ext>
            </a:extLst>
          </p:cNvPr>
          <p:cNvSpPr>
            <a:spLocks noGrp="1"/>
          </p:cNvSpPr>
          <p:nvPr>
            <p:ph type="sldNum" sz="quarter" idx="12"/>
          </p:nvPr>
        </p:nvSpPr>
        <p:spPr/>
        <p:txBody>
          <a:bodyPr/>
          <a:lstStyle/>
          <a:p>
            <a:fld id="{95F61627-68F5-44D0-BBEE-87EFEBAC1AAB}" type="slidenum">
              <a:rPr lang="en-US" smtClean="0"/>
              <a:t>‹#›</a:t>
            </a:fld>
            <a:endParaRPr lang="en-US"/>
          </a:p>
        </p:txBody>
      </p:sp>
    </p:spTree>
    <p:extLst>
      <p:ext uri="{BB962C8B-B14F-4D97-AF65-F5344CB8AC3E}">
        <p14:creationId xmlns:p14="http://schemas.microsoft.com/office/powerpoint/2010/main" val="327355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8BE2-86E3-3551-0695-875F295802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6DBF4D-C4FF-2989-D7CB-F21ED94E5E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D561C8-BD61-1C68-1CCB-D3A1FB7E0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23F5477-C051-70E0-108A-DC1F8C2E43C8}"/>
              </a:ext>
            </a:extLst>
          </p:cNvPr>
          <p:cNvSpPr>
            <a:spLocks noGrp="1"/>
          </p:cNvSpPr>
          <p:nvPr>
            <p:ph type="sldNum" sz="quarter" idx="12"/>
          </p:nvPr>
        </p:nvSpPr>
        <p:spPr/>
        <p:txBody>
          <a:bodyPr/>
          <a:lstStyle/>
          <a:p>
            <a:fld id="{95F61627-68F5-44D0-BBEE-87EFEBAC1AAB}" type="slidenum">
              <a:rPr lang="en-US" smtClean="0"/>
              <a:t>‹#›</a:t>
            </a:fld>
            <a:endParaRPr lang="en-US"/>
          </a:p>
        </p:txBody>
      </p:sp>
    </p:spTree>
    <p:extLst>
      <p:ext uri="{BB962C8B-B14F-4D97-AF65-F5344CB8AC3E}">
        <p14:creationId xmlns:p14="http://schemas.microsoft.com/office/powerpoint/2010/main" val="191417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7156-AF58-58AA-D133-19283A223F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7A27B9-A807-106C-2200-9C66A30C4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8738F4-45CA-E639-D667-FE1AE8D08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ED74CC0-3E18-9A03-AA19-DEA2002FAC04}"/>
              </a:ext>
            </a:extLst>
          </p:cNvPr>
          <p:cNvSpPr>
            <a:spLocks noGrp="1"/>
          </p:cNvSpPr>
          <p:nvPr>
            <p:ph type="sldNum" sz="quarter" idx="12"/>
          </p:nvPr>
        </p:nvSpPr>
        <p:spPr/>
        <p:txBody>
          <a:bodyPr/>
          <a:lstStyle/>
          <a:p>
            <a:fld id="{95F61627-68F5-44D0-BBEE-87EFEBAC1AAB}" type="slidenum">
              <a:rPr lang="en-US" smtClean="0"/>
              <a:t>‹#›</a:t>
            </a:fld>
            <a:endParaRPr lang="en-US"/>
          </a:p>
        </p:txBody>
      </p:sp>
    </p:spTree>
    <p:extLst>
      <p:ext uri="{BB962C8B-B14F-4D97-AF65-F5344CB8AC3E}">
        <p14:creationId xmlns:p14="http://schemas.microsoft.com/office/powerpoint/2010/main" val="310872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D7AC6B-044B-94B9-380B-42B3ED0F92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F36993-2A65-4905-2757-72ED7DBBC8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057CD00-A0D1-2798-E9F3-2FF2B79E00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5F61627-68F5-44D0-BBEE-87EFEBAC1AAB}" type="slidenum">
              <a:rPr lang="en-US" smtClean="0"/>
              <a:pPr/>
              <a:t>‹#›</a:t>
            </a:fld>
            <a:endParaRPr lang="en-US"/>
          </a:p>
        </p:txBody>
      </p:sp>
      <p:sp>
        <p:nvSpPr>
          <p:cNvPr id="7" name="Footer Placeholder 4">
            <a:extLst>
              <a:ext uri="{FF2B5EF4-FFF2-40B4-BE49-F238E27FC236}">
                <a16:creationId xmlns:a16="http://schemas.microsoft.com/office/drawing/2014/main" id="{A02BC13F-4A81-90CF-6C98-D1821C237C98}"/>
              </a:ext>
            </a:extLst>
          </p:cNvPr>
          <p:cNvSpPr txBox="1">
            <a:spLocks/>
          </p:cNvSpPr>
          <p:nvPr userDrawn="1"/>
        </p:nvSpPr>
        <p:spPr>
          <a:xfrm>
            <a:off x="2208599" y="6310312"/>
            <a:ext cx="7774802" cy="365125"/>
          </a:xfrm>
          <a:prstGeom prst="rect">
            <a:avLst/>
          </a:prstGeom>
        </p:spPr>
        <p:txBody>
          <a:bodyPr anchor="b"/>
          <a:lstStyle>
            <a:defPPr>
              <a:defRPr lang="en-US"/>
            </a:defPPr>
            <a:lvl1pPr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5311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306220"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95933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612441" algn="l" defTabSz="65311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265551" algn="l" defTabSz="653110" rtl="0" eaLnBrk="1" latinLnBrk="0" hangingPunct="1">
              <a:defRPr kern="1200">
                <a:solidFill>
                  <a:schemeClr val="tx1"/>
                </a:solidFill>
                <a:latin typeface="Calibri" charset="0"/>
                <a:ea typeface="ＭＳ Ｐゴシック" charset="0"/>
                <a:cs typeface="ＭＳ Ｐゴシック" charset="0"/>
              </a:defRPr>
            </a:lvl6pPr>
            <a:lvl7pPr marL="3918661" algn="l" defTabSz="653110" rtl="0" eaLnBrk="1" latinLnBrk="0" hangingPunct="1">
              <a:defRPr kern="1200">
                <a:solidFill>
                  <a:schemeClr val="tx1"/>
                </a:solidFill>
                <a:latin typeface="Calibri" charset="0"/>
                <a:ea typeface="ＭＳ Ｐゴシック" charset="0"/>
                <a:cs typeface="ＭＳ Ｐゴシック" charset="0"/>
              </a:defRPr>
            </a:lvl7pPr>
            <a:lvl8pPr marL="4571771" algn="l" defTabSz="653110" rtl="0" eaLnBrk="1" latinLnBrk="0" hangingPunct="1">
              <a:defRPr kern="1200">
                <a:solidFill>
                  <a:schemeClr val="tx1"/>
                </a:solidFill>
                <a:latin typeface="Calibri" charset="0"/>
                <a:ea typeface="ＭＳ Ｐゴシック" charset="0"/>
                <a:cs typeface="ＭＳ Ｐゴシック" charset="0"/>
              </a:defRPr>
            </a:lvl8pPr>
            <a:lvl9pPr marL="5224882" algn="l" defTabSz="653110" rtl="0" eaLnBrk="1" latinLnBrk="0" hangingPunct="1">
              <a:defRPr kern="1200">
                <a:solidFill>
                  <a:schemeClr val="tx1"/>
                </a:solidFill>
                <a:latin typeface="Calibri" charset="0"/>
                <a:ea typeface="ＭＳ Ｐゴシック" charset="0"/>
                <a:cs typeface="ＭＳ Ｐゴシック" charset="0"/>
              </a:defRPr>
            </a:lvl9pPr>
          </a:lstStyle>
          <a:p>
            <a:r>
              <a:rPr lang="en-US" sz="667" i="1" dirty="0">
                <a:solidFill>
                  <a:schemeClr val="tx1"/>
                </a:solidFill>
                <a:latin typeface="Avenir Light Oblique" panose="020B0402020203090204" pitchFamily="34" charset="77"/>
              </a:rPr>
              <a:t>Your possession and use of this Luxury Institute, LLC content constitutes your legal agreement to (i) use the content under a limited license only for your own educational use, and (ii) not disclose, </a:t>
            </a:r>
          </a:p>
          <a:p>
            <a:r>
              <a:rPr lang="en-US" sz="667" i="1" dirty="0">
                <a:solidFill>
                  <a:schemeClr val="tx1"/>
                </a:solidFill>
                <a:latin typeface="Avenir Light Oblique" panose="020B0402020203090204" pitchFamily="34" charset="77"/>
              </a:rPr>
              <a:t>publish, make public or provide the content, in whole or in part, to any third person or entity without the prior written consent of Luxury Institute. © Copyright Luxury Institute, LLC. All Rights Reserved.</a:t>
            </a:r>
          </a:p>
        </p:txBody>
      </p:sp>
    </p:spTree>
    <p:extLst>
      <p:ext uri="{BB962C8B-B14F-4D97-AF65-F5344CB8AC3E}">
        <p14:creationId xmlns:p14="http://schemas.microsoft.com/office/powerpoint/2010/main" val="3709533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57E7C7-F73F-7662-DDA8-39EEC50F5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Second level</a:t>
            </a:r>
          </a:p>
          <a:p>
            <a:pPr lvl="1"/>
            <a:r>
              <a:rPr lang="en-US" dirty="0"/>
              <a:t>Third level</a:t>
            </a:r>
          </a:p>
          <a:p>
            <a:pPr lvl="2"/>
            <a:r>
              <a:rPr lang="en-US" dirty="0"/>
              <a:t>Fourth level</a:t>
            </a:r>
          </a:p>
          <a:p>
            <a:pPr lvl="3"/>
            <a:r>
              <a:rPr lang="en-US" dirty="0"/>
              <a:t>Fifth level</a:t>
            </a:r>
          </a:p>
        </p:txBody>
      </p:sp>
      <p:sp>
        <p:nvSpPr>
          <p:cNvPr id="7" name="Title Placeholder 6">
            <a:extLst>
              <a:ext uri="{FF2B5EF4-FFF2-40B4-BE49-F238E27FC236}">
                <a16:creationId xmlns:a16="http://schemas.microsoft.com/office/drawing/2014/main" id="{3AF59840-2F61-C70B-E67A-7DA86717EF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3">
            <a:extLst>
              <a:ext uri="{FF2B5EF4-FFF2-40B4-BE49-F238E27FC236}">
                <a16:creationId xmlns:a16="http://schemas.microsoft.com/office/drawing/2014/main" id="{BC7E5A99-33BB-4B50-DE42-93BA21EA620F}"/>
              </a:ext>
            </a:extLst>
          </p:cNvPr>
          <p:cNvSpPr>
            <a:spLocks noGrp="1"/>
          </p:cNvSpPr>
          <p:nvPr>
            <p:ph type="sldNum" sz="quarter" idx="4"/>
          </p:nvPr>
        </p:nvSpPr>
        <p:spPr>
          <a:xfrm>
            <a:off x="11353800" y="6311900"/>
            <a:ext cx="1341120" cy="365760"/>
          </a:xfrm>
          <a:prstGeom prst="rect">
            <a:avLst/>
          </a:prstGeom>
        </p:spPr>
        <p:txBody>
          <a:bodyPr anchor="b"/>
          <a:lstStyle>
            <a:lvl1pPr>
              <a:defRPr sz="1000" b="0" i="0">
                <a:solidFill>
                  <a:schemeClr val="accent5"/>
                </a:solidFill>
                <a:latin typeface="Avenir Light" panose="020B0402020203020204" pitchFamily="34" charset="77"/>
              </a:defRPr>
            </a:lvl1pPr>
          </a:lstStyle>
          <a:p>
            <a:pPr>
              <a:defRPr/>
            </a:pPr>
            <a:fld id="{310DB2DF-E22F-AA42-BA34-A9EF4E9B3765}" type="slidenum">
              <a:rPr lang="en-US" smtClean="0"/>
              <a:pPr>
                <a:defRPr/>
              </a:pPr>
              <a:t>‹#›</a:t>
            </a:fld>
            <a:endParaRPr lang="en-US" dirty="0"/>
          </a:p>
        </p:txBody>
      </p:sp>
    </p:spTree>
    <p:extLst>
      <p:ext uri="{BB962C8B-B14F-4D97-AF65-F5344CB8AC3E}">
        <p14:creationId xmlns:p14="http://schemas.microsoft.com/office/powerpoint/2010/main" val="1550209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363"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0" indent="0" algn="l" defTabSz="914363" rtl="0" eaLnBrk="1" latinLnBrk="0" hangingPunct="1">
        <a:lnSpc>
          <a:spcPct val="90000"/>
        </a:lnSpc>
        <a:spcBef>
          <a:spcPts val="1000"/>
        </a:spcBef>
        <a:buFont typeface="Arial" panose="020B0604020202020204" pitchFamily="34" charset="0"/>
        <a:buNone/>
        <a:defRPr sz="2800" b="0" i="0" kern="1200">
          <a:solidFill>
            <a:schemeClr val="tx1"/>
          </a:solidFill>
          <a:latin typeface="Avenir Book" panose="02000503020000020003" pitchFamily="2" charset="0"/>
          <a:ea typeface="+mn-ea"/>
          <a:cs typeface="+mn-cs"/>
        </a:defRPr>
      </a:lvl1pPr>
      <a:lvl2pPr marL="685773" indent="-228591" algn="l" defTabSz="914363" rtl="0" eaLnBrk="1" latinLnBrk="0" hangingPunct="1">
        <a:lnSpc>
          <a:spcPct val="90000"/>
        </a:lnSpc>
        <a:spcBef>
          <a:spcPts val="500"/>
        </a:spcBef>
        <a:buFont typeface="System Font Regular"/>
        <a:buChar char="-"/>
        <a:defRPr sz="2400" b="0" i="0" kern="1200">
          <a:solidFill>
            <a:schemeClr val="tx1"/>
          </a:solidFill>
          <a:latin typeface="Avenir Book" panose="02000503020000020003" pitchFamily="2" charset="0"/>
          <a:ea typeface="+mn-ea"/>
          <a:cs typeface="+mn-cs"/>
        </a:defRPr>
      </a:lvl2pPr>
      <a:lvl3pPr marL="1142954" indent="-228591" algn="l" defTabSz="914363" rtl="0" eaLnBrk="1" latinLnBrk="0" hangingPunct="1">
        <a:lnSpc>
          <a:spcPct val="90000"/>
        </a:lnSpc>
        <a:spcBef>
          <a:spcPts val="500"/>
        </a:spcBef>
        <a:buFont typeface="System Font Regular"/>
        <a:buChar char="-"/>
        <a:defRPr sz="2000" b="0" i="0" kern="1200">
          <a:solidFill>
            <a:schemeClr val="tx1"/>
          </a:solidFill>
          <a:latin typeface="Avenir Book" panose="02000503020000020003" pitchFamily="2" charset="0"/>
          <a:ea typeface="+mn-ea"/>
          <a:cs typeface="+mn-cs"/>
        </a:defRPr>
      </a:lvl3pPr>
      <a:lvl4pPr marL="1600136" indent="-228591" algn="l" defTabSz="914363" rtl="0" eaLnBrk="1" latinLnBrk="0" hangingPunct="1">
        <a:lnSpc>
          <a:spcPct val="90000"/>
        </a:lnSpc>
        <a:spcBef>
          <a:spcPts val="500"/>
        </a:spcBef>
        <a:buFont typeface="System Font Regular"/>
        <a:buChar char="-"/>
        <a:defRPr sz="1800" b="0" i="0" kern="1200">
          <a:solidFill>
            <a:schemeClr val="tx1"/>
          </a:solidFill>
          <a:latin typeface="Avenir Book" panose="02000503020000020003" pitchFamily="2" charset="0"/>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6.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6.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6.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6.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6.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6.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6.xml"/><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6.xml"/><Relationship Id="rId5" Type="http://schemas.openxmlformats.org/officeDocument/2006/relationships/image" Target="../media/image51.jpe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mpedraza@luxuryinstitute.com"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mailto:jlafferty@luxuryinstitut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6.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4.wdp"/><Relationship Id="rId2" Type="http://schemas.openxmlformats.org/officeDocument/2006/relationships/image" Target="../media/image12.jpeg"/><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E93E41-5C5D-02BC-E64E-6DBCF80832EB}"/>
              </a:ext>
            </a:extLst>
          </p:cNvPr>
          <p:cNvSpPr txBox="1"/>
          <p:nvPr/>
        </p:nvSpPr>
        <p:spPr>
          <a:xfrm>
            <a:off x="1922829" y="4558072"/>
            <a:ext cx="8346342" cy="553998"/>
          </a:xfrm>
          <a:prstGeom prst="rect">
            <a:avLst/>
          </a:prstGeom>
          <a:solidFill>
            <a:schemeClr val="tx2"/>
          </a:solidFill>
        </p:spPr>
        <p:txBody>
          <a:bodyPr wrap="square" rtlCol="0" anchor="ctr">
            <a:spAutoFit/>
          </a:bodyPr>
          <a:lstStyle/>
          <a:p>
            <a:pPr algn="ctr"/>
            <a:r>
              <a:rPr lang="en-US" sz="3000" b="1" dirty="0">
                <a:solidFill>
                  <a:schemeClr val="bg1"/>
                </a:solidFill>
                <a:latin typeface="Times New Roman" panose="02020603050405020304" pitchFamily="18" charset="0"/>
                <a:cs typeface="Times New Roman" panose="02020603050405020304" pitchFamily="18" charset="0"/>
              </a:rPr>
              <a:t>Milton Pedraza, CEO, Luxury Institute</a:t>
            </a:r>
          </a:p>
        </p:txBody>
      </p:sp>
      <p:pic>
        <p:nvPicPr>
          <p:cNvPr id="5" name="Picture 4">
            <a:extLst>
              <a:ext uri="{FF2B5EF4-FFF2-40B4-BE49-F238E27FC236}">
                <a16:creationId xmlns:a16="http://schemas.microsoft.com/office/drawing/2014/main" id="{A7841365-07A5-6451-BDD7-B85FCB883AB1}"/>
              </a:ext>
            </a:extLst>
          </p:cNvPr>
          <p:cNvPicPr>
            <a:picLocks noChangeAspect="1"/>
          </p:cNvPicPr>
          <p:nvPr/>
        </p:nvPicPr>
        <p:blipFill>
          <a:blip r:embed="rId3">
            <a:alphaModFix/>
          </a:blip>
          <a:stretch>
            <a:fillRect/>
          </a:stretch>
        </p:blipFill>
        <p:spPr>
          <a:xfrm>
            <a:off x="1922829" y="920982"/>
            <a:ext cx="8346342" cy="3265961"/>
          </a:xfrm>
          <a:prstGeom prst="rect">
            <a:avLst/>
          </a:prstGeom>
          <a:solidFill>
            <a:schemeClr val="bg1"/>
          </a:solidFill>
        </p:spPr>
      </p:pic>
    </p:spTree>
    <p:extLst>
      <p:ext uri="{BB962C8B-B14F-4D97-AF65-F5344CB8AC3E}">
        <p14:creationId xmlns:p14="http://schemas.microsoft.com/office/powerpoint/2010/main" val="3072468603"/>
      </p:ext>
    </p:extLst>
  </p:cSld>
  <p:clrMapOvr>
    <a:masterClrMapping/>
  </p:clrMapOvr>
  <mc:AlternateContent xmlns:mc="http://schemas.openxmlformats.org/markup-compatibility/2006" xmlns:p14="http://schemas.microsoft.com/office/powerpoint/2010/main">
    <mc:Choice Requires="p14">
      <p:transition p14:dur="10" advTm="42852"/>
    </mc:Choice>
    <mc:Fallback xmlns="">
      <p:transition advTm="428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44ECC-A35E-A5BE-52E5-7CAAFBE30B04}"/>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67BA93E-1698-5193-D0ED-ED68AF4CC0DC}"/>
              </a:ext>
            </a:extLst>
          </p:cNvPr>
          <p:cNvSpPr>
            <a:spLocks noGrp="1"/>
          </p:cNvSpPr>
          <p:nvPr>
            <p:ph type="title"/>
          </p:nvPr>
        </p:nvSpPr>
        <p:spPr>
          <a:xfrm>
            <a:off x="1247771" y="293687"/>
            <a:ext cx="10515600" cy="919173"/>
          </a:xfrm>
        </p:spPr>
        <p:txBody>
          <a:bodyPr/>
          <a:lstStyle/>
          <a:p>
            <a:r>
              <a:rPr lang="en-US" dirty="0">
                <a:latin typeface="Times New Roman" panose="02020603050405020304" pitchFamily="18" charset="0"/>
                <a:cs typeface="Times New Roman" panose="02020603050405020304" pitchFamily="18" charset="0"/>
              </a:rPr>
              <a:t>Art &amp; Auctions</a:t>
            </a:r>
          </a:p>
        </p:txBody>
      </p:sp>
      <p:sp>
        <p:nvSpPr>
          <p:cNvPr id="3" name="Slide Number Placeholder 2">
            <a:extLst>
              <a:ext uri="{FF2B5EF4-FFF2-40B4-BE49-F238E27FC236}">
                <a16:creationId xmlns:a16="http://schemas.microsoft.com/office/drawing/2014/main" id="{7847BDD6-C83E-6102-3963-C191F197C305}"/>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
        <p:nvSpPr>
          <p:cNvPr id="4" name="Rectangle 1">
            <a:extLst>
              <a:ext uri="{FF2B5EF4-FFF2-40B4-BE49-F238E27FC236}">
                <a16:creationId xmlns:a16="http://schemas.microsoft.com/office/drawing/2014/main" id="{2080E94F-2B67-CA93-DA12-7EC9D425362D}"/>
              </a:ext>
            </a:extLst>
          </p:cNvPr>
          <p:cNvSpPr>
            <a:spLocks noChangeArrowheads="1"/>
          </p:cNvSpPr>
          <p:nvPr/>
        </p:nvSpPr>
        <p:spPr bwMode="auto">
          <a:xfrm>
            <a:off x="1171567" y="1082943"/>
            <a:ext cx="612457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Predicted Trajectory: Slightly Up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chemeClr val="bg1">
                    <a:lumMod val="50000"/>
                  </a:schemeClr>
                </a:solidFill>
                <a:latin typeface="+mj-lt"/>
                <a:ea typeface="MS PGothic" pitchFamily="34" charset="-128"/>
                <a:cs typeface="Arial" panose="020B0604020202020204" pitchFamily="34" charset="0"/>
              </a:rPr>
              <a:t>Key Indicators:</a:t>
            </a:r>
            <a:endParaRPr kumimoji="0" lang="en-US" altLang="en-US" sz="8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Art as an alternative investment and store of value for wealthy buyers as a diversification strategy</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Expansion of younger, global, and digital-first collectors</a:t>
            </a: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Measured pace due to economic uncertainty and selective high-value buying</a:t>
            </a:r>
          </a:p>
          <a:p>
            <a:pPr lvl="1" eaLnBrk="0" fontAlgn="base" hangingPunct="0">
              <a:spcBef>
                <a:spcPct val="0"/>
              </a:spcBef>
              <a:spcAft>
                <a:spcPct val="0"/>
              </a:spcAft>
              <a:buFontTx/>
              <a:buChar char="•"/>
              <a:defRPr/>
            </a:pPr>
            <a:endParaRPr lang="en-US" sz="1600" dirty="0">
              <a:solidFill>
                <a:schemeClr val="bg1">
                  <a:lumMod val="50000"/>
                </a:schemeClr>
              </a:solidFill>
              <a:latin typeface="+mj-lt"/>
            </a:endParaRPr>
          </a:p>
          <a:p>
            <a:pPr eaLnBrk="0" fontAlgn="base" hangingPunct="0">
              <a:spcBef>
                <a:spcPct val="0"/>
              </a:spcBef>
              <a:spcAft>
                <a:spcPct val="0"/>
              </a:spcAft>
              <a:buFontTx/>
              <a:buChar char="•"/>
              <a:defRPr/>
            </a:pPr>
            <a:r>
              <a:rPr lang="en-US" altLang="en-US" sz="2000" dirty="0">
                <a:solidFill>
                  <a:schemeClr val="bg1">
                    <a:lumMod val="50000"/>
                  </a:schemeClr>
                </a:solidFill>
                <a:latin typeface="+mj-lt"/>
                <a:ea typeface="MS PGothic" pitchFamily="34" charset="-128"/>
                <a:cs typeface="Arial" panose="020B0604020202020204" pitchFamily="34" charset="0"/>
              </a:rPr>
              <a:t>Opportunities: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Art’s role as an alternative investment attracts wealthy, global buyers</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Younger and digital-first collectors expand the buyer base</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lvl="1" eaLnBrk="0" fontAlgn="base" hangingPunct="0">
              <a:spcBef>
                <a:spcPct val="0"/>
              </a:spcBef>
              <a:spcAft>
                <a:spcPct val="0"/>
              </a:spcAft>
              <a:buFontTx/>
              <a:buChar char="•"/>
              <a:defRPr/>
            </a:pPr>
            <a:endParaRPr lang="en-US" altLang="en-US" sz="1600" dirty="0">
              <a:solidFill>
                <a:schemeClr val="bg1">
                  <a:lumMod val="50000"/>
                </a:schemeClr>
              </a:solidFill>
              <a:latin typeface="+mj-lt"/>
              <a:ea typeface="MS PGothic" pitchFamily="34" charset="-128"/>
              <a:cs typeface="Arial" panose="020B0604020202020204" pitchFamily="34" charset="0"/>
            </a:endParaRPr>
          </a:p>
          <a:p>
            <a:pPr eaLnBrk="0" fontAlgn="base" hangingPunct="0">
              <a:spcBef>
                <a:spcPct val="0"/>
              </a:spcBef>
              <a:spcAft>
                <a:spcPct val="0"/>
              </a:spcAft>
              <a:buFontTx/>
              <a:buChar char="•"/>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Risks: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Economic uncertainty reduces investment buying</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Market concentration at the very top limits volume growth</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p:txBody>
      </p:sp>
      <p:grpSp>
        <p:nvGrpSpPr>
          <p:cNvPr id="5" name="Group 4">
            <a:extLst>
              <a:ext uri="{FF2B5EF4-FFF2-40B4-BE49-F238E27FC236}">
                <a16:creationId xmlns:a16="http://schemas.microsoft.com/office/drawing/2014/main" id="{41BCFC9F-51F1-0B3C-BCC4-9DEDBC573927}"/>
              </a:ext>
            </a:extLst>
          </p:cNvPr>
          <p:cNvGrpSpPr/>
          <p:nvPr/>
        </p:nvGrpSpPr>
        <p:grpSpPr>
          <a:xfrm>
            <a:off x="7219950" y="0"/>
            <a:ext cx="4972050" cy="4286250"/>
            <a:chOff x="6203831" y="1730384"/>
            <a:chExt cx="4972050" cy="4286250"/>
          </a:xfrm>
        </p:grpSpPr>
        <p:pic>
          <p:nvPicPr>
            <p:cNvPr id="6148" name="Picture 4" descr="As Art Sales Fall, Christie's and ...">
              <a:extLst>
                <a:ext uri="{FF2B5EF4-FFF2-40B4-BE49-F238E27FC236}">
                  <a16:creationId xmlns:a16="http://schemas.microsoft.com/office/drawing/2014/main" id="{B631C891-7DDF-86A4-DCE5-A5E9EDF278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009"/>
            <a:stretch/>
          </p:blipFill>
          <p:spPr bwMode="auto">
            <a:xfrm>
              <a:off x="8689856" y="3873514"/>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Painting with Gold Leaf on Textured Canvas">
              <a:extLst>
                <a:ext uri="{FF2B5EF4-FFF2-40B4-BE49-F238E27FC236}">
                  <a16:creationId xmlns:a16="http://schemas.microsoft.com/office/drawing/2014/main" id="{3F24AD0A-DC4A-8D0D-8ED4-74DEEFE18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602" y="387350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LUXURY ART GOLD BLACK – DALUXE ART">
              <a:extLst>
                <a:ext uri="{FF2B5EF4-FFF2-40B4-BE49-F238E27FC236}">
                  <a16:creationId xmlns:a16="http://schemas.microsoft.com/office/drawing/2014/main" id="{C03EFA1B-31C9-24EF-0D78-E68B6F85F8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9856" y="1730384"/>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Winning Luxury Auctions: Navigating the ...">
              <a:extLst>
                <a:ext uri="{FF2B5EF4-FFF2-40B4-BE49-F238E27FC236}">
                  <a16:creationId xmlns:a16="http://schemas.microsoft.com/office/drawing/2014/main" id="{96FF6E2B-A7CE-C73D-3C96-E6BDA5E8D7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831" y="2035189"/>
              <a:ext cx="2486025" cy="18383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1256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2E8AF-0997-EC88-913E-3C46E3AEEAA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E0A4DA97-2679-F6E2-FBCF-F554771188D2}"/>
              </a:ext>
            </a:extLst>
          </p:cNvPr>
          <p:cNvSpPr>
            <a:spLocks noGrp="1"/>
          </p:cNvSpPr>
          <p:nvPr>
            <p:ph type="title"/>
          </p:nvPr>
        </p:nvSpPr>
        <p:spPr>
          <a:xfrm>
            <a:off x="1247771" y="293688"/>
            <a:ext cx="10515600" cy="822732"/>
          </a:xfrm>
        </p:spPr>
        <p:txBody>
          <a:bodyPr/>
          <a:lstStyle/>
          <a:p>
            <a:r>
              <a:rPr lang="en-US" dirty="0">
                <a:latin typeface="Times New Roman" panose="02020603050405020304" pitchFamily="18" charset="0"/>
                <a:cs typeface="Times New Roman" panose="02020603050405020304" pitchFamily="18" charset="0"/>
              </a:rPr>
              <a:t>Watches</a:t>
            </a:r>
          </a:p>
        </p:txBody>
      </p:sp>
      <p:sp>
        <p:nvSpPr>
          <p:cNvPr id="3" name="Slide Number Placeholder 2">
            <a:extLst>
              <a:ext uri="{FF2B5EF4-FFF2-40B4-BE49-F238E27FC236}">
                <a16:creationId xmlns:a16="http://schemas.microsoft.com/office/drawing/2014/main" id="{BD552836-28EF-0C45-61B5-FF1CF6EE4F48}"/>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
        <p:nvSpPr>
          <p:cNvPr id="4" name="Rectangle 1">
            <a:extLst>
              <a:ext uri="{FF2B5EF4-FFF2-40B4-BE49-F238E27FC236}">
                <a16:creationId xmlns:a16="http://schemas.microsoft.com/office/drawing/2014/main" id="{A537894B-6146-B820-BC56-36C0F65E5754}"/>
              </a:ext>
            </a:extLst>
          </p:cNvPr>
          <p:cNvSpPr>
            <a:spLocks noChangeArrowheads="1"/>
          </p:cNvSpPr>
          <p:nvPr/>
        </p:nvSpPr>
        <p:spPr bwMode="auto">
          <a:xfrm>
            <a:off x="1264085" y="1046898"/>
            <a:ext cx="666045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Predicted Trajectory: Slightly Up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chemeClr val="bg1">
                    <a:lumMod val="50000"/>
                  </a:schemeClr>
                </a:solidFill>
                <a:latin typeface="+mj-lt"/>
                <a:ea typeface="MS PGothic" pitchFamily="34" charset="-128"/>
                <a:cs typeface="Arial" panose="020B0604020202020204" pitchFamily="34" charset="0"/>
              </a:rPr>
              <a:t>Key Indicators:</a:t>
            </a:r>
            <a:endParaRPr kumimoji="0" lang="en-US" altLang="en-US" sz="8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Enduring appeal of heritage, craftsmanship, and mechanical timepieces</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Continued strong collector demand and investment perception</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Moderating factors: pricing volatility, resale market impact, and economic pressure</a:t>
            </a:r>
          </a:p>
          <a:p>
            <a:pPr lvl="1" eaLnBrk="0" fontAlgn="base" hangingPunct="0">
              <a:spcBef>
                <a:spcPct val="0"/>
              </a:spcBef>
              <a:spcAft>
                <a:spcPct val="0"/>
              </a:spcAft>
              <a:buFontTx/>
              <a:buChar char="•"/>
              <a:defRPr/>
            </a:pPr>
            <a:endParaRPr lang="en-US" sz="1600" dirty="0">
              <a:solidFill>
                <a:schemeClr val="bg1">
                  <a:lumMod val="50000"/>
                </a:schemeClr>
              </a:solidFill>
            </a:endParaRPr>
          </a:p>
          <a:p>
            <a:pPr eaLnBrk="0" fontAlgn="base" hangingPunct="0">
              <a:spcBef>
                <a:spcPct val="0"/>
              </a:spcBef>
              <a:spcAft>
                <a:spcPct val="0"/>
              </a:spcAft>
              <a:buFontTx/>
              <a:buChar char="•"/>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Opportunities: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Enduring demand for mechanical craftsmanship and heritage timepieces combined with innovative new offerings</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Strong collector and investment appeal for scarce pieces</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lvl="1" eaLnBrk="0" fontAlgn="base" hangingPunct="0">
              <a:spcBef>
                <a:spcPct val="0"/>
              </a:spcBef>
              <a:spcAft>
                <a:spcPct val="0"/>
              </a:spcAft>
              <a:buFontTx/>
              <a:buChar char="•"/>
              <a:defRPr/>
            </a:pP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eaLnBrk="0" fontAlgn="base" hangingPunct="0">
              <a:spcBef>
                <a:spcPct val="0"/>
              </a:spcBef>
              <a:spcAft>
                <a:spcPct val="0"/>
              </a:spcAft>
              <a:buFontTx/>
              <a:buChar char="•"/>
              <a:defRPr/>
            </a:pPr>
            <a:r>
              <a:rPr lang="en-US" altLang="en-US" sz="2000" dirty="0">
                <a:solidFill>
                  <a:schemeClr val="bg1">
                    <a:lumMod val="50000"/>
                  </a:schemeClr>
                </a:solidFill>
                <a:latin typeface="+mj-lt"/>
                <a:ea typeface="MS PGothic" pitchFamily="34" charset="-128"/>
                <a:cs typeface="Arial" panose="020B0604020202020204" pitchFamily="34" charset="0"/>
              </a:rPr>
              <a:t>Risks: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Secondary market volatility undermines pricing credibility</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kumimoji="0" lang="en-US" altLang="en-US" sz="8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Cooling hype cycles reduce demand for non-iconic models</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p:txBody>
      </p:sp>
      <p:grpSp>
        <p:nvGrpSpPr>
          <p:cNvPr id="5" name="Group 4">
            <a:extLst>
              <a:ext uri="{FF2B5EF4-FFF2-40B4-BE49-F238E27FC236}">
                <a16:creationId xmlns:a16="http://schemas.microsoft.com/office/drawing/2014/main" id="{0DB30AF3-1CF4-9C83-DDD6-91B20864B444}"/>
              </a:ext>
            </a:extLst>
          </p:cNvPr>
          <p:cNvGrpSpPr/>
          <p:nvPr/>
        </p:nvGrpSpPr>
        <p:grpSpPr>
          <a:xfrm>
            <a:off x="7916383" y="0"/>
            <a:ext cx="4286250" cy="4276725"/>
            <a:chOff x="6657979" y="1701849"/>
            <a:chExt cx="4286250" cy="4276725"/>
          </a:xfrm>
        </p:grpSpPr>
        <p:pic>
          <p:nvPicPr>
            <p:cNvPr id="7172" name="Picture 4" descr="Luxury Watches for Men &amp; Women - Shop ...">
              <a:extLst>
                <a:ext uri="{FF2B5EF4-FFF2-40B4-BE49-F238E27FC236}">
                  <a16:creationId xmlns:a16="http://schemas.microsoft.com/office/drawing/2014/main" id="{17EA0A6F-2438-C476-19D1-C3C873DAD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04" y="170184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Watches for Men | International Diamond ...">
              <a:extLst>
                <a:ext uri="{FF2B5EF4-FFF2-40B4-BE49-F238E27FC236}">
                  <a16:creationId xmlns:a16="http://schemas.microsoft.com/office/drawing/2014/main" id="{DF34116B-369F-63D1-BAD8-24911A5FC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79" y="170184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Patek Philippe Nautilus Rose Gold ...">
              <a:extLst>
                <a:ext uri="{FF2B5EF4-FFF2-40B4-BE49-F238E27FC236}">
                  <a16:creationId xmlns:a16="http://schemas.microsoft.com/office/drawing/2014/main" id="{99485065-8A7D-84AE-F953-BE0A0CF65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6136" y="3844974"/>
              <a:ext cx="21431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Discover Bulgari's New Luxury Watches">
              <a:extLst>
                <a:ext uri="{FF2B5EF4-FFF2-40B4-BE49-F238E27FC236}">
                  <a16:creationId xmlns:a16="http://schemas.microsoft.com/office/drawing/2014/main" id="{249855AD-755F-4539-A844-6EF413DAC9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9261" y="3835449"/>
              <a:ext cx="2126811" cy="21431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9018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FFFFA-85C6-D788-6A8A-54F005D95C0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24B8E482-61F2-1C0D-2EBD-971331BAC573}"/>
              </a:ext>
            </a:extLst>
          </p:cNvPr>
          <p:cNvSpPr>
            <a:spLocks noGrp="1"/>
          </p:cNvSpPr>
          <p:nvPr>
            <p:ph type="title"/>
          </p:nvPr>
        </p:nvSpPr>
        <p:spPr>
          <a:xfrm>
            <a:off x="1247771" y="293688"/>
            <a:ext cx="10515600" cy="865262"/>
          </a:xfrm>
        </p:spPr>
        <p:txBody>
          <a:bodyPr/>
          <a:lstStyle/>
          <a:p>
            <a:r>
              <a:rPr lang="en-US" dirty="0">
                <a:latin typeface="Times New Roman" panose="02020603050405020304" pitchFamily="18" charset="0"/>
                <a:cs typeface="Times New Roman" panose="02020603050405020304" pitchFamily="18" charset="0"/>
              </a:rPr>
              <a:t>Jewelry</a:t>
            </a:r>
          </a:p>
        </p:txBody>
      </p:sp>
      <p:sp>
        <p:nvSpPr>
          <p:cNvPr id="3" name="Slide Number Placeholder 2">
            <a:extLst>
              <a:ext uri="{FF2B5EF4-FFF2-40B4-BE49-F238E27FC236}">
                <a16:creationId xmlns:a16="http://schemas.microsoft.com/office/drawing/2014/main" id="{11A4C895-BD71-4BC1-6B3A-0E40B14AAE31}"/>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
        <p:nvSpPr>
          <p:cNvPr id="4" name="Rectangle 1">
            <a:extLst>
              <a:ext uri="{FF2B5EF4-FFF2-40B4-BE49-F238E27FC236}">
                <a16:creationId xmlns:a16="http://schemas.microsoft.com/office/drawing/2014/main" id="{66C8A97B-8AE9-3BEF-0B78-F4620FC8F999}"/>
              </a:ext>
            </a:extLst>
          </p:cNvPr>
          <p:cNvSpPr>
            <a:spLocks noChangeArrowheads="1"/>
          </p:cNvSpPr>
          <p:nvPr/>
        </p:nvSpPr>
        <p:spPr bwMode="auto">
          <a:xfrm>
            <a:off x="1247771" y="1035840"/>
            <a:ext cx="6645874"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Predicted Trajectory: Slightly Up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chemeClr val="bg1">
                    <a:lumMod val="50000"/>
                  </a:schemeClr>
                </a:solidFill>
                <a:latin typeface="+mj-lt"/>
                <a:ea typeface="MS PGothic" pitchFamily="34" charset="-128"/>
                <a:cs typeface="Arial" panose="020B0604020202020204" pitchFamily="34" charset="0"/>
              </a:rPr>
              <a:t>Key Indicators:</a:t>
            </a:r>
            <a:endParaRPr kumimoji="0" lang="en-US" altLang="en-US" sz="8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Jewelry viewed as both emotional and financial asset</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Cultural relevance, gifting traditions, and personalization</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Growth in affluent populations despite price sensitivity in    some markets</a:t>
            </a:r>
          </a:p>
          <a:p>
            <a:pPr lvl="1" eaLnBrk="0" fontAlgn="base" hangingPunct="0">
              <a:spcBef>
                <a:spcPct val="0"/>
              </a:spcBef>
              <a:spcAft>
                <a:spcPct val="0"/>
              </a:spcAft>
              <a:buFontTx/>
              <a:buChar char="•"/>
              <a:defRPr/>
            </a:pPr>
            <a:endParaRPr lang="en-US" sz="1600" dirty="0">
              <a:solidFill>
                <a:schemeClr val="bg1">
                  <a:lumMod val="50000"/>
                </a:schemeClr>
              </a:solidFill>
            </a:endParaRPr>
          </a:p>
          <a:p>
            <a:pPr eaLnBrk="0" fontAlgn="base" hangingPunct="0">
              <a:spcBef>
                <a:spcPct val="0"/>
              </a:spcBef>
              <a:spcAft>
                <a:spcPct val="0"/>
              </a:spcAft>
              <a:buFontTx/>
              <a:buChar char="•"/>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Opportunities: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Jewelry’s dual role as emotional symbol and financial asset strengthens resilience</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Cultural gifting traditions support steady global demand</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lvl="1" eaLnBrk="0" fontAlgn="base" hangingPunct="0">
              <a:spcBef>
                <a:spcPct val="0"/>
              </a:spcBef>
              <a:spcAft>
                <a:spcPct val="0"/>
              </a:spcAft>
              <a:buFontTx/>
              <a:buChar char="•"/>
              <a:defRPr/>
            </a:pP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eaLnBrk="0" fontAlgn="base" hangingPunct="0">
              <a:spcBef>
                <a:spcPct val="0"/>
              </a:spcBef>
              <a:spcAft>
                <a:spcPct val="0"/>
              </a:spcAft>
              <a:buFontTx/>
              <a:buChar char="•"/>
              <a:defRPr/>
            </a:pPr>
            <a:r>
              <a:rPr lang="en-US" altLang="en-US" sz="2000" dirty="0">
                <a:solidFill>
                  <a:schemeClr val="bg1">
                    <a:lumMod val="50000"/>
                  </a:schemeClr>
                </a:solidFill>
                <a:latin typeface="+mj-lt"/>
                <a:ea typeface="MS PGothic" pitchFamily="34" charset="-128"/>
                <a:cs typeface="Arial" panose="020B0604020202020204" pitchFamily="34" charset="0"/>
              </a:rPr>
              <a:t>Risks: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Price sensitivity rises amid high gold and gemstone costs</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kumimoji="0" lang="en-US" altLang="en-US" sz="8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Over-saturation and sameness risk weakening exclusivity and demand</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p:txBody>
      </p:sp>
      <p:grpSp>
        <p:nvGrpSpPr>
          <p:cNvPr id="5" name="Group 4">
            <a:extLst>
              <a:ext uri="{FF2B5EF4-FFF2-40B4-BE49-F238E27FC236}">
                <a16:creationId xmlns:a16="http://schemas.microsoft.com/office/drawing/2014/main" id="{8B8AFAE2-3254-503E-BA2D-FA7C650E6D64}"/>
              </a:ext>
            </a:extLst>
          </p:cNvPr>
          <p:cNvGrpSpPr/>
          <p:nvPr/>
        </p:nvGrpSpPr>
        <p:grpSpPr>
          <a:xfrm>
            <a:off x="7903585" y="0"/>
            <a:ext cx="4288415" cy="4286250"/>
            <a:chOff x="6654569" y="1569826"/>
            <a:chExt cx="4288415" cy="4286250"/>
          </a:xfrm>
        </p:grpSpPr>
        <p:pic>
          <p:nvPicPr>
            <p:cNvPr id="8194" name="Picture 2" descr="Is Tiffany Considered Fine Jewelry ...">
              <a:extLst>
                <a:ext uri="{FF2B5EF4-FFF2-40B4-BE49-F238E27FC236}">
                  <a16:creationId xmlns:a16="http://schemas.microsoft.com/office/drawing/2014/main" id="{DF92C30B-6AA0-BD49-D1E2-5D900EEAF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569" y="156982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igh Jewellery Collection">
              <a:extLst>
                <a:ext uri="{FF2B5EF4-FFF2-40B4-BE49-F238E27FC236}">
                  <a16:creationId xmlns:a16="http://schemas.microsoft.com/office/drawing/2014/main" id="{A331FA4F-BF1E-4B66-B3EB-06C72DBD3B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86" b="9435"/>
            <a:stretch/>
          </p:blipFill>
          <p:spPr bwMode="auto">
            <a:xfrm>
              <a:off x="6654570" y="3712951"/>
              <a:ext cx="2153064"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arry Winston. An enchanting emerald ...">
              <a:extLst>
                <a:ext uri="{FF2B5EF4-FFF2-40B4-BE49-F238E27FC236}">
                  <a16:creationId xmlns:a16="http://schemas.microsoft.com/office/drawing/2014/main" id="{D8FD92EE-4BD9-0035-7B20-64EC61080D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7694" y="156982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David Yurman Jewelry: 'This is an Art ...">
              <a:extLst>
                <a:ext uri="{FF2B5EF4-FFF2-40B4-BE49-F238E27FC236}">
                  <a16:creationId xmlns:a16="http://schemas.microsoft.com/office/drawing/2014/main" id="{5F15927C-F15E-703E-3154-294C971944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159" r="17047"/>
            <a:stretch/>
          </p:blipFill>
          <p:spPr bwMode="auto">
            <a:xfrm>
              <a:off x="8799859" y="3712951"/>
              <a:ext cx="2143125" cy="2135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93226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E060C-88CB-AF71-1EC7-943670DB7AC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E67BDCB-0955-9123-1360-BC1CAD236553}"/>
              </a:ext>
            </a:extLst>
          </p:cNvPr>
          <p:cNvSpPr>
            <a:spLocks noGrp="1"/>
          </p:cNvSpPr>
          <p:nvPr>
            <p:ph type="title"/>
          </p:nvPr>
        </p:nvSpPr>
        <p:spPr>
          <a:xfrm>
            <a:off x="1247771" y="154441"/>
            <a:ext cx="10515600" cy="758936"/>
          </a:xfrm>
        </p:spPr>
        <p:txBody>
          <a:bodyPr/>
          <a:lstStyle/>
          <a:p>
            <a:r>
              <a:rPr lang="en-US" dirty="0">
                <a:latin typeface="Times New Roman" panose="02020603050405020304" pitchFamily="18" charset="0"/>
                <a:cs typeface="Times New Roman" panose="02020603050405020304" pitchFamily="18" charset="0"/>
              </a:rPr>
              <a:t>Cars</a:t>
            </a:r>
          </a:p>
        </p:txBody>
      </p:sp>
      <p:sp>
        <p:nvSpPr>
          <p:cNvPr id="3" name="Slide Number Placeholder 2">
            <a:extLst>
              <a:ext uri="{FF2B5EF4-FFF2-40B4-BE49-F238E27FC236}">
                <a16:creationId xmlns:a16="http://schemas.microsoft.com/office/drawing/2014/main" id="{8FE00ACC-5120-3DB2-A861-B19DBA4843C7}"/>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
        <p:nvSpPr>
          <p:cNvPr id="4" name="Rectangle 1">
            <a:extLst>
              <a:ext uri="{FF2B5EF4-FFF2-40B4-BE49-F238E27FC236}">
                <a16:creationId xmlns:a16="http://schemas.microsoft.com/office/drawing/2014/main" id="{F5DA933F-2491-750B-869F-E2236823B008}"/>
              </a:ext>
            </a:extLst>
          </p:cNvPr>
          <p:cNvSpPr>
            <a:spLocks noChangeArrowheads="1"/>
          </p:cNvSpPr>
          <p:nvPr/>
        </p:nvSpPr>
        <p:spPr bwMode="auto">
          <a:xfrm>
            <a:off x="1252563" y="747024"/>
            <a:ext cx="9691666"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Predicted Trajectory: Slightly Up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chemeClr val="bg1">
                    <a:lumMod val="50000"/>
                  </a:schemeClr>
                </a:solidFill>
                <a:latin typeface="+mj-lt"/>
                <a:ea typeface="MS PGothic" pitchFamily="34" charset="-128"/>
                <a:cs typeface="Arial" panose="020B0604020202020204" pitchFamily="34" charset="0"/>
              </a:rPr>
              <a:t>Key Indicators:</a:t>
            </a:r>
            <a:endParaRPr kumimoji="0" lang="en-US" altLang="en-US" sz="8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Rising global wealth and demand in emerging markets</a:t>
            </a:r>
            <a:endParaRPr lang="en-US" sz="1600" dirty="0">
              <a:solidFill>
                <a:schemeClr val="bg1">
                  <a:lumMod val="50000"/>
                </a:schemeClr>
              </a:solidFill>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sz="800" dirty="0">
              <a:solidFill>
                <a:schemeClr val="bg1">
                  <a:lumMod val="50000"/>
                </a:schemeClr>
              </a:solidFill>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Electrification and technological innovation attracting                                                                            affluent buyers despite slower adoption across the                                                                            industry</a:t>
            </a:r>
            <a:endParaRPr lang="en-US" altLang="en-US" sz="8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Longer replacement cycles, cautious sentiment, tariffs,                                                                               and higher borrowing rates moderating volume growth</a:t>
            </a:r>
          </a:p>
          <a:p>
            <a:pPr lvl="1" eaLnBrk="0" fontAlgn="base" hangingPunct="0">
              <a:spcBef>
                <a:spcPct val="0"/>
              </a:spcBef>
              <a:spcAft>
                <a:spcPct val="0"/>
              </a:spcAft>
              <a:defRPr/>
            </a:pP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US" altLang="en-US" sz="2000" dirty="0">
                <a:solidFill>
                  <a:schemeClr val="bg1">
                    <a:lumMod val="50000"/>
                  </a:schemeClr>
                </a:solidFill>
                <a:latin typeface="+mj-lt"/>
                <a:ea typeface="MS PGothic" pitchFamily="34" charset="-128"/>
                <a:cs typeface="Arial" panose="020B0604020202020204" pitchFamily="34" charset="0"/>
              </a:rPr>
              <a:t>Opportunities: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Electrification and innovation attract new affluent and sustainability-conscious buyers</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endParaRPr kumimoji="0" lang="en-US" altLang="en-US" sz="8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Emerging markets drive long-term demand growth</a:t>
            </a:r>
          </a:p>
          <a:p>
            <a:pPr marL="742950" lvl="1" indent="-285750" eaLnBrk="0" fontAlgn="base" hangingPunct="0">
              <a:spcBef>
                <a:spcPct val="0"/>
              </a:spcBef>
              <a:spcAft>
                <a:spcPct val="0"/>
              </a:spcAft>
              <a:buFont typeface="Arial" panose="020B0604020202020204" pitchFamily="34" charset="0"/>
              <a:buChar char="•"/>
              <a:defRPr/>
            </a:pP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Risks: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Longer replacement cycles slow volume growth</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Regulatory and sustainability pressures raise costs and complexity</a:t>
            </a:r>
          </a:p>
          <a:p>
            <a:pPr marL="742950" lvl="1" indent="-285750" eaLnBrk="0" fontAlgn="base" hangingPunct="0">
              <a:spcBef>
                <a:spcPct val="0"/>
              </a:spcBef>
              <a:spcAft>
                <a:spcPct val="0"/>
              </a:spcAft>
              <a:buFont typeface="Arial" panose="020B0604020202020204" pitchFamily="34" charset="0"/>
              <a:buChar char="•"/>
              <a:defRPr/>
            </a:pPr>
            <a:endParaRPr lang="en-US" sz="800" dirty="0">
              <a:solidFill>
                <a:schemeClr val="bg1">
                  <a:lumMod val="50000"/>
                </a:schemeClr>
              </a:solidFill>
            </a:endParaRPr>
          </a:p>
          <a:p>
            <a:pPr marL="742950" lvl="1" indent="-285750" eaLnBrk="0" fontAlgn="base" hangingPunct="0">
              <a:spcBef>
                <a:spcPct val="0"/>
              </a:spcBef>
              <a:spcAft>
                <a:spcPct val="0"/>
              </a:spcAft>
              <a:buFont typeface="Arial" panose="020B0604020202020204" pitchFamily="34" charset="0"/>
              <a:buChar char="•"/>
              <a:defRPr/>
            </a:pPr>
            <a:r>
              <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Chinese domination of electric cars threatens all auto segments</a:t>
            </a:r>
          </a:p>
        </p:txBody>
      </p:sp>
      <p:grpSp>
        <p:nvGrpSpPr>
          <p:cNvPr id="5" name="Group 4">
            <a:extLst>
              <a:ext uri="{FF2B5EF4-FFF2-40B4-BE49-F238E27FC236}">
                <a16:creationId xmlns:a16="http://schemas.microsoft.com/office/drawing/2014/main" id="{C29FB27C-6A41-59D5-752C-BFF696079717}"/>
              </a:ext>
            </a:extLst>
          </p:cNvPr>
          <p:cNvGrpSpPr/>
          <p:nvPr/>
        </p:nvGrpSpPr>
        <p:grpSpPr>
          <a:xfrm>
            <a:off x="7258050" y="0"/>
            <a:ext cx="4933950" cy="3448050"/>
            <a:chOff x="6331400" y="1503834"/>
            <a:chExt cx="4933950" cy="3448050"/>
          </a:xfrm>
        </p:grpSpPr>
        <p:pic>
          <p:nvPicPr>
            <p:cNvPr id="9218" name="Picture 2" descr="self-driving sports car">
              <a:extLst>
                <a:ext uri="{FF2B5EF4-FFF2-40B4-BE49-F238E27FC236}">
                  <a16:creationId xmlns:a16="http://schemas.microsoft.com/office/drawing/2014/main" id="{832730E7-AB21-2D45-B784-D4FD53066F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99" r="11837"/>
            <a:stretch/>
          </p:blipFill>
          <p:spPr bwMode="auto">
            <a:xfrm>
              <a:off x="6331400" y="150383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orsche | Official Website">
              <a:extLst>
                <a:ext uri="{FF2B5EF4-FFF2-40B4-BE49-F238E27FC236}">
                  <a16:creationId xmlns:a16="http://schemas.microsoft.com/office/drawing/2014/main" id="{9B6032EE-B3C3-FF91-E0E3-902A3FA73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375" y="150383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Bugatti to Rolls-Royce: 5 of the most ...">
              <a:extLst>
                <a:ext uri="{FF2B5EF4-FFF2-40B4-BE49-F238E27FC236}">
                  <a16:creationId xmlns:a16="http://schemas.microsoft.com/office/drawing/2014/main" id="{4B9FC15C-8998-5B59-68DB-635663C45A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66"/>
            <a:stretch/>
          </p:blipFill>
          <p:spPr bwMode="auto">
            <a:xfrm>
              <a:off x="8798376" y="3351684"/>
              <a:ext cx="2466974"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Lamborghini dedicates $1.7bn in move to ...">
              <a:extLst>
                <a:ext uri="{FF2B5EF4-FFF2-40B4-BE49-F238E27FC236}">
                  <a16:creationId xmlns:a16="http://schemas.microsoft.com/office/drawing/2014/main" id="{9C0CD990-12CC-6838-ABE8-061FE72176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160" t="8197"/>
            <a:stretch/>
          </p:blipFill>
          <p:spPr bwMode="auto">
            <a:xfrm>
              <a:off x="6337240" y="3347092"/>
              <a:ext cx="2466976" cy="1600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3043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FD5B8-0D09-7BEE-4E96-31D2F6C58F8A}"/>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9CA06D1-6B99-64F6-D2C1-B601B5793F59}"/>
              </a:ext>
            </a:extLst>
          </p:cNvPr>
          <p:cNvSpPr>
            <a:spLocks noGrp="1"/>
          </p:cNvSpPr>
          <p:nvPr>
            <p:ph type="title"/>
          </p:nvPr>
        </p:nvSpPr>
        <p:spPr>
          <a:xfrm>
            <a:off x="1247771" y="9784"/>
            <a:ext cx="10515600" cy="822732"/>
          </a:xfrm>
        </p:spPr>
        <p:txBody>
          <a:bodyPr/>
          <a:lstStyle/>
          <a:p>
            <a:r>
              <a:rPr lang="en-US" dirty="0">
                <a:latin typeface="Times New Roman" panose="02020603050405020304" pitchFamily="18" charset="0"/>
                <a:cs typeface="Times New Roman" panose="02020603050405020304" pitchFamily="18" charset="0"/>
              </a:rPr>
              <a:t>Jets and Yachts</a:t>
            </a:r>
          </a:p>
        </p:txBody>
      </p:sp>
      <p:sp>
        <p:nvSpPr>
          <p:cNvPr id="3" name="Slide Number Placeholder 2">
            <a:extLst>
              <a:ext uri="{FF2B5EF4-FFF2-40B4-BE49-F238E27FC236}">
                <a16:creationId xmlns:a16="http://schemas.microsoft.com/office/drawing/2014/main" id="{5ACEC8FF-3499-EAF7-AD74-E0822B26AB0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
        <p:nvSpPr>
          <p:cNvPr id="4" name="Rectangle 1">
            <a:extLst>
              <a:ext uri="{FF2B5EF4-FFF2-40B4-BE49-F238E27FC236}">
                <a16:creationId xmlns:a16="http://schemas.microsoft.com/office/drawing/2014/main" id="{EF4667D4-992A-1CCE-EC0E-77F6D92BF551}"/>
              </a:ext>
            </a:extLst>
          </p:cNvPr>
          <p:cNvSpPr>
            <a:spLocks noChangeArrowheads="1"/>
          </p:cNvSpPr>
          <p:nvPr/>
        </p:nvSpPr>
        <p:spPr bwMode="auto">
          <a:xfrm>
            <a:off x="1247771" y="705177"/>
            <a:ext cx="859222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Predicted Trajectory: Significantly Up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chemeClr val="bg1">
                    <a:lumMod val="50000"/>
                  </a:schemeClr>
                </a:solidFill>
                <a:latin typeface="+mj-lt"/>
                <a:ea typeface="MS PGothic" pitchFamily="34" charset="-128"/>
                <a:cs typeface="Arial" panose="020B0604020202020204" pitchFamily="34" charset="0"/>
              </a:rPr>
              <a:t>Key Indicators:</a:t>
            </a:r>
            <a:endParaRPr kumimoji="0" lang="en-US" altLang="en-US" sz="8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Rising UHNW population and demand for privacy, control                                                          of time and space, and autonomy</a:t>
            </a: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Growth in experiential and lifestyle-driven luxury spending</a:t>
            </a: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Continued resilience at the very top end despite economic                                                volatility</a:t>
            </a:r>
          </a:p>
          <a:p>
            <a:pPr marL="742950" lvl="1" indent="-285750" eaLnBrk="0" fontAlgn="base" hangingPunct="0">
              <a:spcBef>
                <a:spcPct val="0"/>
              </a:spcBef>
              <a:spcAft>
                <a:spcPct val="0"/>
              </a:spcAft>
              <a:buFont typeface="Arial" panose="020B0604020202020204" pitchFamily="34" charset="0"/>
              <a:buChar char="•"/>
              <a:defRPr/>
            </a:pPr>
            <a:endParaRPr lang="en-US" sz="800" dirty="0">
              <a:solidFill>
                <a:schemeClr val="bg1">
                  <a:lumMod val="50000"/>
                </a:schemeClr>
              </a:solidFill>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Private aviation has become a commodity among UHNW</a:t>
            </a:r>
          </a:p>
          <a:p>
            <a:pPr lvl="1" eaLnBrk="0" fontAlgn="base" hangingPunct="0">
              <a:spcBef>
                <a:spcPct val="0"/>
              </a:spcBef>
              <a:spcAft>
                <a:spcPct val="0"/>
              </a:spcAft>
              <a:defRPr/>
            </a:pP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US" altLang="en-US" sz="2000" dirty="0">
                <a:solidFill>
                  <a:schemeClr val="bg1">
                    <a:lumMod val="50000"/>
                  </a:schemeClr>
                </a:solidFill>
                <a:latin typeface="+mj-lt"/>
                <a:ea typeface="MS PGothic" pitchFamily="34" charset="-128"/>
                <a:cs typeface="Arial" panose="020B0604020202020204" pitchFamily="34" charset="0"/>
              </a:rPr>
              <a:t>Opportunities: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UHNW demand for privacy and autonomy supports continued growth</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Lifestyle-driven and experiential luxury spending remains strong</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Risks: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Potential stock market decline reduces demand from HNW and marginally UHNW consumers</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High capital costs limit market expansion beyond UHNW buyers</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p:txBody>
      </p:sp>
      <p:grpSp>
        <p:nvGrpSpPr>
          <p:cNvPr id="5" name="Group 4">
            <a:extLst>
              <a:ext uri="{FF2B5EF4-FFF2-40B4-BE49-F238E27FC236}">
                <a16:creationId xmlns:a16="http://schemas.microsoft.com/office/drawing/2014/main" id="{896FAA8E-B9DE-F5C0-7666-2D9B57F05298}"/>
              </a:ext>
            </a:extLst>
          </p:cNvPr>
          <p:cNvGrpSpPr/>
          <p:nvPr/>
        </p:nvGrpSpPr>
        <p:grpSpPr>
          <a:xfrm>
            <a:off x="7491855" y="0"/>
            <a:ext cx="4700145" cy="3886198"/>
            <a:chOff x="6565205" y="2318301"/>
            <a:chExt cx="4700145" cy="3886198"/>
          </a:xfrm>
        </p:grpSpPr>
        <p:pic>
          <p:nvPicPr>
            <p:cNvPr id="10242" name="Picture 2" descr="G700 - Gulfstream Aerospace">
              <a:extLst>
                <a:ext uri="{FF2B5EF4-FFF2-40B4-BE49-F238E27FC236}">
                  <a16:creationId xmlns:a16="http://schemas.microsoft.com/office/drawing/2014/main" id="{E6F77D79-8AB2-0CF6-9C93-F7AA9C6CD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205" y="2318302"/>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mbraer Legacy 500">
              <a:extLst>
                <a:ext uri="{FF2B5EF4-FFF2-40B4-BE49-F238E27FC236}">
                  <a16:creationId xmlns:a16="http://schemas.microsoft.com/office/drawing/2014/main" id="{E0412190-FB33-8F07-355B-2C1666925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248" y="2318301"/>
              <a:ext cx="2363102" cy="194309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Benetti Motopanfilo 45M Luxury Yacht ...">
              <a:extLst>
                <a:ext uri="{FF2B5EF4-FFF2-40B4-BE49-F238E27FC236}">
                  <a16:creationId xmlns:a16="http://schemas.microsoft.com/office/drawing/2014/main" id="{F2B5D0A2-56BC-5FD9-E05E-66D949849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9645" y="4261400"/>
              <a:ext cx="2365705" cy="1943099"/>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Lürssen Yachts TIS - SuperYacht">
              <a:extLst>
                <a:ext uri="{FF2B5EF4-FFF2-40B4-BE49-F238E27FC236}">
                  <a16:creationId xmlns:a16="http://schemas.microsoft.com/office/drawing/2014/main" id="{2D6AD1E7-3522-0DE3-4198-97E024517A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053" y="4261399"/>
              <a:ext cx="2334440" cy="19430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3383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F36CE-07FC-D66F-1295-ED67D041B19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AA977A2-9645-A8C3-FD50-68F2CF9837E0}"/>
              </a:ext>
            </a:extLst>
          </p:cNvPr>
          <p:cNvSpPr>
            <a:spLocks noGrp="1"/>
          </p:cNvSpPr>
          <p:nvPr>
            <p:ph type="title"/>
          </p:nvPr>
        </p:nvSpPr>
        <p:spPr>
          <a:xfrm>
            <a:off x="1247771" y="293688"/>
            <a:ext cx="10515600" cy="897160"/>
          </a:xfrm>
        </p:spPr>
        <p:txBody>
          <a:bodyPr/>
          <a:lstStyle/>
          <a:p>
            <a:r>
              <a:rPr lang="en-US" dirty="0">
                <a:latin typeface="Times New Roman" panose="02020603050405020304" pitchFamily="18" charset="0"/>
                <a:cs typeface="Times New Roman" panose="02020603050405020304" pitchFamily="18" charset="0"/>
              </a:rPr>
              <a:t>Real Estate</a:t>
            </a:r>
          </a:p>
        </p:txBody>
      </p:sp>
      <p:sp>
        <p:nvSpPr>
          <p:cNvPr id="3" name="Slide Number Placeholder 2">
            <a:extLst>
              <a:ext uri="{FF2B5EF4-FFF2-40B4-BE49-F238E27FC236}">
                <a16:creationId xmlns:a16="http://schemas.microsoft.com/office/drawing/2014/main" id="{1B9F9B47-BB71-C254-EB86-0700CA2436FD}"/>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
        <p:nvSpPr>
          <p:cNvPr id="4" name="Rectangle 1">
            <a:extLst>
              <a:ext uri="{FF2B5EF4-FFF2-40B4-BE49-F238E27FC236}">
                <a16:creationId xmlns:a16="http://schemas.microsoft.com/office/drawing/2014/main" id="{D4E9D3F0-CBD7-B96B-C54B-BD9D7337D80C}"/>
              </a:ext>
            </a:extLst>
          </p:cNvPr>
          <p:cNvSpPr>
            <a:spLocks noChangeArrowheads="1"/>
          </p:cNvSpPr>
          <p:nvPr/>
        </p:nvSpPr>
        <p:spPr bwMode="auto">
          <a:xfrm>
            <a:off x="1247771" y="1175459"/>
            <a:ext cx="775335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Predicted Trajectory: Slightly Up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chemeClr val="bg1">
                    <a:lumMod val="50000"/>
                  </a:schemeClr>
                </a:solidFill>
                <a:latin typeface="+mj-lt"/>
                <a:ea typeface="MS PGothic" pitchFamily="34" charset="-128"/>
                <a:cs typeface="Arial" panose="020B0604020202020204" pitchFamily="34" charset="0"/>
              </a:rPr>
              <a:t>Key Indicators:</a:t>
            </a:r>
            <a:endPar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Luxury property as a safe-haven, long-term                                                  investment</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5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Limited supply in prime locations supporting prices</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5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Global affluent demand and intergenerational                                                      wealth transfer</a:t>
            </a:r>
          </a:p>
          <a:p>
            <a:pPr lvl="1" eaLnBrk="0" fontAlgn="base" hangingPunct="0">
              <a:spcBef>
                <a:spcPct val="0"/>
              </a:spcBef>
              <a:spcAft>
                <a:spcPct val="0"/>
              </a:spcAft>
              <a:buFontTx/>
              <a:buChar char="•"/>
              <a:defRPr/>
            </a:pPr>
            <a:endParaRPr lang="en-US" sz="1500" dirty="0">
              <a:solidFill>
                <a:schemeClr val="bg1">
                  <a:lumMod val="50000"/>
                </a:schemeClr>
              </a:solidFill>
            </a:endParaRPr>
          </a:p>
          <a:p>
            <a:pPr eaLnBrk="0" fontAlgn="base" hangingPunct="0">
              <a:spcBef>
                <a:spcPct val="0"/>
              </a:spcBef>
              <a:spcAft>
                <a:spcPct val="0"/>
              </a:spcAft>
              <a:buFontTx/>
              <a:buChar char="•"/>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Opportunities: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Prime luxury property remains a safe-haven investment</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5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Supply scarcity in top locations supports pricing power</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lvl="1" eaLnBrk="0" fontAlgn="base" hangingPunct="0">
              <a:spcBef>
                <a:spcPct val="0"/>
              </a:spcBef>
              <a:spcAft>
                <a:spcPct val="0"/>
              </a:spcAft>
              <a:buFontTx/>
              <a:buChar char="•"/>
              <a:defRPr/>
            </a:pPr>
            <a:endParaRPr kumimoji="0" lang="en-US" altLang="en-US" sz="15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eaLnBrk="0" fontAlgn="base" hangingPunct="0">
              <a:spcBef>
                <a:spcPct val="0"/>
              </a:spcBef>
              <a:spcAft>
                <a:spcPct val="0"/>
              </a:spcAft>
              <a:buFontTx/>
              <a:buChar char="•"/>
              <a:defRPr/>
            </a:pPr>
            <a:r>
              <a:rPr lang="en-US" altLang="en-US" sz="2000" dirty="0">
                <a:solidFill>
                  <a:schemeClr val="bg1">
                    <a:lumMod val="50000"/>
                  </a:schemeClr>
                </a:solidFill>
                <a:latin typeface="+mj-lt"/>
                <a:ea typeface="MS PGothic" pitchFamily="34" charset="-128"/>
                <a:cs typeface="Arial" panose="020B0604020202020204" pitchFamily="34" charset="0"/>
              </a:rPr>
              <a:t>Risks: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Interest rate volatility dampens transaction volume</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kumimoji="0" lang="en-US" altLang="en-US" sz="5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Regulatory constraints and foreign buyer restrictions reduce liquidity</a:t>
            </a:r>
          </a:p>
          <a:p>
            <a:pPr marL="628650" lvl="1" indent="-171450" eaLnBrk="0" fontAlgn="base" hangingPunct="0">
              <a:spcBef>
                <a:spcPct val="0"/>
              </a:spcBef>
              <a:spcAft>
                <a:spcPct val="0"/>
              </a:spcAft>
              <a:buFont typeface="Arial" panose="020B0604020202020204" pitchFamily="34" charset="0"/>
              <a:buChar char="•"/>
              <a:defRPr/>
            </a:pPr>
            <a:endParaRPr lang="en-US" sz="500" dirty="0">
              <a:solidFill>
                <a:schemeClr val="bg1">
                  <a:lumMod val="50000"/>
                </a:schemeClr>
              </a:solidFill>
            </a:endParaRPr>
          </a:p>
          <a:p>
            <a:pPr marL="742950" lvl="1" indent="-285750" eaLnBrk="0" fontAlgn="base" hangingPunct="0">
              <a:spcBef>
                <a:spcPct val="0"/>
              </a:spcBef>
              <a:spcAft>
                <a:spcPct val="0"/>
              </a:spcAft>
              <a:buFont typeface="Arial" panose="020B0604020202020204" pitchFamily="34" charset="0"/>
              <a:buChar char="•"/>
              <a:defRPr/>
            </a:pPr>
            <a:r>
              <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A growing </a:t>
            </a:r>
            <a:r>
              <a:rPr lang="en-US" altLang="en-US" sz="1600" dirty="0">
                <a:solidFill>
                  <a:schemeClr val="bg1">
                    <a:lumMod val="50000"/>
                  </a:schemeClr>
                </a:solidFill>
                <a:latin typeface="+mj-lt"/>
                <a:ea typeface="MS PGothic" pitchFamily="34" charset="-128"/>
                <a:cs typeface="Arial" panose="020B0604020202020204" pitchFamily="34" charset="0"/>
              </a:rPr>
              <a:t>shift toward accessing as opposed to owning luxury property</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p:txBody>
      </p:sp>
      <p:grpSp>
        <p:nvGrpSpPr>
          <p:cNvPr id="5" name="Group 4">
            <a:extLst>
              <a:ext uri="{FF2B5EF4-FFF2-40B4-BE49-F238E27FC236}">
                <a16:creationId xmlns:a16="http://schemas.microsoft.com/office/drawing/2014/main" id="{78A9C65A-6DB9-FB53-6E70-A41B74751F4B}"/>
              </a:ext>
            </a:extLst>
          </p:cNvPr>
          <p:cNvGrpSpPr/>
          <p:nvPr/>
        </p:nvGrpSpPr>
        <p:grpSpPr>
          <a:xfrm>
            <a:off x="6804837" y="357"/>
            <a:ext cx="5397796" cy="3136248"/>
            <a:chOff x="5426385" y="2116380"/>
            <a:chExt cx="5517844" cy="3237786"/>
          </a:xfrm>
        </p:grpSpPr>
        <p:pic>
          <p:nvPicPr>
            <p:cNvPr id="11266" name="Picture 2" descr="The Latest Luxury Real Estate Trends">
              <a:extLst>
                <a:ext uri="{FF2B5EF4-FFF2-40B4-BE49-F238E27FC236}">
                  <a16:creationId xmlns:a16="http://schemas.microsoft.com/office/drawing/2014/main" id="{F4CB2506-0960-C348-BCD0-CC54DE881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209" y="3726093"/>
              <a:ext cx="2762250" cy="162807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ow to Get Into Luxury Real Estate: 10 ...">
              <a:extLst>
                <a:ext uri="{FF2B5EF4-FFF2-40B4-BE49-F238E27FC236}">
                  <a16:creationId xmlns:a16="http://schemas.microsoft.com/office/drawing/2014/main" id="{0E3CB744-8B0D-2CE9-2770-E495D209F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979" y="2116380"/>
              <a:ext cx="2762250" cy="162856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Guide to Buying Luxury Homes | North ...">
              <a:extLst>
                <a:ext uri="{FF2B5EF4-FFF2-40B4-BE49-F238E27FC236}">
                  <a16:creationId xmlns:a16="http://schemas.microsoft.com/office/drawing/2014/main" id="{45A1E8BF-2CD2-13FE-A389-332B3800FB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58"/>
            <a:stretch/>
          </p:blipFill>
          <p:spPr bwMode="auto">
            <a:xfrm>
              <a:off x="5426385" y="2116625"/>
              <a:ext cx="2755594" cy="1609223"/>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Silicon Valley Luxury Real Estate ...">
              <a:extLst>
                <a:ext uri="{FF2B5EF4-FFF2-40B4-BE49-F238E27FC236}">
                  <a16:creationId xmlns:a16="http://schemas.microsoft.com/office/drawing/2014/main" id="{7A3FCBD6-DD06-0ACE-BD4A-1A890173D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5307" y="3725849"/>
              <a:ext cx="2755594" cy="16280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2618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AD046-16DB-F69A-0CF8-DAB24BEF1639}"/>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DA18D99-ABF6-838E-C7CD-173460D90B8A}"/>
              </a:ext>
            </a:extLst>
          </p:cNvPr>
          <p:cNvSpPr>
            <a:spLocks noGrp="1"/>
          </p:cNvSpPr>
          <p:nvPr>
            <p:ph type="title"/>
          </p:nvPr>
        </p:nvSpPr>
        <p:spPr>
          <a:xfrm>
            <a:off x="1299718" y="32923"/>
            <a:ext cx="10515600" cy="871267"/>
          </a:xfrm>
        </p:spPr>
        <p:txBody>
          <a:bodyPr/>
          <a:lstStyle/>
          <a:p>
            <a:r>
              <a:rPr lang="en-US" dirty="0">
                <a:latin typeface="Times New Roman" panose="02020603050405020304" pitchFamily="18" charset="0"/>
                <a:cs typeface="Times New Roman" panose="02020603050405020304" pitchFamily="18" charset="0"/>
              </a:rPr>
              <a:t>Wines &amp; Spirits</a:t>
            </a:r>
          </a:p>
        </p:txBody>
      </p:sp>
      <p:sp>
        <p:nvSpPr>
          <p:cNvPr id="3" name="Slide Number Placeholder 2">
            <a:extLst>
              <a:ext uri="{FF2B5EF4-FFF2-40B4-BE49-F238E27FC236}">
                <a16:creationId xmlns:a16="http://schemas.microsoft.com/office/drawing/2014/main" id="{CC8FC445-6DBD-3E44-7F90-7678E6C57B2A}"/>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grpSp>
        <p:nvGrpSpPr>
          <p:cNvPr id="5" name="Group 4">
            <a:extLst>
              <a:ext uri="{FF2B5EF4-FFF2-40B4-BE49-F238E27FC236}">
                <a16:creationId xmlns:a16="http://schemas.microsoft.com/office/drawing/2014/main" id="{E5E13712-4D20-52DF-179E-42EB7D773A8D}"/>
              </a:ext>
            </a:extLst>
          </p:cNvPr>
          <p:cNvGrpSpPr/>
          <p:nvPr/>
        </p:nvGrpSpPr>
        <p:grpSpPr>
          <a:xfrm>
            <a:off x="9016247" y="498864"/>
            <a:ext cx="3175753" cy="4280327"/>
            <a:chOff x="7488934" y="1375038"/>
            <a:chExt cx="3627884" cy="4727334"/>
          </a:xfrm>
        </p:grpSpPr>
        <p:pic>
          <p:nvPicPr>
            <p:cNvPr id="12298" name="Picture 10" descr="Chateau Lafitte Grand Vin De Bordeaux ...">
              <a:extLst>
                <a:ext uri="{FF2B5EF4-FFF2-40B4-BE49-F238E27FC236}">
                  <a16:creationId xmlns:a16="http://schemas.microsoft.com/office/drawing/2014/main" id="{519FF04E-C56D-F9B8-DD64-CE2CF288A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934" y="145413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Casa Del Sol Blanco Tequila 750ml ...">
              <a:extLst>
                <a:ext uri="{FF2B5EF4-FFF2-40B4-BE49-F238E27FC236}">
                  <a16:creationId xmlns:a16="http://schemas.microsoft.com/office/drawing/2014/main" id="{8C2B6022-88B1-A640-440F-1F78F8719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3734" y="3829288"/>
              <a:ext cx="2273084" cy="2273084"/>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Krug Grande Champagne Brut Grande Cuvée ...">
              <a:extLst>
                <a:ext uri="{FF2B5EF4-FFF2-40B4-BE49-F238E27FC236}">
                  <a16:creationId xmlns:a16="http://schemas.microsoft.com/office/drawing/2014/main" id="{4F9944A7-1ECE-1311-5C93-1E66F6ABE3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4096" y="3829287"/>
              <a:ext cx="1512634" cy="2273084"/>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Macallan 25 Year Sherry Oak Single Malt ...">
              <a:extLst>
                <a:ext uri="{FF2B5EF4-FFF2-40B4-BE49-F238E27FC236}">
                  <a16:creationId xmlns:a16="http://schemas.microsoft.com/office/drawing/2014/main" id="{6EC447DA-2063-C78B-8763-E2A5F49B23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1990" y="1375038"/>
              <a:ext cx="2273084" cy="227308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1">
            <a:extLst>
              <a:ext uri="{FF2B5EF4-FFF2-40B4-BE49-F238E27FC236}">
                <a16:creationId xmlns:a16="http://schemas.microsoft.com/office/drawing/2014/main" id="{4D9F3B34-813B-55A3-A10A-E2C9C2D26727}"/>
              </a:ext>
            </a:extLst>
          </p:cNvPr>
          <p:cNvSpPr>
            <a:spLocks noChangeArrowheads="1"/>
          </p:cNvSpPr>
          <p:nvPr/>
        </p:nvSpPr>
        <p:spPr bwMode="auto">
          <a:xfrm>
            <a:off x="1319060" y="705177"/>
            <a:ext cx="8364062"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Predicted Trajectory: Slightly Up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chemeClr val="bg1">
                    <a:lumMod val="50000"/>
                  </a:schemeClr>
                </a:solidFill>
                <a:latin typeface="+mj-lt"/>
                <a:ea typeface="MS PGothic" pitchFamily="34" charset="-128"/>
                <a:cs typeface="Arial" panose="020B0604020202020204" pitchFamily="34" charset="0"/>
              </a:rPr>
              <a:t>Key Indicators:</a:t>
            </a:r>
            <a:endParaRPr kumimoji="0" lang="en-US" altLang="en-US" sz="8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altLang="en-US" sz="1600" dirty="0">
                <a:solidFill>
                  <a:schemeClr val="bg1">
                    <a:lumMod val="50000"/>
                  </a:schemeClr>
                </a:solidFill>
                <a:latin typeface="Arial" panose="020B0604020202020204" pitchFamily="34" charset="0"/>
              </a:rPr>
              <a:t>D</a:t>
            </a:r>
            <a:r>
              <a:rPr lang="en-US" sz="1600" dirty="0">
                <a:solidFill>
                  <a:schemeClr val="bg1">
                    <a:lumMod val="50000"/>
                  </a:schemeClr>
                </a:solidFill>
              </a:rPr>
              <a:t>emand for high-quality, heritage brands continues</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Experiential consumption (tastings, gifting, collecting)</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Uneven regional performance due to tariffs, China softness, and restaurant pressure</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lvl="1" eaLnBrk="0" fontAlgn="base" hangingPunct="0">
              <a:spcBef>
                <a:spcPct val="0"/>
              </a:spcBef>
              <a:spcAft>
                <a:spcPct val="0"/>
              </a:spcAft>
              <a:buFontTx/>
              <a:buChar char="•"/>
              <a:defRPr/>
            </a:pPr>
            <a:endParaRPr lang="en-US" altLang="en-US" sz="1600" dirty="0">
              <a:solidFill>
                <a:schemeClr val="bg1">
                  <a:lumMod val="50000"/>
                </a:schemeClr>
              </a:solidFill>
              <a:latin typeface="+mj-lt"/>
              <a:ea typeface="MS PGothic" pitchFamily="34" charset="-128"/>
              <a:cs typeface="Arial" panose="020B0604020202020204" pitchFamily="34" charset="0"/>
            </a:endParaRPr>
          </a:p>
          <a:p>
            <a:pPr eaLnBrk="0" fontAlgn="base" hangingPunct="0">
              <a:spcBef>
                <a:spcPct val="0"/>
              </a:spcBef>
              <a:spcAft>
                <a:spcPct val="0"/>
              </a:spcAft>
              <a:buFontTx/>
              <a:buChar char="•"/>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Opportunities: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Collectible categories drive value growth</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Experiential consumption (tastings, gifting, cellaring) enhances desirability</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lvl="1" eaLnBrk="0" fontAlgn="base" hangingPunct="0">
              <a:spcBef>
                <a:spcPct val="0"/>
              </a:spcBef>
              <a:spcAft>
                <a:spcPct val="0"/>
              </a:spcAft>
              <a:buFontTx/>
              <a:buChar char="•"/>
              <a:defRPr/>
            </a:pP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eaLnBrk="0" fontAlgn="base" hangingPunct="0">
              <a:spcBef>
                <a:spcPct val="0"/>
              </a:spcBef>
              <a:spcAft>
                <a:spcPct val="0"/>
              </a:spcAft>
              <a:buFontTx/>
              <a:buChar char="•"/>
              <a:defRPr/>
            </a:pPr>
            <a:r>
              <a:rPr lang="en-US" altLang="en-US" sz="2000" dirty="0">
                <a:solidFill>
                  <a:schemeClr val="bg1">
                    <a:lumMod val="50000"/>
                  </a:schemeClr>
                </a:solidFill>
                <a:latin typeface="+mj-lt"/>
                <a:ea typeface="MS PGothic" pitchFamily="34" charset="-128"/>
                <a:cs typeface="Arial" panose="020B0604020202020204" pitchFamily="34" charset="0"/>
              </a:rPr>
              <a:t>Risks: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Tariffs, geopolitical tensions, and China softness hurt demand</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kumimoji="0" lang="en-US" altLang="en-US" sz="8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Younger (and older) consumers reduce alcohol consumption in some markets</a:t>
            </a:r>
          </a:p>
          <a:p>
            <a:pPr marL="628650" lvl="1" indent="-171450" eaLnBrk="0" fontAlgn="base" hangingPunct="0">
              <a:spcBef>
                <a:spcPct val="0"/>
              </a:spcBef>
              <a:spcAft>
                <a:spcPct val="0"/>
              </a:spcAft>
              <a:buFont typeface="Arial" panose="020B0604020202020204" pitchFamily="34" charset="0"/>
              <a:buChar char="•"/>
              <a:defRPr/>
            </a:pPr>
            <a:endParaRPr lang="en-US" sz="800" dirty="0">
              <a:solidFill>
                <a:schemeClr val="bg1">
                  <a:lumMod val="50000"/>
                </a:schemeClr>
              </a:solidFill>
            </a:endParaRPr>
          </a:p>
          <a:p>
            <a:pPr marL="742950" lvl="1" indent="-285750" eaLnBrk="0" fontAlgn="base" hangingPunct="0">
              <a:spcBef>
                <a:spcPct val="0"/>
              </a:spcBef>
              <a:spcAft>
                <a:spcPct val="0"/>
              </a:spcAft>
              <a:buFont typeface="Arial" panose="020B0604020202020204" pitchFamily="34" charset="0"/>
              <a:buChar char="•"/>
              <a:defRPr/>
            </a:pPr>
            <a:r>
              <a:rPr lang="en-US" altLang="en-US" sz="1600" dirty="0">
                <a:solidFill>
                  <a:schemeClr val="bg1">
                    <a:lumMod val="50000"/>
                  </a:schemeClr>
                </a:solidFill>
                <a:latin typeface="+mj-lt"/>
                <a:ea typeface="MS PGothic" pitchFamily="34" charset="-128"/>
                <a:cs typeface="Arial" panose="020B0604020202020204" pitchFamily="34" charset="0"/>
              </a:rPr>
              <a:t>Emerging trends drive discounting in the industry</a:t>
            </a:r>
          </a:p>
          <a:p>
            <a:pPr marL="742950" lvl="1" indent="-2857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altLang="en-US" sz="1600" dirty="0">
                <a:solidFill>
                  <a:schemeClr val="bg1">
                    <a:lumMod val="50000"/>
                  </a:schemeClr>
                </a:solidFill>
                <a:latin typeface="+mj-lt"/>
                <a:ea typeface="MS PGothic" pitchFamily="34" charset="-128"/>
                <a:cs typeface="Arial" panose="020B0604020202020204" pitchFamily="34" charset="0"/>
              </a:rPr>
              <a:t>Non-Alcoholic and low alcohol innovations are yet to be proven</a:t>
            </a:r>
          </a:p>
        </p:txBody>
      </p:sp>
    </p:spTree>
    <p:extLst>
      <p:ext uri="{BB962C8B-B14F-4D97-AF65-F5344CB8AC3E}">
        <p14:creationId xmlns:p14="http://schemas.microsoft.com/office/powerpoint/2010/main" val="1714634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93713-2BEF-2DF6-F7ED-278948EE4D3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E5A2669B-05E2-917F-6CCB-716F75460C98}"/>
              </a:ext>
            </a:extLst>
          </p:cNvPr>
          <p:cNvSpPr>
            <a:spLocks noGrp="1"/>
          </p:cNvSpPr>
          <p:nvPr>
            <p:ph type="title"/>
          </p:nvPr>
        </p:nvSpPr>
        <p:spPr>
          <a:xfrm>
            <a:off x="1247771" y="293688"/>
            <a:ext cx="10515600" cy="875894"/>
          </a:xfrm>
        </p:spPr>
        <p:txBody>
          <a:bodyPr/>
          <a:lstStyle/>
          <a:p>
            <a:r>
              <a:rPr lang="en-US" dirty="0">
                <a:latin typeface="Times New Roman" panose="02020603050405020304" pitchFamily="18" charset="0"/>
                <a:cs typeface="Times New Roman" panose="02020603050405020304" pitchFamily="18" charset="0"/>
              </a:rPr>
              <a:t>Health &amp; Wellness</a:t>
            </a:r>
          </a:p>
        </p:txBody>
      </p:sp>
      <p:sp>
        <p:nvSpPr>
          <p:cNvPr id="3" name="Slide Number Placeholder 2">
            <a:extLst>
              <a:ext uri="{FF2B5EF4-FFF2-40B4-BE49-F238E27FC236}">
                <a16:creationId xmlns:a16="http://schemas.microsoft.com/office/drawing/2014/main" id="{3B4C433F-9ECD-B6E4-22E0-0951478C775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
        <p:nvSpPr>
          <p:cNvPr id="4" name="Rectangle 1">
            <a:extLst>
              <a:ext uri="{FF2B5EF4-FFF2-40B4-BE49-F238E27FC236}">
                <a16:creationId xmlns:a16="http://schemas.microsoft.com/office/drawing/2014/main" id="{96E50DAD-157D-15F9-D614-2AAC7533BBA0}"/>
              </a:ext>
            </a:extLst>
          </p:cNvPr>
          <p:cNvSpPr>
            <a:spLocks noChangeArrowheads="1"/>
          </p:cNvSpPr>
          <p:nvPr/>
        </p:nvSpPr>
        <p:spPr bwMode="auto">
          <a:xfrm>
            <a:off x="1247771" y="1292692"/>
            <a:ext cx="105156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Predicted Trajectory: Significantly Up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chemeClr val="bg1">
                    <a:lumMod val="50000"/>
                  </a:schemeClr>
                </a:solidFill>
                <a:latin typeface="+mj-lt"/>
                <a:ea typeface="MS PGothic" pitchFamily="34" charset="-128"/>
                <a:cs typeface="Arial" panose="020B0604020202020204" pitchFamily="34" charset="0"/>
              </a:rPr>
              <a:t>Key Indicators:</a:t>
            </a:r>
            <a:endParaRPr kumimoji="0" lang="en-US" altLang="en-US" sz="8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Wellness, preventive healthcare, and healthy longevity                                                                                                as core luxury priorities for wealthy consumers</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Growth of legitimate experiential, medical, and personalized wellness offerings</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Strong overlap with luxury travel and lifestyle spending</a:t>
            </a:r>
          </a:p>
          <a:p>
            <a:pPr lvl="1" eaLnBrk="0" fontAlgn="base" hangingPunct="0">
              <a:spcBef>
                <a:spcPct val="0"/>
              </a:spcBef>
              <a:spcAft>
                <a:spcPct val="0"/>
              </a:spcAft>
              <a:defRPr/>
            </a:pP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US" altLang="en-US" sz="2000" dirty="0">
                <a:solidFill>
                  <a:schemeClr val="bg1">
                    <a:lumMod val="50000"/>
                  </a:schemeClr>
                </a:solidFill>
                <a:latin typeface="+mj-lt"/>
                <a:ea typeface="MS PGothic" pitchFamily="34" charset="-128"/>
                <a:cs typeface="Arial" panose="020B0604020202020204" pitchFamily="34" charset="0"/>
              </a:rPr>
              <a:t>Opportunities: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Longevity, preventive healthcare, and wellness become core priorities beyond wealthy consumers</a:t>
            </a:r>
          </a:p>
          <a:p>
            <a:pPr marL="742950" lvl="1" indent="-285750" eaLnBrk="0" fontAlgn="base" hangingPunct="0">
              <a:spcBef>
                <a:spcPct val="0"/>
              </a:spcBef>
              <a:spcAft>
                <a:spcPct val="0"/>
              </a:spcAft>
              <a:buFont typeface="Arial" panose="020B0604020202020204" pitchFamily="34" charset="0"/>
              <a:buChar char="•"/>
              <a:defRPr/>
            </a:pPr>
            <a:endParaRPr kumimoji="0" lang="en-US" altLang="en-US" sz="8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Personalized, medical, and experiential wellness innovations scale rapidly</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Risks: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Market overcrowding dilutes differentiation and commodifies offerings</a:t>
            </a:r>
          </a:p>
          <a:p>
            <a:pPr marL="742950" lvl="1" indent="-2857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Credibility risks if offerings lack scientific or experiential rigor</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p:txBody>
      </p:sp>
      <p:grpSp>
        <p:nvGrpSpPr>
          <p:cNvPr id="6" name="Group 5">
            <a:extLst>
              <a:ext uri="{FF2B5EF4-FFF2-40B4-BE49-F238E27FC236}">
                <a16:creationId xmlns:a16="http://schemas.microsoft.com/office/drawing/2014/main" id="{EB334D67-0687-75F0-8BB7-430F66D41508}"/>
              </a:ext>
            </a:extLst>
          </p:cNvPr>
          <p:cNvGrpSpPr/>
          <p:nvPr/>
        </p:nvGrpSpPr>
        <p:grpSpPr>
          <a:xfrm>
            <a:off x="7423250" y="0"/>
            <a:ext cx="4768750" cy="2646833"/>
            <a:chOff x="6095998" y="2153765"/>
            <a:chExt cx="4768750" cy="2646833"/>
          </a:xfrm>
        </p:grpSpPr>
        <p:grpSp>
          <p:nvGrpSpPr>
            <p:cNvPr id="5" name="Group 4">
              <a:extLst>
                <a:ext uri="{FF2B5EF4-FFF2-40B4-BE49-F238E27FC236}">
                  <a16:creationId xmlns:a16="http://schemas.microsoft.com/office/drawing/2014/main" id="{897351F4-4375-8381-1E09-57A85325B8F4}"/>
                </a:ext>
              </a:extLst>
            </p:cNvPr>
            <p:cNvGrpSpPr/>
            <p:nvPr/>
          </p:nvGrpSpPr>
          <p:grpSpPr>
            <a:xfrm>
              <a:off x="6095999" y="2153765"/>
              <a:ext cx="4768749" cy="1323417"/>
              <a:chOff x="5110560" y="2519933"/>
              <a:chExt cx="5714999" cy="1600200"/>
            </a:xfrm>
          </p:grpSpPr>
          <p:pic>
            <p:nvPicPr>
              <p:cNvPr id="13314" name="Picture 2" descr="Ōura launches on Amazon | Retail Dive">
                <a:extLst>
                  <a:ext uri="{FF2B5EF4-FFF2-40B4-BE49-F238E27FC236}">
                    <a16:creationId xmlns:a16="http://schemas.microsoft.com/office/drawing/2014/main" id="{CF68FAB1-274E-3C99-B531-F5D077564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560" y="2519933"/>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What is Headspace? What parents need to ...">
                <a:extLst>
                  <a:ext uri="{FF2B5EF4-FFF2-40B4-BE49-F238E27FC236}">
                    <a16:creationId xmlns:a16="http://schemas.microsoft.com/office/drawing/2014/main" id="{CD44EDE7-8E3A-C1FB-34E5-ADBDA3BF0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060" y="2543745"/>
                <a:ext cx="2857499" cy="1502492"/>
              </a:xfrm>
              <a:prstGeom prst="rect">
                <a:avLst/>
              </a:prstGeom>
              <a:noFill/>
              <a:extLst>
                <a:ext uri="{909E8E84-426E-40DD-AFC4-6F175D3DCCD1}">
                  <a14:hiddenFill xmlns:a14="http://schemas.microsoft.com/office/drawing/2010/main">
                    <a:solidFill>
                      <a:srgbClr val="FFFFFF"/>
                    </a:solidFill>
                  </a14:hiddenFill>
                </a:ext>
              </a:extLst>
            </p:spPr>
          </p:pic>
        </p:grpSp>
        <p:pic>
          <p:nvPicPr>
            <p:cNvPr id="13328" name="Picture 16" descr="LA MER Beauty - Shop Online | Lane Crawford">
              <a:extLst>
                <a:ext uri="{FF2B5EF4-FFF2-40B4-BE49-F238E27FC236}">
                  <a16:creationId xmlns:a16="http://schemas.microsoft.com/office/drawing/2014/main" id="{583FF546-6A4E-973A-F688-2235827CF5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852" b="12559"/>
            <a:stretch/>
          </p:blipFill>
          <p:spPr bwMode="auto">
            <a:xfrm>
              <a:off x="6095998" y="3477181"/>
              <a:ext cx="2384375" cy="1323417"/>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a:extLst>
                <a:ext uri="{FF2B5EF4-FFF2-40B4-BE49-F238E27FC236}">
                  <a16:creationId xmlns:a16="http://schemas.microsoft.com/office/drawing/2014/main" id="{1B4ACEAE-30A7-BD58-1A31-630214702A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0373" y="3457489"/>
              <a:ext cx="2384375" cy="1341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76424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C8DA9-2907-E8D2-73AA-3090B17440B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479C6F7-970F-1A9A-776A-22C7FA6293CA}"/>
              </a:ext>
            </a:extLst>
          </p:cNvPr>
          <p:cNvSpPr>
            <a:spLocks noGrp="1"/>
          </p:cNvSpPr>
          <p:nvPr>
            <p:ph type="title"/>
          </p:nvPr>
        </p:nvSpPr>
        <p:spPr>
          <a:xfrm>
            <a:off x="1247771" y="9848"/>
            <a:ext cx="10515600" cy="780201"/>
          </a:xfrm>
        </p:spPr>
        <p:txBody>
          <a:bodyPr/>
          <a:lstStyle/>
          <a:p>
            <a:r>
              <a:rPr lang="en-US" dirty="0">
                <a:latin typeface="Times New Roman" panose="02020603050405020304" pitchFamily="18" charset="0"/>
                <a:cs typeface="Times New Roman" panose="02020603050405020304" pitchFamily="18" charset="0"/>
              </a:rPr>
              <a:t>Travel &amp; Hospitality</a:t>
            </a:r>
          </a:p>
        </p:txBody>
      </p:sp>
      <p:sp>
        <p:nvSpPr>
          <p:cNvPr id="3" name="Slide Number Placeholder 2">
            <a:extLst>
              <a:ext uri="{FF2B5EF4-FFF2-40B4-BE49-F238E27FC236}">
                <a16:creationId xmlns:a16="http://schemas.microsoft.com/office/drawing/2014/main" id="{5036900D-0EF0-F2D9-F68D-5D6A8FF4B445}"/>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
        <p:nvSpPr>
          <p:cNvPr id="4" name="Rectangle 1">
            <a:extLst>
              <a:ext uri="{FF2B5EF4-FFF2-40B4-BE49-F238E27FC236}">
                <a16:creationId xmlns:a16="http://schemas.microsoft.com/office/drawing/2014/main" id="{358CC9D7-2EA9-09BE-B5E6-E94529F54040}"/>
              </a:ext>
            </a:extLst>
          </p:cNvPr>
          <p:cNvSpPr>
            <a:spLocks noChangeArrowheads="1"/>
          </p:cNvSpPr>
          <p:nvPr/>
        </p:nvSpPr>
        <p:spPr bwMode="auto">
          <a:xfrm>
            <a:off x="1247771" y="689789"/>
            <a:ext cx="10618164"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rPr>
              <a:t>Predicted Trajectory: Significantly Up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rgbClr val="FFFFFF">
                    <a:lumMod val="50000"/>
                  </a:srgbClr>
                </a:solidFill>
                <a:latin typeface="+mj-lt"/>
                <a:ea typeface="MS PGothic" pitchFamily="34" charset="-128"/>
                <a:cs typeface="Arial" panose="020B0604020202020204" pitchFamily="34" charset="0"/>
              </a:rPr>
              <a:t>Key Indicators:</a:t>
            </a:r>
            <a:endParaRPr kumimoji="0" lang="en-US" altLang="en-US" sz="80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Strong rebound in global travel and experiential                                                                                                         luxury demand</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lvl="1" eaLnBrk="0" fontAlgn="base" hangingPunct="0">
              <a:spcBef>
                <a:spcPct val="0"/>
              </a:spcBef>
              <a:spcAft>
                <a:spcPct val="0"/>
              </a:spcAft>
              <a:buFontTx/>
              <a:buChar char="•"/>
              <a:defRPr/>
            </a:pPr>
            <a:endParaRPr lang="en-US" altLang="en-US" sz="5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Wealthy consumers prioritizing bespoke, immersive                                                                                       experiences including niche locations</a:t>
            </a:r>
          </a:p>
          <a:p>
            <a:pPr lvl="1" eaLnBrk="0" fontAlgn="base" hangingPunct="0">
              <a:spcBef>
                <a:spcPct val="0"/>
              </a:spcBef>
              <a:spcAft>
                <a:spcPct val="0"/>
              </a:spcAft>
              <a:defRPr/>
            </a:pPr>
            <a:endParaRPr lang="en-US" sz="500" dirty="0">
              <a:solidFill>
                <a:schemeClr val="bg1">
                  <a:lumMod val="50000"/>
                </a:schemeClr>
              </a:solidFill>
              <a:latin typeface="+mj-lt"/>
            </a:endParaRPr>
          </a:p>
          <a:p>
            <a:pPr marL="742950" lvl="1" indent="-285750" eaLnBrk="0" fontAlgn="base" hangingPunct="0">
              <a:spcBef>
                <a:spcPct val="0"/>
              </a:spcBef>
              <a:spcAft>
                <a:spcPct val="0"/>
              </a:spcAft>
              <a:buFont typeface="Arial" panose="020B0604020202020204" pitchFamily="34" charset="0"/>
              <a:buChar char="•"/>
              <a:defRPr/>
            </a:pPr>
            <a:r>
              <a:rPr lang="en-US" altLang="en-US" sz="1600" dirty="0">
                <a:solidFill>
                  <a:schemeClr val="bg1">
                    <a:lumMod val="50000"/>
                  </a:schemeClr>
                </a:solidFill>
                <a:latin typeface="+mj-lt"/>
                <a:ea typeface="MS PGothic" pitchFamily="34" charset="-128"/>
                <a:cs typeface="Arial" panose="020B0604020202020204" pitchFamily="34" charset="0"/>
              </a:rPr>
              <a:t>Merely affluent and </a:t>
            </a:r>
            <a:r>
              <a:rPr lang="en-US" altLang="en-US" sz="1600" dirty="0" err="1">
                <a:solidFill>
                  <a:schemeClr val="bg1">
                    <a:lumMod val="50000"/>
                  </a:schemeClr>
                </a:solidFill>
                <a:latin typeface="+mj-lt"/>
                <a:ea typeface="MS PGothic" pitchFamily="34" charset="-128"/>
                <a:cs typeface="Arial" panose="020B0604020202020204" pitchFamily="34" charset="0"/>
              </a:rPr>
              <a:t>aspirationals</a:t>
            </a:r>
            <a:r>
              <a:rPr lang="en-US" altLang="en-US" sz="1600" dirty="0">
                <a:solidFill>
                  <a:schemeClr val="bg1">
                    <a:lumMod val="50000"/>
                  </a:schemeClr>
                </a:solidFill>
                <a:latin typeface="+mj-lt"/>
                <a:ea typeface="MS PGothic" pitchFamily="34" charset="-128"/>
                <a:cs typeface="Arial" panose="020B0604020202020204" pitchFamily="34" charset="0"/>
              </a:rPr>
              <a:t> stretch to selectively                                                                                      purchase luxury travel and hospitality</a:t>
            </a:r>
            <a:endParaRPr lang="en-US" sz="1600" dirty="0">
              <a:solidFill>
                <a:schemeClr val="bg1">
                  <a:lumMod val="50000"/>
                </a:schemeClr>
              </a:solidFill>
              <a:latin typeface="+mj-lt"/>
            </a:endParaRPr>
          </a:p>
          <a:p>
            <a:pPr lvl="1" eaLnBrk="0" fontAlgn="base" hangingPunct="0">
              <a:spcBef>
                <a:spcPct val="0"/>
              </a:spcBef>
              <a:spcAft>
                <a:spcPct val="0"/>
              </a:spcAft>
              <a:defRPr/>
            </a:pPr>
            <a:endParaRPr lang="en-US" sz="1500" dirty="0">
              <a:solidFill>
                <a:schemeClr val="bg1">
                  <a:lumMod val="50000"/>
                </a:schemeClr>
              </a:solidFill>
              <a:latin typeface="+mj-lt"/>
            </a:endParaRPr>
          </a:p>
          <a:p>
            <a:pPr marL="285750" indent="-285750" eaLnBrk="0" fontAlgn="base" hangingPunct="0">
              <a:spcBef>
                <a:spcPct val="0"/>
              </a:spcBef>
              <a:spcAft>
                <a:spcPct val="0"/>
              </a:spcAft>
              <a:buFont typeface="Arial" panose="020B0604020202020204" pitchFamily="34" charset="0"/>
              <a:buChar char="•"/>
              <a:defRPr/>
            </a:pPr>
            <a:r>
              <a:rPr lang="en-US" sz="2000" dirty="0">
                <a:solidFill>
                  <a:schemeClr val="bg1">
                    <a:lumMod val="50000"/>
                  </a:schemeClr>
                </a:solidFill>
                <a:latin typeface="+mj-lt"/>
              </a:rPr>
              <a:t>Opportunities: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Strong rebound in experiential and bespoke travel</a:t>
            </a:r>
            <a:endParaRPr lang="en-US" sz="1600" dirty="0">
              <a:solidFill>
                <a:schemeClr val="bg1">
                  <a:lumMod val="50000"/>
                </a:schemeClr>
              </a:solidFill>
              <a:latin typeface="+mj-lt"/>
            </a:endParaRPr>
          </a:p>
          <a:p>
            <a:pPr marL="742950" lvl="1" indent="-285750" eaLnBrk="0" fontAlgn="base" hangingPunct="0">
              <a:spcBef>
                <a:spcPct val="0"/>
              </a:spcBef>
              <a:spcAft>
                <a:spcPct val="0"/>
              </a:spcAft>
              <a:buFont typeface="Arial" panose="020B0604020202020204" pitchFamily="34" charset="0"/>
              <a:buChar char="•"/>
              <a:defRPr/>
            </a:pPr>
            <a:endParaRPr lang="en-US" sz="500" dirty="0">
              <a:solidFill>
                <a:schemeClr val="bg1">
                  <a:lumMod val="50000"/>
                </a:schemeClr>
              </a:solidFill>
              <a:latin typeface="+mj-lt"/>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Limited supply allows premium pricing and margin expansion</a:t>
            </a:r>
          </a:p>
          <a:p>
            <a:pPr marL="742950" lvl="1" indent="-285750" eaLnBrk="0" fontAlgn="base" hangingPunct="0">
              <a:spcBef>
                <a:spcPct val="0"/>
              </a:spcBef>
              <a:spcAft>
                <a:spcPct val="0"/>
              </a:spcAft>
              <a:buFont typeface="Arial" panose="020B0604020202020204" pitchFamily="34" charset="0"/>
              <a:buChar char="•"/>
              <a:defRPr/>
            </a:pPr>
            <a:endParaRPr lang="en-US" sz="800" dirty="0">
              <a:solidFill>
                <a:schemeClr val="bg1">
                  <a:lumMod val="50000"/>
                </a:schemeClr>
              </a:solidFill>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Medical travel to arbitrage costs</a:t>
            </a:r>
          </a:p>
          <a:p>
            <a:pPr marL="742950" lvl="1" indent="-285750" eaLnBrk="0" fontAlgn="base" hangingPunct="0">
              <a:spcBef>
                <a:spcPct val="0"/>
              </a:spcBef>
              <a:spcAft>
                <a:spcPct val="0"/>
              </a:spcAft>
              <a:buFont typeface="Arial" panose="020B0604020202020204" pitchFamily="34" charset="0"/>
              <a:buChar char="•"/>
              <a:defRPr/>
            </a:pPr>
            <a:endParaRPr lang="en-US" sz="1500" dirty="0">
              <a:solidFill>
                <a:schemeClr val="bg1">
                  <a:lumMod val="50000"/>
                </a:schemeClr>
              </a:solidFill>
              <a:latin typeface="+mj-lt"/>
            </a:endParaRPr>
          </a:p>
          <a:p>
            <a:pPr marL="285750" indent="-285750" eaLnBrk="0" fontAlgn="base" hangingPunct="0">
              <a:spcBef>
                <a:spcPct val="0"/>
              </a:spcBef>
              <a:spcAft>
                <a:spcPct val="0"/>
              </a:spcAft>
              <a:buFont typeface="Arial" panose="020B0604020202020204" pitchFamily="34" charset="0"/>
              <a:buChar char="•"/>
              <a:defRPr/>
            </a:pPr>
            <a:r>
              <a:rPr lang="en-US" sz="2000" dirty="0">
                <a:solidFill>
                  <a:schemeClr val="bg1">
                    <a:lumMod val="50000"/>
                  </a:schemeClr>
                </a:solidFill>
                <a:latin typeface="+mj-lt"/>
              </a:rPr>
              <a:t>Risks: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Geopolitical disruptions affect travel confidence</a:t>
            </a:r>
            <a:endParaRPr lang="en-US" sz="1600" dirty="0">
              <a:solidFill>
                <a:schemeClr val="bg1">
                  <a:lumMod val="50000"/>
                </a:schemeClr>
              </a:solidFill>
              <a:latin typeface="+mj-lt"/>
            </a:endParaRPr>
          </a:p>
          <a:p>
            <a:pPr marL="742950" lvl="1" indent="-285750" eaLnBrk="0" fontAlgn="base" hangingPunct="0">
              <a:spcBef>
                <a:spcPct val="0"/>
              </a:spcBef>
              <a:spcAft>
                <a:spcPct val="0"/>
              </a:spcAft>
              <a:buFont typeface="Arial" panose="020B0604020202020204" pitchFamily="34" charset="0"/>
              <a:buChar char="•"/>
              <a:defRPr/>
            </a:pPr>
            <a:endParaRPr lang="en-US" sz="500" dirty="0">
              <a:solidFill>
                <a:schemeClr val="bg1">
                  <a:lumMod val="50000"/>
                </a:schemeClr>
              </a:solidFill>
              <a:latin typeface="+mj-lt"/>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Service talent shortages threaten experience quality</a:t>
            </a:r>
          </a:p>
          <a:p>
            <a:pPr marL="742950" lvl="1" indent="-285750" eaLnBrk="0" fontAlgn="base" hangingPunct="0">
              <a:spcBef>
                <a:spcPct val="0"/>
              </a:spcBef>
              <a:spcAft>
                <a:spcPct val="0"/>
              </a:spcAft>
              <a:buFont typeface="Arial" panose="020B0604020202020204" pitchFamily="34" charset="0"/>
              <a:buChar char="•"/>
              <a:defRPr/>
            </a:pPr>
            <a:endParaRPr lang="en-US" sz="500" dirty="0">
              <a:solidFill>
                <a:schemeClr val="bg1">
                  <a:lumMod val="50000"/>
                </a:schemeClr>
              </a:solidFill>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Potential oversupply in certain cities and locations</a:t>
            </a:r>
          </a:p>
        </p:txBody>
      </p:sp>
      <p:grpSp>
        <p:nvGrpSpPr>
          <p:cNvPr id="5" name="Group 4">
            <a:extLst>
              <a:ext uri="{FF2B5EF4-FFF2-40B4-BE49-F238E27FC236}">
                <a16:creationId xmlns:a16="http://schemas.microsoft.com/office/drawing/2014/main" id="{E76E07CD-76CC-5019-4B3C-243FEF408054}"/>
              </a:ext>
            </a:extLst>
          </p:cNvPr>
          <p:cNvGrpSpPr/>
          <p:nvPr/>
        </p:nvGrpSpPr>
        <p:grpSpPr>
          <a:xfrm>
            <a:off x="7022650" y="0"/>
            <a:ext cx="5169350" cy="3117862"/>
            <a:chOff x="5304804" y="2715704"/>
            <a:chExt cx="5781675" cy="3124200"/>
          </a:xfrm>
        </p:grpSpPr>
        <p:pic>
          <p:nvPicPr>
            <p:cNvPr id="14338" name="Picture 2" descr="Enjoy a Luxury at Four Seasons Hotel in ...">
              <a:extLst>
                <a:ext uri="{FF2B5EF4-FFF2-40B4-BE49-F238E27FC236}">
                  <a16:creationId xmlns:a16="http://schemas.microsoft.com/office/drawing/2014/main" id="{5B2D0036-3602-189D-4BCC-9AA8930C4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4804" y="2715704"/>
              <a:ext cx="28575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ow Aman Changed Hotels as We Know Them ...">
              <a:extLst>
                <a:ext uri="{FF2B5EF4-FFF2-40B4-BE49-F238E27FC236}">
                  <a16:creationId xmlns:a16="http://schemas.microsoft.com/office/drawing/2014/main" id="{085DE074-4706-15BE-1AA8-1EDFE035F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2304" y="2715704"/>
              <a:ext cx="292417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Waldorf Astoria New York | The Greatest ...">
              <a:extLst>
                <a:ext uri="{FF2B5EF4-FFF2-40B4-BE49-F238E27FC236}">
                  <a16:creationId xmlns:a16="http://schemas.microsoft.com/office/drawing/2014/main" id="{5BD2DEFF-C445-A694-A660-133E81736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804" y="4277804"/>
              <a:ext cx="28575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The 13 Best Rosewood Hotels &amp; Resorts ...">
              <a:extLst>
                <a:ext uri="{FF2B5EF4-FFF2-40B4-BE49-F238E27FC236}">
                  <a16:creationId xmlns:a16="http://schemas.microsoft.com/office/drawing/2014/main" id="{05876910-F98A-7345-5D24-E60BA6836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2304" y="4277804"/>
              <a:ext cx="2924175" cy="15621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149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026"/>
          <p:cNvSpPr>
            <a:spLocks noChangeArrowheads="1"/>
          </p:cNvSpPr>
          <p:nvPr/>
        </p:nvSpPr>
        <p:spPr bwMode="auto">
          <a:xfrm>
            <a:off x="1524000" y="3"/>
            <a:ext cx="9144000" cy="67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4" rIns="91428" bIns="45714" anchor="ctr"/>
          <a:lstStyle/>
          <a:p>
            <a:pPr marL="0" marR="0" lvl="0" indent="0" algn="l" defTabSz="914400" rtl="0" eaLnBrk="1" fontAlgn="base" latinLnBrk="0" hangingPunct="1">
              <a:lnSpc>
                <a:spcPct val="94000"/>
              </a:lnSpc>
              <a:spcBef>
                <a:spcPct val="0"/>
              </a:spcBef>
              <a:spcAft>
                <a:spcPct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Avenir Book" panose="02000503020000020003" pitchFamily="2" charset="0"/>
              <a:ea typeface="MS PGothic" pitchFamily="34" charset="-128"/>
              <a:cs typeface="+mn-cs"/>
            </a:endParaRPr>
          </a:p>
        </p:txBody>
      </p:sp>
      <p:graphicFrame>
        <p:nvGraphicFramePr>
          <p:cNvPr id="8" name="Table 7">
            <a:extLst>
              <a:ext uri="{FF2B5EF4-FFF2-40B4-BE49-F238E27FC236}">
                <a16:creationId xmlns:a16="http://schemas.microsoft.com/office/drawing/2014/main" id="{FCC1C820-ED4B-274B-9F1C-0685F90206EC}"/>
              </a:ext>
            </a:extLst>
          </p:cNvPr>
          <p:cNvGraphicFramePr>
            <a:graphicFrameLocks noGrp="1"/>
          </p:cNvGraphicFramePr>
          <p:nvPr>
            <p:extLst>
              <p:ext uri="{D42A27DB-BD31-4B8C-83A1-F6EECF244321}">
                <p14:modId xmlns:p14="http://schemas.microsoft.com/office/powerpoint/2010/main" val="2758606838"/>
              </p:ext>
            </p:extLst>
          </p:nvPr>
        </p:nvGraphicFramePr>
        <p:xfrm>
          <a:off x="530224" y="651638"/>
          <a:ext cx="11131552" cy="5181599"/>
        </p:xfrm>
        <a:graphic>
          <a:graphicData uri="http://schemas.openxmlformats.org/drawingml/2006/table">
            <a:tbl>
              <a:tblPr firstRow="1" bandRow="1">
                <a:tableStyleId>{5C22544A-7EE6-4342-B048-85BDC9FD1C3A}</a:tableStyleId>
              </a:tblPr>
              <a:tblGrid>
                <a:gridCol w="11131552">
                  <a:extLst>
                    <a:ext uri="{9D8B030D-6E8A-4147-A177-3AD203B41FA5}">
                      <a16:colId xmlns:a16="http://schemas.microsoft.com/office/drawing/2014/main" val="458037328"/>
                    </a:ext>
                  </a:extLst>
                </a:gridCol>
              </a:tblGrid>
              <a:tr h="5181599">
                <a:tc>
                  <a:txBody>
                    <a:bodyPr/>
                    <a:lstStyle/>
                    <a:p>
                      <a:pPr algn="ctr"/>
                      <a:r>
                        <a:rPr lang="en-US" sz="5000" b="1" i="0" dirty="0">
                          <a:solidFill>
                            <a:srgbClr val="213F7D"/>
                          </a:solidFill>
                          <a:latin typeface="Avenir Book" panose="02000503020000020003" pitchFamily="2" charset="0"/>
                          <a:cs typeface="Times New Roman" panose="02020603050405020304" pitchFamily="18" charset="0"/>
                        </a:rPr>
                        <a:t>Thank you, Mickey!</a:t>
                      </a:r>
                    </a:p>
                    <a:p>
                      <a:pPr algn="ctr"/>
                      <a:endParaRPr lang="en-US" sz="3500" b="1" i="0" dirty="0">
                        <a:solidFill>
                          <a:srgbClr val="213F7D"/>
                        </a:solidFill>
                        <a:latin typeface="Avenir Book" panose="02000503020000020003" pitchFamily="2" charset="0"/>
                        <a:cs typeface="Times New Roman" panose="02020603050405020304" pitchFamily="18" charset="0"/>
                      </a:endParaRPr>
                    </a:p>
                    <a:p>
                      <a:pPr algn="ctr"/>
                      <a:r>
                        <a:rPr lang="en-US" sz="5000" b="1" i="0" dirty="0">
                          <a:solidFill>
                            <a:srgbClr val="213F7D"/>
                          </a:solidFill>
                          <a:latin typeface="Avenir Book" panose="02000503020000020003" pitchFamily="2" charset="0"/>
                          <a:cs typeface="Times New Roman" panose="02020603050405020304" pitchFamily="18" charset="0"/>
                        </a:rPr>
                        <a:t>&amp;</a:t>
                      </a:r>
                    </a:p>
                    <a:p>
                      <a:pPr algn="ctr"/>
                      <a:endParaRPr lang="en-US" sz="3500" b="1" i="0" dirty="0">
                        <a:solidFill>
                          <a:srgbClr val="213F7D"/>
                        </a:solidFill>
                        <a:latin typeface="Avenir Book" panose="02000503020000020003" pitchFamily="2" charset="0"/>
                        <a:cs typeface="Times New Roman" panose="02020603050405020304" pitchFamily="18" charset="0"/>
                      </a:endParaRPr>
                    </a:p>
                    <a:p>
                      <a:pPr algn="ctr"/>
                      <a:r>
                        <a:rPr lang="en-US" sz="5000" b="1" i="0" dirty="0">
                          <a:solidFill>
                            <a:srgbClr val="213F7D"/>
                          </a:solidFill>
                          <a:latin typeface="Avenir Book" panose="02000503020000020003" pitchFamily="2" charset="0"/>
                          <a:cs typeface="Times New Roman" panose="02020603050405020304" pitchFamily="18" charset="0"/>
                        </a:rPr>
                        <a:t>Thank you all for joining me today!</a:t>
                      </a:r>
                      <a:endParaRPr lang="en-US" sz="5000" b="0" i="0" dirty="0">
                        <a:solidFill>
                          <a:schemeClr val="tx1"/>
                        </a:solidFill>
                        <a:latin typeface="Avenir Book" panose="02000503020000020003" pitchFamily="2" charset="0"/>
                        <a:cs typeface="Arial" panose="020B0604020202020204" pitchFamily="34" charset="0"/>
                      </a:endParaRPr>
                    </a:p>
                  </a:txBody>
                  <a:tcPr anchor="ctr">
                    <a:noFill/>
                  </a:tcPr>
                </a:tc>
                <a:extLst>
                  <a:ext uri="{0D108BD9-81ED-4DB2-BD59-A6C34878D82A}">
                    <a16:rowId xmlns:a16="http://schemas.microsoft.com/office/drawing/2014/main" val="500298922"/>
                  </a:ext>
                </a:extLst>
              </a:tr>
            </a:tbl>
          </a:graphicData>
        </a:graphic>
      </p:graphicFrame>
      <p:sp>
        <p:nvSpPr>
          <p:cNvPr id="2" name="Slide Number Placeholder 1">
            <a:extLst>
              <a:ext uri="{FF2B5EF4-FFF2-40B4-BE49-F238E27FC236}">
                <a16:creationId xmlns:a16="http://schemas.microsoft.com/office/drawing/2014/main" id="{92116468-1DE9-06D4-32B8-18BFA6DD577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Tree>
    <p:extLst>
      <p:ext uri="{BB962C8B-B14F-4D97-AF65-F5344CB8AC3E}">
        <p14:creationId xmlns:p14="http://schemas.microsoft.com/office/powerpoint/2010/main" val="9969178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2CAD7-D3A4-9F10-7BD8-BD4278605EED}"/>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
        <p:nvSpPr>
          <p:cNvPr id="5" name="Rectangle 1">
            <a:extLst>
              <a:ext uri="{FF2B5EF4-FFF2-40B4-BE49-F238E27FC236}">
                <a16:creationId xmlns:a16="http://schemas.microsoft.com/office/drawing/2014/main" id="{F1394EFE-F17F-EA1C-A16A-781E04B40F9F}"/>
              </a:ext>
            </a:extLst>
          </p:cNvPr>
          <p:cNvSpPr>
            <a:spLocks noChangeArrowheads="1"/>
          </p:cNvSpPr>
          <p:nvPr/>
        </p:nvSpPr>
        <p:spPr bwMode="auto">
          <a:xfrm>
            <a:off x="1336221" y="1517526"/>
            <a:ext cx="1001757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75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rPr>
              <a:t>Over the past 22 years, Luxury Institute has served more than 1,100 luxury and premium brands through advanced research, consulting, and training solutions developed by leading industry experts.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75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75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rPr>
              <a:t>Maintain the largest global network of luxury executives, experts, and high-net-worth (HNW) and ultra-high-net-worth (UHNW) individuals and families.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75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75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rPr>
              <a:t>Conducts more quantitative and qualitative research with affluent, HNW, and UHNW consumers than any other organization, shaping how luxury brands engage and serve these clients.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75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75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rPr>
              <a:t>Its proprietary education system, </a:t>
            </a:r>
            <a:r>
              <a:rPr kumimoji="0" lang="en-US" altLang="en-US" sz="1750" b="0" i="1"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rPr>
              <a:t>Luxcelerate</a:t>
            </a:r>
            <a:r>
              <a:rPr kumimoji="0" lang="en-US" altLang="en-US" sz="175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rPr>
              <a:t>, and online program – </a:t>
            </a:r>
            <a:r>
              <a:rPr kumimoji="0" lang="en-US" altLang="en-US" sz="1750" b="0" i="1"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rPr>
              <a:t>The Mastery of HNW Client Relationships</a:t>
            </a:r>
            <a:r>
              <a:rPr kumimoji="0" lang="en-US" altLang="en-US" sz="175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rPr>
              <a:t> – enhance emotional and relational intelligence as well as self-mastery for superior relationship-building performance.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75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75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rPr>
              <a:t>Through research and training initiatives, Luxury Institute enables brands to deliver exceptional client experiences, cultivate lasting relationships, and drive measurable business growth.</a:t>
            </a:r>
          </a:p>
        </p:txBody>
      </p:sp>
      <p:sp>
        <p:nvSpPr>
          <p:cNvPr id="7" name="Title 4">
            <a:extLst>
              <a:ext uri="{FF2B5EF4-FFF2-40B4-BE49-F238E27FC236}">
                <a16:creationId xmlns:a16="http://schemas.microsoft.com/office/drawing/2014/main" id="{F60F5637-C39B-5508-7B45-FABE9E0E7E81}"/>
              </a:ext>
            </a:extLst>
          </p:cNvPr>
          <p:cNvSpPr>
            <a:spLocks noGrp="1"/>
          </p:cNvSpPr>
          <p:nvPr>
            <p:ph type="ctrTitle"/>
          </p:nvPr>
        </p:nvSpPr>
        <p:spPr>
          <a:xfrm>
            <a:off x="1344690" y="559841"/>
            <a:ext cx="9144000" cy="885748"/>
          </a:xfrm>
        </p:spPr>
        <p:txBody>
          <a:bodyPr>
            <a:noAutofit/>
          </a:bodyPr>
          <a:lstStyle/>
          <a:p>
            <a:r>
              <a:rPr lang="en-US" sz="6000" dirty="0">
                <a:latin typeface="Times New Roman" panose="02020603050405020304" pitchFamily="18" charset="0"/>
                <a:cs typeface="Times New Roman" panose="02020603050405020304" pitchFamily="18" charset="0"/>
              </a:rPr>
              <a:t>Luxury Institute</a:t>
            </a:r>
          </a:p>
        </p:txBody>
      </p:sp>
    </p:spTree>
    <p:extLst>
      <p:ext uri="{BB962C8B-B14F-4D97-AF65-F5344CB8AC3E}">
        <p14:creationId xmlns:p14="http://schemas.microsoft.com/office/powerpoint/2010/main" val="2061972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9FB5E-F024-B94F-A020-F64C14A9B509}"/>
            </a:ext>
          </a:extLst>
        </p:cNvPr>
        <p:cNvGrpSpPr/>
        <p:nvPr/>
      </p:nvGrpSpPr>
      <p:grpSpPr>
        <a:xfrm>
          <a:off x="0" y="0"/>
          <a:ext cx="0" cy="0"/>
          <a:chOff x="0" y="0"/>
          <a:chExt cx="0" cy="0"/>
        </a:xfrm>
      </p:grpSpPr>
      <p:sp>
        <p:nvSpPr>
          <p:cNvPr id="65537" name="Rectangle 1026">
            <a:extLst>
              <a:ext uri="{FF2B5EF4-FFF2-40B4-BE49-F238E27FC236}">
                <a16:creationId xmlns:a16="http://schemas.microsoft.com/office/drawing/2014/main" id="{9812F870-6281-1FB7-57BD-DCCE147E20FF}"/>
              </a:ext>
            </a:extLst>
          </p:cNvPr>
          <p:cNvSpPr>
            <a:spLocks noChangeArrowheads="1"/>
          </p:cNvSpPr>
          <p:nvPr/>
        </p:nvSpPr>
        <p:spPr bwMode="auto">
          <a:xfrm>
            <a:off x="1524000" y="3"/>
            <a:ext cx="9144000"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p>
            <a:pPr marL="0" marR="0" lvl="0" indent="0" algn="l" defTabSz="914400" rtl="0" eaLnBrk="1" fontAlgn="base" latinLnBrk="0" hangingPunct="1">
              <a:lnSpc>
                <a:spcPct val="94000"/>
              </a:lnSpc>
              <a:spcBef>
                <a:spcPct val="0"/>
              </a:spcBef>
              <a:spcAft>
                <a:spcPct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Avenir Book" panose="02000503020000020003" pitchFamily="2" charset="0"/>
              <a:ea typeface="MS PGothic" pitchFamily="34" charset="-128"/>
              <a:cs typeface="+mn-cs"/>
            </a:endParaRPr>
          </a:p>
        </p:txBody>
      </p:sp>
      <p:graphicFrame>
        <p:nvGraphicFramePr>
          <p:cNvPr id="8" name="Table 7">
            <a:extLst>
              <a:ext uri="{FF2B5EF4-FFF2-40B4-BE49-F238E27FC236}">
                <a16:creationId xmlns:a16="http://schemas.microsoft.com/office/drawing/2014/main" id="{077DD4C6-308B-D19E-3CC9-93C0AE6877E7}"/>
              </a:ext>
            </a:extLst>
          </p:cNvPr>
          <p:cNvGraphicFramePr>
            <a:graphicFrameLocks noGrp="1"/>
          </p:cNvGraphicFramePr>
          <p:nvPr/>
        </p:nvGraphicFramePr>
        <p:xfrm>
          <a:off x="530224" y="651638"/>
          <a:ext cx="11131552" cy="5181599"/>
        </p:xfrm>
        <a:graphic>
          <a:graphicData uri="http://schemas.openxmlformats.org/drawingml/2006/table">
            <a:tbl>
              <a:tblPr firstRow="1" bandRow="1">
                <a:tableStyleId>{5C22544A-7EE6-4342-B048-85BDC9FD1C3A}</a:tableStyleId>
              </a:tblPr>
              <a:tblGrid>
                <a:gridCol w="11131552">
                  <a:extLst>
                    <a:ext uri="{9D8B030D-6E8A-4147-A177-3AD203B41FA5}">
                      <a16:colId xmlns:a16="http://schemas.microsoft.com/office/drawing/2014/main" val="458037328"/>
                    </a:ext>
                  </a:extLst>
                </a:gridCol>
              </a:tblGrid>
              <a:tr h="5181599">
                <a:tc>
                  <a:txBody>
                    <a:bodyPr/>
                    <a:lstStyle/>
                    <a:p>
                      <a:pPr algn="l"/>
                      <a:r>
                        <a:rPr lang="en-US" sz="3800" b="1" i="0" dirty="0">
                          <a:solidFill>
                            <a:srgbClr val="213F7D"/>
                          </a:solidFill>
                          <a:latin typeface="Avenir Book" panose="02000503020000020003" pitchFamily="2" charset="0"/>
                          <a:cs typeface="Times New Roman" panose="02020603050405020304" pitchFamily="18" charset="0"/>
                        </a:rPr>
                        <a:t>Contact:</a:t>
                      </a:r>
                    </a:p>
                    <a:p>
                      <a:pPr algn="l"/>
                      <a:endParaRPr lang="en-US" sz="3400" b="1" i="0" dirty="0">
                        <a:solidFill>
                          <a:srgbClr val="213F7D"/>
                        </a:solidFill>
                        <a:latin typeface="Avenir Book" panose="02000503020000020003" pitchFamily="2" charset="0"/>
                        <a:cs typeface="Arial" panose="020B0604020202020204" pitchFamily="34" charset="0"/>
                      </a:endParaRPr>
                    </a:p>
                    <a:p>
                      <a:pPr algn="l"/>
                      <a:endParaRPr lang="en-US" sz="1800" b="0" i="0" dirty="0">
                        <a:solidFill>
                          <a:schemeClr val="tx1"/>
                        </a:solidFill>
                        <a:latin typeface="Avenir Book" panose="02000503020000020003" pitchFamily="2" charset="0"/>
                        <a:cs typeface="Arial" panose="020B0604020202020204" pitchFamily="34" charset="0"/>
                      </a:endParaRPr>
                    </a:p>
                    <a:p>
                      <a:pPr algn="l"/>
                      <a:r>
                        <a:rPr lang="en-US" sz="2800" b="0" i="0" dirty="0">
                          <a:solidFill>
                            <a:schemeClr val="tx1"/>
                          </a:solidFill>
                          <a:latin typeface="Avenir Book" panose="02000503020000020003" pitchFamily="2" charset="0"/>
                          <a:cs typeface="Arial" panose="020B0604020202020204" pitchFamily="34" charset="0"/>
                        </a:rPr>
                        <a:t>Milton Pedraza  </a:t>
                      </a:r>
                    </a:p>
                    <a:p>
                      <a:pPr algn="l"/>
                      <a:r>
                        <a:rPr lang="en-US" sz="2800" b="0" i="0" dirty="0">
                          <a:solidFill>
                            <a:schemeClr val="tx1"/>
                          </a:solidFill>
                          <a:latin typeface="Avenir Book" panose="02000503020000020003" pitchFamily="2" charset="0"/>
                          <a:cs typeface="Arial" panose="020B0604020202020204" pitchFamily="34" charset="0"/>
                        </a:rPr>
                        <a:t>Luxury Institute CEO</a:t>
                      </a:r>
                    </a:p>
                    <a:p>
                      <a:pPr algn="l"/>
                      <a:r>
                        <a:rPr lang="en-US" sz="2800" b="0" i="0" dirty="0">
                          <a:solidFill>
                            <a:schemeClr val="tx1"/>
                          </a:solidFill>
                          <a:latin typeface="Avenir Book" panose="02000503020000020003" pitchFamily="2" charset="0"/>
                          <a:cs typeface="Arial" panose="020B0604020202020204" pitchFamily="34" charset="0"/>
                          <a:hlinkClick r:id="rId3"/>
                        </a:rPr>
                        <a:t>mpedraza@luxuryinstitute.com</a:t>
                      </a:r>
                      <a:r>
                        <a:rPr lang="en-US" sz="2800" b="0" i="0" dirty="0">
                          <a:solidFill>
                            <a:schemeClr val="tx1"/>
                          </a:solidFill>
                          <a:latin typeface="Avenir Book" panose="02000503020000020003" pitchFamily="2" charset="0"/>
                          <a:cs typeface="Arial" panose="020B0604020202020204" pitchFamily="34" charset="0"/>
                        </a:rPr>
                        <a:t> </a:t>
                      </a:r>
                    </a:p>
                    <a:p>
                      <a:pPr algn="l"/>
                      <a:endParaRPr lang="en-US" sz="2800" b="0" i="0" dirty="0">
                        <a:solidFill>
                          <a:schemeClr val="tx1"/>
                        </a:solidFill>
                        <a:latin typeface="Avenir Book" panose="02000503020000020003" pitchFamily="2" charset="0"/>
                        <a:cs typeface="Arial" panose="020B0604020202020204" pitchFamily="34" charset="0"/>
                      </a:endParaRPr>
                    </a:p>
                    <a:p>
                      <a:pPr algn="l"/>
                      <a:r>
                        <a:rPr lang="en-US" sz="2800" b="0" i="0" dirty="0">
                          <a:solidFill>
                            <a:schemeClr val="tx1"/>
                          </a:solidFill>
                          <a:latin typeface="Avenir Book" panose="02000503020000020003" pitchFamily="2" charset="0"/>
                          <a:cs typeface="Arial" panose="020B0604020202020204" pitchFamily="34" charset="0"/>
                        </a:rPr>
                        <a:t>Jessica Lafferty</a:t>
                      </a:r>
                    </a:p>
                    <a:p>
                      <a:pPr algn="l"/>
                      <a:r>
                        <a:rPr lang="en-US" sz="2800" b="0" i="0" dirty="0">
                          <a:solidFill>
                            <a:schemeClr val="tx1"/>
                          </a:solidFill>
                          <a:latin typeface="Avenir Book" panose="02000503020000020003" pitchFamily="2" charset="0"/>
                          <a:cs typeface="Arial" panose="020B0604020202020204" pitchFamily="34" charset="0"/>
                        </a:rPr>
                        <a:t>Luxury Institute Consultant</a:t>
                      </a:r>
                    </a:p>
                    <a:p>
                      <a:pPr algn="l"/>
                      <a:r>
                        <a:rPr lang="en-US" sz="2800" b="0" i="0" dirty="0">
                          <a:solidFill>
                            <a:schemeClr val="tx1"/>
                          </a:solidFill>
                          <a:latin typeface="Avenir Book" panose="02000503020000020003" pitchFamily="2" charset="0"/>
                          <a:cs typeface="Arial" panose="020B0604020202020204" pitchFamily="34" charset="0"/>
                          <a:hlinkClick r:id="rId4"/>
                        </a:rPr>
                        <a:t>jlafferty@luxuryinstitute.com</a:t>
                      </a:r>
                      <a:r>
                        <a:rPr lang="en-US" sz="2800" b="0" i="0" dirty="0">
                          <a:solidFill>
                            <a:schemeClr val="tx1"/>
                          </a:solidFill>
                          <a:latin typeface="Avenir Book" panose="02000503020000020003" pitchFamily="2" charset="0"/>
                          <a:cs typeface="Arial" panose="020B0604020202020204" pitchFamily="34" charset="0"/>
                        </a:rPr>
                        <a:t> </a:t>
                      </a:r>
                    </a:p>
                  </a:txBody>
                  <a:tcPr anchor="ctr">
                    <a:noFill/>
                  </a:tcPr>
                </a:tc>
                <a:extLst>
                  <a:ext uri="{0D108BD9-81ED-4DB2-BD59-A6C34878D82A}">
                    <a16:rowId xmlns:a16="http://schemas.microsoft.com/office/drawing/2014/main" val="500298922"/>
                  </a:ext>
                </a:extLst>
              </a:tr>
            </a:tbl>
          </a:graphicData>
        </a:graphic>
      </p:graphicFrame>
      <p:sp>
        <p:nvSpPr>
          <p:cNvPr id="2" name="Slide Number Placeholder 1">
            <a:extLst>
              <a:ext uri="{FF2B5EF4-FFF2-40B4-BE49-F238E27FC236}">
                <a16:creationId xmlns:a16="http://schemas.microsoft.com/office/drawing/2014/main" id="{0FED8F3B-9BB2-B5C0-5259-D8107530C037}"/>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Tree>
    <p:extLst>
      <p:ext uri="{BB962C8B-B14F-4D97-AF65-F5344CB8AC3E}">
        <p14:creationId xmlns:p14="http://schemas.microsoft.com/office/powerpoint/2010/main" val="19190992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C656-344F-6772-1C2B-154F6C78BCCF}"/>
              </a:ext>
            </a:extLst>
          </p:cNvPr>
          <p:cNvSpPr>
            <a:spLocks noGrp="1"/>
          </p:cNvSpPr>
          <p:nvPr>
            <p:ph type="ctrTitle"/>
          </p:nvPr>
        </p:nvSpPr>
        <p:spPr>
          <a:xfrm>
            <a:off x="1404730" y="417443"/>
            <a:ext cx="9144000" cy="1363111"/>
          </a:xfrm>
        </p:spPr>
        <p:txBody>
          <a:bodyPr>
            <a:normAutofit/>
          </a:bodyPr>
          <a:lstStyle/>
          <a:p>
            <a:r>
              <a:rPr lang="en-US" sz="6000" dirty="0">
                <a:latin typeface="Times New Roman" panose="02020603050405020304" pitchFamily="18" charset="0"/>
                <a:cs typeface="Times New Roman" panose="02020603050405020304" pitchFamily="18" charset="0"/>
              </a:rPr>
              <a:t>Confidentiality</a:t>
            </a:r>
          </a:p>
        </p:txBody>
      </p:sp>
      <p:sp>
        <p:nvSpPr>
          <p:cNvPr id="3" name="Subtitle 2">
            <a:extLst>
              <a:ext uri="{FF2B5EF4-FFF2-40B4-BE49-F238E27FC236}">
                <a16:creationId xmlns:a16="http://schemas.microsoft.com/office/drawing/2014/main" id="{85D6E5F2-7532-502E-C65B-4478A3063FA1}"/>
              </a:ext>
            </a:extLst>
          </p:cNvPr>
          <p:cNvSpPr>
            <a:spLocks noGrp="1"/>
          </p:cNvSpPr>
          <p:nvPr>
            <p:ph type="subTitle" idx="1"/>
          </p:nvPr>
        </p:nvSpPr>
        <p:spPr>
          <a:xfrm>
            <a:off x="1524000" y="1723541"/>
            <a:ext cx="9144000" cy="1655762"/>
          </a:xfrm>
        </p:spPr>
        <p:txBody>
          <a:bodyPr>
            <a:noAutofit/>
          </a:bodyPr>
          <a:lstStyle/>
          <a:p>
            <a:r>
              <a:rPr lang="en-US" sz="2600" dirty="0">
                <a:solidFill>
                  <a:schemeClr val="bg1">
                    <a:lumMod val="50000"/>
                  </a:schemeClr>
                </a:solidFill>
                <a:latin typeface="+mj-lt"/>
              </a:rPr>
              <a:t>This presentation contains proprietary insights, examples, and strategic perspectives shared exclusively for the purpose of today’s session. The information provided is confidential and intended solely for the attendees of this event. It may not be copied, recorded, distributed, or used for any other purpose without prior written permission. By participating in this session, you agree to maintain the confidentiality of all content and discussions.</a:t>
            </a:r>
          </a:p>
        </p:txBody>
      </p:sp>
      <p:sp>
        <p:nvSpPr>
          <p:cNvPr id="4" name="Slide Number Placeholder 3">
            <a:extLst>
              <a:ext uri="{FF2B5EF4-FFF2-40B4-BE49-F238E27FC236}">
                <a16:creationId xmlns:a16="http://schemas.microsoft.com/office/drawing/2014/main" id="{241FF01E-0F23-A8AD-5999-157B8BD563C5}"/>
              </a:ext>
            </a:extLst>
          </p:cNvPr>
          <p:cNvSpPr>
            <a:spLocks noGrp="1"/>
          </p:cNvSpPr>
          <p:nvPr>
            <p:ph type="sldNum" sz="quarter" idx="4"/>
          </p:nvPr>
        </p:nvSpPr>
        <p:spPr/>
        <p:txBody>
          <a:bodyPr/>
          <a:lstStyle/>
          <a:p>
            <a:pPr>
              <a:defRPr/>
            </a:pPr>
            <a:fld id="{310DB2DF-E22F-AA42-BA34-A9EF4E9B3765}" type="slidenum">
              <a:rPr lang="en-US" smtClean="0"/>
              <a:pPr>
                <a:defRPr/>
              </a:pPr>
              <a:t>3</a:t>
            </a:fld>
            <a:endParaRPr lang="en-US" dirty="0"/>
          </a:p>
        </p:txBody>
      </p:sp>
    </p:spTree>
    <p:extLst>
      <p:ext uri="{BB962C8B-B14F-4D97-AF65-F5344CB8AC3E}">
        <p14:creationId xmlns:p14="http://schemas.microsoft.com/office/powerpoint/2010/main" val="1957227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392976F7-72C3-C742-98DA-20724B1229D0}"/>
              </a:ext>
            </a:extLst>
          </p:cNvPr>
          <p:cNvGraphicFramePr>
            <a:graphicFrameLocks noGrp="1"/>
          </p:cNvGraphicFramePr>
          <p:nvPr>
            <p:extLst>
              <p:ext uri="{D42A27DB-BD31-4B8C-83A1-F6EECF244321}">
                <p14:modId xmlns:p14="http://schemas.microsoft.com/office/powerpoint/2010/main" val="2347696734"/>
              </p:ext>
            </p:extLst>
          </p:nvPr>
        </p:nvGraphicFramePr>
        <p:xfrm>
          <a:off x="1247771" y="1265872"/>
          <a:ext cx="10106030" cy="4774710"/>
        </p:xfrm>
        <a:graphic>
          <a:graphicData uri="http://schemas.openxmlformats.org/drawingml/2006/table">
            <a:tbl>
              <a:tblPr firstRow="1" bandRow="1">
                <a:tableStyleId>{5940675A-B579-460E-94D1-54222C63F5DA}</a:tableStyleId>
              </a:tblPr>
              <a:tblGrid>
                <a:gridCol w="10106030">
                  <a:extLst>
                    <a:ext uri="{9D8B030D-6E8A-4147-A177-3AD203B41FA5}">
                      <a16:colId xmlns:a16="http://schemas.microsoft.com/office/drawing/2014/main" val="824453830"/>
                    </a:ext>
                  </a:extLst>
                </a:gridCol>
              </a:tblGrid>
              <a:tr h="795785">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mj-lt"/>
                          <a:cs typeface="Arial" panose="020B0604020202020204" pitchFamily="34" charset="0"/>
                        </a:rPr>
                        <a:t>LUXURY INTELLIGENCE RESEARCH</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5779633"/>
                  </a:ext>
                </a:extLst>
              </a:tr>
              <a:tr h="795785">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mj-lt"/>
                          <a:cs typeface="Arial" panose="020B0604020202020204" pitchFamily="34" charset="0"/>
                        </a:rPr>
                        <a:t>GLOBAL LUXURY EXPERT NETWORK (GLEN) SOLUTIONS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7180342"/>
                  </a:ext>
                </a:extLst>
              </a:tr>
              <a:tr h="795785">
                <a:tc>
                  <a:txBody>
                    <a:bodyPr/>
                    <a:lstStyle/>
                    <a:p>
                      <a:pPr algn="l"/>
                      <a:r>
                        <a:rPr lang="en-US" sz="1600" b="0" i="0" dirty="0">
                          <a:solidFill>
                            <a:schemeClr val="tx1"/>
                          </a:solidFill>
                          <a:latin typeface="+mj-lt"/>
                          <a:cs typeface="Arial" panose="020B0604020202020204" pitchFamily="34" charset="0"/>
                        </a:rPr>
                        <a:t>LUXCELERATE: HIGH-PERFORMANCE RELATIONSHIP BUILDING TRAINING SYSTEM</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124138"/>
                  </a:ext>
                </a:extLst>
              </a:tr>
              <a:tr h="795785">
                <a:tc>
                  <a:txBody>
                    <a:bodyPr/>
                    <a:lstStyle/>
                    <a:p>
                      <a:pPr algn="l"/>
                      <a:r>
                        <a:rPr lang="en-US" sz="1600" b="0" i="0" dirty="0">
                          <a:solidFill>
                            <a:schemeClr val="tx1"/>
                          </a:solidFill>
                          <a:latin typeface="+mj-lt"/>
                          <a:cs typeface="Arial" panose="020B0604020202020204" pitchFamily="34" charset="0"/>
                        </a:rPr>
                        <a:t>THE MASTERY OF HNW CLIENT RELATIONSHIPS: AN ONLINE COURSE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7473489"/>
                  </a:ext>
                </a:extLst>
              </a:tr>
              <a:tr h="795785">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mj-lt"/>
                          <a:cs typeface="Arial" panose="020B0604020202020204" pitchFamily="34" charset="0"/>
                        </a:rPr>
                        <a:t>SPEAKING ENGAGEMENTS, PRESENTATIONS &amp; WORKSHOPS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4850849"/>
                  </a:ext>
                </a:extLst>
              </a:tr>
              <a:tr h="795785">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mj-lt"/>
                          <a:cs typeface="Arial" panose="020B0604020202020204" pitchFamily="34" charset="0"/>
                        </a:rPr>
                        <a:t>CONSULTING WITH THE STARS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5626145"/>
                  </a:ext>
                </a:extLst>
              </a:tr>
            </a:tbl>
          </a:graphicData>
        </a:graphic>
      </p:graphicFrame>
      <p:sp>
        <p:nvSpPr>
          <p:cNvPr id="11" name="Title 10">
            <a:extLst>
              <a:ext uri="{FF2B5EF4-FFF2-40B4-BE49-F238E27FC236}">
                <a16:creationId xmlns:a16="http://schemas.microsoft.com/office/drawing/2014/main" id="{B14AAD6F-3F72-B91F-44CF-DD19A77DCB0B}"/>
              </a:ext>
            </a:extLst>
          </p:cNvPr>
          <p:cNvSpPr>
            <a:spLocks noGrp="1"/>
          </p:cNvSpPr>
          <p:nvPr>
            <p:ph type="title"/>
          </p:nvPr>
        </p:nvSpPr>
        <p:spPr>
          <a:xfrm>
            <a:off x="1247771" y="293687"/>
            <a:ext cx="10515600" cy="1325563"/>
          </a:xfrm>
        </p:spPr>
        <p:txBody>
          <a:bodyPr/>
          <a:lstStyle/>
          <a:p>
            <a:r>
              <a:rPr lang="en-US" dirty="0">
                <a:latin typeface="Times New Roman" panose="02020603050405020304" pitchFamily="18" charset="0"/>
                <a:cs typeface="Times New Roman" panose="02020603050405020304" pitchFamily="18" charset="0"/>
              </a:rPr>
              <a:t>OUR SERVICES</a:t>
            </a:r>
          </a:p>
        </p:txBody>
      </p:sp>
      <p:sp>
        <p:nvSpPr>
          <p:cNvPr id="3" name="Slide Number Placeholder 2">
            <a:extLst>
              <a:ext uri="{FF2B5EF4-FFF2-40B4-BE49-F238E27FC236}">
                <a16:creationId xmlns:a16="http://schemas.microsoft.com/office/drawing/2014/main" id="{42B2E897-2D0C-9386-0671-446BD068F742}"/>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Tree>
    <p:extLst>
      <p:ext uri="{BB962C8B-B14F-4D97-AF65-F5344CB8AC3E}">
        <p14:creationId xmlns:p14="http://schemas.microsoft.com/office/powerpoint/2010/main" val="28391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2BB9A-991A-DDFD-496B-B9BB926947C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CC6EEA-CFE5-5F78-B9BF-F9180E423E70}"/>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
        <p:nvSpPr>
          <p:cNvPr id="5" name="Rectangle 1">
            <a:extLst>
              <a:ext uri="{FF2B5EF4-FFF2-40B4-BE49-F238E27FC236}">
                <a16:creationId xmlns:a16="http://schemas.microsoft.com/office/drawing/2014/main" id="{701307E9-EEC7-D851-4F32-6D9638EB5980}"/>
              </a:ext>
            </a:extLst>
          </p:cNvPr>
          <p:cNvSpPr>
            <a:spLocks noChangeArrowheads="1"/>
          </p:cNvSpPr>
          <p:nvPr/>
        </p:nvSpPr>
        <p:spPr bwMode="auto">
          <a:xfrm>
            <a:off x="1336221" y="3088152"/>
            <a:ext cx="10017579" cy="143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75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75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defRPr/>
            </a:pPr>
            <a:endParaRPr kumimoji="0" lang="en-US" altLang="en-US" sz="175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75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750" b="0" i="0" u="none" strike="noStrike" kern="1200" cap="none" spc="0" normalizeH="0" baseline="0" noProof="0" dirty="0">
              <a:ln>
                <a:noFill/>
              </a:ln>
              <a:solidFill>
                <a:srgbClr val="FFFFFF">
                  <a:lumMod val="50000"/>
                </a:srgbClr>
              </a:solidFill>
              <a:effectLst/>
              <a:uLnTx/>
              <a:uFillTx/>
              <a:latin typeface="+mj-lt"/>
              <a:ea typeface="MS PGothic" pitchFamily="34" charset="-128"/>
              <a:cs typeface="Arial" panose="020B0604020202020204" pitchFamily="34" charset="0"/>
            </a:endParaRPr>
          </a:p>
        </p:txBody>
      </p:sp>
      <p:sp>
        <p:nvSpPr>
          <p:cNvPr id="7" name="Title 4">
            <a:extLst>
              <a:ext uri="{FF2B5EF4-FFF2-40B4-BE49-F238E27FC236}">
                <a16:creationId xmlns:a16="http://schemas.microsoft.com/office/drawing/2014/main" id="{210A1607-786D-8BF6-56A8-F63DC9135540}"/>
              </a:ext>
            </a:extLst>
          </p:cNvPr>
          <p:cNvSpPr>
            <a:spLocks noGrp="1"/>
          </p:cNvSpPr>
          <p:nvPr>
            <p:ph type="ctrTitle"/>
          </p:nvPr>
        </p:nvSpPr>
        <p:spPr>
          <a:xfrm>
            <a:off x="1336221" y="1205885"/>
            <a:ext cx="9144000" cy="885748"/>
          </a:xfrm>
        </p:spPr>
        <p:txBody>
          <a:bodyPr>
            <a:noAutofit/>
          </a:bodyPr>
          <a:lstStyle/>
          <a:p>
            <a:r>
              <a:rPr lang="en-US" sz="6000" dirty="0">
                <a:latin typeface="Times New Roman" panose="02020603050405020304" pitchFamily="18" charset="0"/>
                <a:cs typeface="Times New Roman" panose="02020603050405020304" pitchFamily="18" charset="0"/>
              </a:rPr>
              <a:t>2026 Luxury Forecast - </a:t>
            </a:r>
            <a:br>
              <a:rPr lang="en-US" sz="6000" dirty="0">
                <a:latin typeface="Times New Roman" panose="02020603050405020304" pitchFamily="18" charset="0"/>
                <a:cs typeface="Times New Roman" panose="02020603050405020304" pitchFamily="18" charset="0"/>
              </a:rPr>
            </a:br>
            <a:r>
              <a:rPr lang="en-US" sz="4500" dirty="0">
                <a:latin typeface="Times New Roman" panose="02020603050405020304" pitchFamily="18" charset="0"/>
                <a:cs typeface="Times New Roman" panose="02020603050405020304" pitchFamily="18" charset="0"/>
              </a:rPr>
              <a:t>Top 4 Macroeconomic Factors That Could </a:t>
            </a:r>
            <a:r>
              <a:rPr lang="en-US" sz="4500" i="1" dirty="0">
                <a:latin typeface="Times New Roman" panose="02020603050405020304" pitchFamily="18" charset="0"/>
                <a:cs typeface="Times New Roman" panose="02020603050405020304" pitchFamily="18" charset="0"/>
              </a:rPr>
              <a:t>Dampen</a:t>
            </a:r>
            <a:r>
              <a:rPr lang="en-US" sz="4500" dirty="0">
                <a:latin typeface="Times New Roman" panose="02020603050405020304" pitchFamily="18" charset="0"/>
                <a:cs typeface="Times New Roman" panose="02020603050405020304" pitchFamily="18" charset="0"/>
              </a:rPr>
              <a:t> Growth</a:t>
            </a:r>
          </a:p>
        </p:txBody>
      </p:sp>
      <p:pic>
        <p:nvPicPr>
          <p:cNvPr id="1026" name="Picture 2" descr="Growth and Decline Charts. Vectors. 26729596 Vector Art at Vecteezy">
            <a:extLst>
              <a:ext uri="{FF2B5EF4-FFF2-40B4-BE49-F238E27FC236}">
                <a16:creationId xmlns:a16="http://schemas.microsoft.com/office/drawing/2014/main" id="{86E57DBD-3FBF-3C58-FF3D-5C63B4ED23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353" t="16528" r="12527" b="19522"/>
          <a:stretch/>
        </p:blipFill>
        <p:spPr bwMode="auto">
          <a:xfrm>
            <a:off x="7913699" y="3229951"/>
            <a:ext cx="2566522" cy="25941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DBB838-F7D2-42D3-79A0-3C9C2C6E0B99}"/>
              </a:ext>
            </a:extLst>
          </p:cNvPr>
          <p:cNvSpPr>
            <a:spLocks noChangeArrowheads="1"/>
          </p:cNvSpPr>
          <p:nvPr/>
        </p:nvSpPr>
        <p:spPr bwMode="auto">
          <a:xfrm>
            <a:off x="1336221" y="2646901"/>
            <a:ext cx="615232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bg1">
                  <a:lumMod val="50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bg1">
                    <a:lumMod val="50000"/>
                  </a:schemeClr>
                </a:solidFill>
                <a:effectLst/>
                <a:latin typeface="Arial" panose="020B0604020202020204" pitchFamily="34" charset="0"/>
              </a:rPr>
              <a:t>Slowing global economic growth and weakened consumer confidence (especially China, US, Europe)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bg1">
                  <a:lumMod val="50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bg1">
                    <a:lumMod val="50000"/>
                  </a:schemeClr>
                </a:solidFill>
                <a:effectLst/>
                <a:latin typeface="Arial" panose="020B0604020202020204" pitchFamily="34" charset="0"/>
              </a:rPr>
              <a:t>High interest rates, inflation, and tighter credit reducing discretionary spending</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bg1">
                  <a:lumMod val="50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bg1">
                    <a:lumMod val="50000"/>
                  </a:schemeClr>
                </a:solidFill>
                <a:effectLst/>
                <a:latin typeface="Arial" panose="020B0604020202020204" pitchFamily="34" charset="0"/>
              </a:rPr>
              <a:t>Geopolitical instability (wars, elections, tariffs, trade fragmentation)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bg1">
                  <a:lumMod val="50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solidFill>
                  <a:schemeClr val="bg1">
                    <a:lumMod val="50000"/>
                  </a:schemeClr>
                </a:solidFill>
                <a:latin typeface="Arial" panose="020B0604020202020204" pitchFamily="34" charset="0"/>
              </a:rPr>
              <a:t>AI Bubble and the commodification of AI precipitates a stock market decline impacting wealth and spending levels</a:t>
            </a:r>
            <a:endParaRPr kumimoji="0" lang="en-US" altLang="en-US" sz="1800" b="0" i="0" u="none" strike="noStrike" cap="none" normalizeH="0" baseline="0" dirty="0">
              <a:ln>
                <a:noFill/>
              </a:ln>
              <a:solidFill>
                <a:schemeClr val="bg1">
                  <a:lumMod val="50000"/>
                </a:schemeClr>
              </a:solidFill>
              <a:effectLst/>
              <a:latin typeface="Arial" panose="020B0604020202020204" pitchFamily="34" charset="0"/>
            </a:endParaRPr>
          </a:p>
        </p:txBody>
      </p:sp>
    </p:spTree>
    <p:extLst>
      <p:ext uri="{BB962C8B-B14F-4D97-AF65-F5344CB8AC3E}">
        <p14:creationId xmlns:p14="http://schemas.microsoft.com/office/powerpoint/2010/main" val="125963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46DF7-9F64-7045-89D6-63AD948A08E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2E8CAB-F195-E8D4-C773-0C8B5C7C030A}"/>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
        <p:nvSpPr>
          <p:cNvPr id="7" name="Title 4">
            <a:extLst>
              <a:ext uri="{FF2B5EF4-FFF2-40B4-BE49-F238E27FC236}">
                <a16:creationId xmlns:a16="http://schemas.microsoft.com/office/drawing/2014/main" id="{56850678-4F28-29EF-11E6-8B5BF6B79343}"/>
              </a:ext>
            </a:extLst>
          </p:cNvPr>
          <p:cNvSpPr>
            <a:spLocks noGrp="1"/>
          </p:cNvSpPr>
          <p:nvPr>
            <p:ph type="ctrTitle"/>
          </p:nvPr>
        </p:nvSpPr>
        <p:spPr>
          <a:xfrm>
            <a:off x="1336221" y="1205885"/>
            <a:ext cx="9144000" cy="885748"/>
          </a:xfrm>
        </p:spPr>
        <p:txBody>
          <a:bodyPr>
            <a:noAutofit/>
          </a:bodyPr>
          <a:lstStyle/>
          <a:p>
            <a:r>
              <a:rPr lang="en-US" sz="6000" dirty="0">
                <a:latin typeface="Times New Roman" panose="02020603050405020304" pitchFamily="18" charset="0"/>
                <a:cs typeface="Times New Roman" panose="02020603050405020304" pitchFamily="18" charset="0"/>
              </a:rPr>
              <a:t>2026 Luxury Forecast - </a:t>
            </a:r>
            <a:br>
              <a:rPr lang="en-US" sz="6000" dirty="0">
                <a:latin typeface="Times New Roman" panose="02020603050405020304" pitchFamily="18" charset="0"/>
                <a:cs typeface="Times New Roman" panose="02020603050405020304" pitchFamily="18" charset="0"/>
              </a:rPr>
            </a:br>
            <a:r>
              <a:rPr lang="en-US" sz="4500" dirty="0">
                <a:latin typeface="Times New Roman" panose="02020603050405020304" pitchFamily="18" charset="0"/>
                <a:cs typeface="Times New Roman" panose="02020603050405020304" pitchFamily="18" charset="0"/>
              </a:rPr>
              <a:t>Top 3 Macroeconomic Factors That Could </a:t>
            </a:r>
            <a:r>
              <a:rPr lang="en-US" sz="4500" i="1" dirty="0">
                <a:latin typeface="Times New Roman" panose="02020603050405020304" pitchFamily="18" charset="0"/>
                <a:cs typeface="Times New Roman" panose="02020603050405020304" pitchFamily="18" charset="0"/>
              </a:rPr>
              <a:t>Enhance</a:t>
            </a:r>
            <a:r>
              <a:rPr lang="en-US" sz="4500" dirty="0">
                <a:latin typeface="Times New Roman" panose="02020603050405020304" pitchFamily="18" charset="0"/>
                <a:cs typeface="Times New Roman" panose="02020603050405020304" pitchFamily="18" charset="0"/>
              </a:rPr>
              <a:t> Growth</a:t>
            </a:r>
          </a:p>
        </p:txBody>
      </p:sp>
      <p:pic>
        <p:nvPicPr>
          <p:cNvPr id="2050" name="Picture 2" descr="Growth and Decline Charts. Vectors. 26729596 Vector Art at Vecteezy">
            <a:extLst>
              <a:ext uri="{FF2B5EF4-FFF2-40B4-BE49-F238E27FC236}">
                <a16:creationId xmlns:a16="http://schemas.microsoft.com/office/drawing/2014/main" id="{3B0B2329-5A9D-0AE5-6361-F577B88EB0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42" t="16528" r="56793" b="19761"/>
          <a:stretch/>
        </p:blipFill>
        <p:spPr bwMode="auto">
          <a:xfrm>
            <a:off x="7891671" y="3239961"/>
            <a:ext cx="2287652" cy="23083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849C995-8E29-B6C8-3DC3-C36E86DCE8FA}"/>
              </a:ext>
            </a:extLst>
          </p:cNvPr>
          <p:cNvSpPr>
            <a:spLocks noChangeArrowheads="1"/>
          </p:cNvSpPr>
          <p:nvPr/>
        </p:nvSpPr>
        <p:spPr bwMode="auto">
          <a:xfrm>
            <a:off x="1336221" y="3239961"/>
            <a:ext cx="622255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bg1">
                    <a:lumMod val="50000"/>
                  </a:schemeClr>
                </a:solidFill>
                <a:effectLst/>
                <a:latin typeface="Arial" panose="020B0604020202020204" pitchFamily="34" charset="0"/>
              </a:rPr>
              <a:t>Rising wealth concentration among HNW and UHNW individuals inspires continued spending</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bg1">
                  <a:lumMod val="50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bg1">
                    <a:lumMod val="50000"/>
                  </a:schemeClr>
                </a:solidFill>
                <a:effectLst/>
                <a:latin typeface="Arial" panose="020B0604020202020204" pitchFamily="34" charset="0"/>
              </a:rPr>
              <a:t>Recovery of global travel and cross-border tourism spending</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bg1">
                  <a:lumMod val="50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solidFill>
                  <a:schemeClr val="bg1">
                    <a:lumMod val="50000"/>
                  </a:schemeClr>
                </a:solidFill>
                <a:latin typeface="Arial" panose="020B0604020202020204" pitchFamily="34" charset="0"/>
              </a:rPr>
              <a:t>C</a:t>
            </a:r>
            <a:r>
              <a:rPr kumimoji="0" lang="en-US" altLang="en-US" sz="1800" b="0" i="0" u="none" strike="noStrike" cap="none" normalizeH="0" baseline="0" dirty="0">
                <a:ln>
                  <a:noFill/>
                </a:ln>
                <a:solidFill>
                  <a:schemeClr val="bg1">
                    <a:lumMod val="50000"/>
                  </a:schemeClr>
                </a:solidFill>
                <a:effectLst/>
                <a:latin typeface="Arial" panose="020B0604020202020204" pitchFamily="34" charset="0"/>
              </a:rPr>
              <a:t>onsumers buying fewer yet higher-quality luxury items create a trading up effect</a:t>
            </a:r>
          </a:p>
        </p:txBody>
      </p:sp>
    </p:spTree>
    <p:extLst>
      <p:ext uri="{BB962C8B-B14F-4D97-AF65-F5344CB8AC3E}">
        <p14:creationId xmlns:p14="http://schemas.microsoft.com/office/powerpoint/2010/main" val="1377485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0CDD9-C5BB-44C3-23A2-4EEEE067839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84CD77E-73AF-7F3E-9BCB-584E0DFFABEE}"/>
              </a:ext>
            </a:extLst>
          </p:cNvPr>
          <p:cNvSpPr>
            <a:spLocks noGrp="1"/>
          </p:cNvSpPr>
          <p:nvPr>
            <p:ph type="title"/>
          </p:nvPr>
        </p:nvSpPr>
        <p:spPr>
          <a:xfrm>
            <a:off x="838200" y="105748"/>
            <a:ext cx="10515600" cy="780201"/>
          </a:xfrm>
        </p:spPr>
        <p:txBody>
          <a:bodyPr/>
          <a:lstStyle/>
          <a:p>
            <a:r>
              <a:rPr lang="en-US" dirty="0">
                <a:latin typeface="Times New Roman" panose="02020603050405020304" pitchFamily="18" charset="0"/>
                <a:cs typeface="Times New Roman" panose="02020603050405020304" pitchFamily="18" charset="0"/>
              </a:rPr>
              <a:t>Department Store Retail</a:t>
            </a:r>
          </a:p>
        </p:txBody>
      </p:sp>
      <p:sp>
        <p:nvSpPr>
          <p:cNvPr id="3" name="Slide Number Placeholder 2">
            <a:extLst>
              <a:ext uri="{FF2B5EF4-FFF2-40B4-BE49-F238E27FC236}">
                <a16:creationId xmlns:a16="http://schemas.microsoft.com/office/drawing/2014/main" id="{FC809679-40B2-672F-F922-FB6AAC70CBF2}"/>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
        <p:nvSpPr>
          <p:cNvPr id="4" name="Rectangle 1">
            <a:extLst>
              <a:ext uri="{FF2B5EF4-FFF2-40B4-BE49-F238E27FC236}">
                <a16:creationId xmlns:a16="http://schemas.microsoft.com/office/drawing/2014/main" id="{C06B3E3A-873E-3803-C654-850F5DCBBD61}"/>
              </a:ext>
            </a:extLst>
          </p:cNvPr>
          <p:cNvSpPr>
            <a:spLocks noChangeArrowheads="1"/>
          </p:cNvSpPr>
          <p:nvPr/>
        </p:nvSpPr>
        <p:spPr bwMode="auto">
          <a:xfrm>
            <a:off x="838199" y="896527"/>
            <a:ext cx="10919202" cy="527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Predicted Trajectory: Slightly Up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chemeClr val="bg1">
                    <a:lumMod val="50000"/>
                  </a:schemeClr>
                </a:solidFill>
                <a:latin typeface="+mj-lt"/>
                <a:ea typeface="MS PGothic" pitchFamily="34" charset="-128"/>
                <a:cs typeface="Arial" panose="020B0604020202020204" pitchFamily="34" charset="0"/>
              </a:rPr>
              <a:t>Key Indicators:</a:t>
            </a:r>
            <a:endParaRPr kumimoji="0" lang="en-US" altLang="en-US" sz="8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Shift toward experience-led, curated retail environments</a:t>
            </a:r>
          </a:p>
          <a:p>
            <a:pPr marL="628650" lvl="1" indent="-171450" eaLnBrk="0" fontAlgn="base" hangingPunct="0">
              <a:spcBef>
                <a:spcPct val="0"/>
              </a:spcBef>
              <a:spcAft>
                <a:spcPct val="0"/>
              </a:spcAft>
              <a:buFont typeface="Arial" panose="020B0604020202020204" pitchFamily="34" charset="0"/>
              <a:buChar char="•"/>
              <a:defRPr/>
            </a:pPr>
            <a:endParaRPr lang="en-US" sz="500" dirty="0">
              <a:solidFill>
                <a:schemeClr val="bg1">
                  <a:lumMod val="50000"/>
                </a:schemeClr>
              </a:solidFill>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Concentration of spending among affluent, HNW, and                                                                                    UHNW clients</a:t>
            </a:r>
          </a:p>
          <a:p>
            <a:pPr marL="628650" lvl="1" indent="-171450" eaLnBrk="0" fontAlgn="base" hangingPunct="0">
              <a:spcBef>
                <a:spcPct val="0"/>
              </a:spcBef>
              <a:spcAft>
                <a:spcPct val="0"/>
              </a:spcAft>
              <a:buFont typeface="Arial" panose="020B0604020202020204" pitchFamily="34" charset="0"/>
              <a:buChar char="•"/>
              <a:defRPr/>
            </a:pPr>
            <a:endParaRPr lang="en-US" sz="500" dirty="0">
              <a:solidFill>
                <a:schemeClr val="bg1">
                  <a:lumMod val="50000"/>
                </a:schemeClr>
              </a:solidFill>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Uneven performance due to competition from                                                                                                             mono-brand stores and e-commerce</a:t>
            </a:r>
          </a:p>
          <a:p>
            <a:pPr lvl="1" eaLnBrk="0" fontAlgn="base" hangingPunct="0">
              <a:spcBef>
                <a:spcPct val="0"/>
              </a:spcBef>
              <a:spcAft>
                <a:spcPct val="0"/>
              </a:spcAft>
              <a:defRPr/>
            </a:pPr>
            <a:endParaRPr lang="en-US" altLang="en-US" sz="1500" dirty="0">
              <a:solidFill>
                <a:schemeClr val="bg1">
                  <a:lumMod val="50000"/>
                </a:schemeClr>
              </a:solidFill>
              <a:latin typeface="+mj-lt"/>
              <a:ea typeface="MS PGothic" pitchFamily="34" charset="-128"/>
              <a:cs typeface="Arial" panose="020B060402020202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altLang="en-US" sz="2000" dirty="0">
                <a:solidFill>
                  <a:schemeClr val="bg1">
                    <a:lumMod val="50000"/>
                  </a:schemeClr>
                </a:solidFill>
                <a:latin typeface="+mj-lt"/>
                <a:ea typeface="MS PGothic" pitchFamily="34" charset="-128"/>
                <a:cs typeface="Arial" panose="020B0604020202020204" pitchFamily="34" charset="0"/>
              </a:rPr>
              <a:t>Opportunities:</a:t>
            </a:r>
          </a:p>
          <a:p>
            <a:pPr marL="800100" lvl="1" indent="-34290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Reinvention as curated, experience-led and entertainment destinations strengthens brand storytelling and client acquisition/retention</a:t>
            </a:r>
          </a:p>
          <a:p>
            <a:pPr lvl="1" eaLnBrk="0" fontAlgn="base" hangingPunct="0">
              <a:spcBef>
                <a:spcPct val="0"/>
              </a:spcBef>
              <a:spcAft>
                <a:spcPct val="0"/>
              </a:spcAft>
              <a:defRPr/>
            </a:pPr>
            <a:endParaRPr lang="en-US" altLang="en-US" sz="500" dirty="0">
              <a:solidFill>
                <a:schemeClr val="bg1">
                  <a:lumMod val="50000"/>
                </a:schemeClr>
              </a:solidFill>
              <a:latin typeface="+mj-lt"/>
              <a:ea typeface="MS PGothic" pitchFamily="34" charset="-128"/>
              <a:cs typeface="Arial" panose="020B0604020202020204" pitchFamily="34" charset="0"/>
            </a:endParaRPr>
          </a:p>
          <a:p>
            <a:pPr marL="800100" lvl="1" indent="-34290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The multi-brand appeal of department stores remains compelling or becomes even more compelling as they elevate the curation and client experience</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800100" lvl="1" indent="-342900" eaLnBrk="0" fontAlgn="base" hangingPunct="0">
              <a:spcBef>
                <a:spcPct val="0"/>
              </a:spcBef>
              <a:spcAft>
                <a:spcPct val="0"/>
              </a:spcAft>
              <a:buFont typeface="Arial" panose="020B0604020202020204" pitchFamily="34" charset="0"/>
              <a:buChar char="•"/>
              <a:defRPr/>
            </a:pPr>
            <a:endParaRPr lang="en-US" altLang="en-US" sz="1500" dirty="0">
              <a:solidFill>
                <a:schemeClr val="bg1">
                  <a:lumMod val="50000"/>
                </a:schemeClr>
              </a:solidFill>
              <a:latin typeface="+mj-lt"/>
              <a:ea typeface="MS PGothic" pitchFamily="34" charset="-128"/>
              <a:cs typeface="Arial" panose="020B060402020202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altLang="en-US" sz="2000" dirty="0">
                <a:solidFill>
                  <a:schemeClr val="bg1">
                    <a:lumMod val="50000"/>
                  </a:schemeClr>
                </a:solidFill>
                <a:latin typeface="+mj-lt"/>
                <a:ea typeface="MS PGothic" pitchFamily="34" charset="-128"/>
                <a:cs typeface="Arial" panose="020B0604020202020204" pitchFamily="34" charset="0"/>
              </a:rPr>
              <a:t>Risks:</a:t>
            </a:r>
          </a:p>
          <a:p>
            <a:pPr marL="800100" lvl="1" indent="-34290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The direct-to-consumer strategy of luxury brands minimizes the relevance of traditional department store formats </a:t>
            </a:r>
          </a:p>
          <a:p>
            <a:pPr marL="800100" lvl="1" indent="-342900" eaLnBrk="0" fontAlgn="base" hangingPunct="0">
              <a:spcBef>
                <a:spcPct val="0"/>
              </a:spcBef>
              <a:spcAft>
                <a:spcPct val="0"/>
              </a:spcAft>
              <a:buFont typeface="Arial" panose="020B0604020202020204" pitchFamily="34" charset="0"/>
              <a:buChar char="•"/>
              <a:defRPr/>
            </a:pPr>
            <a:endParaRPr lang="en-US" sz="500" dirty="0">
              <a:solidFill>
                <a:schemeClr val="bg1">
                  <a:lumMod val="50000"/>
                </a:schemeClr>
              </a:solidFill>
              <a:latin typeface="+mj-lt"/>
            </a:endParaRPr>
          </a:p>
          <a:p>
            <a:pPr marL="800100" lvl="1" indent="-34290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Department stores may not have access to the best products and offerings from the best luxury brands</a:t>
            </a:r>
          </a:p>
        </p:txBody>
      </p:sp>
      <p:grpSp>
        <p:nvGrpSpPr>
          <p:cNvPr id="7" name="Group 6">
            <a:extLst>
              <a:ext uri="{FF2B5EF4-FFF2-40B4-BE49-F238E27FC236}">
                <a16:creationId xmlns:a16="http://schemas.microsoft.com/office/drawing/2014/main" id="{12848C8F-69CE-4D63-9192-73C1A9271753}"/>
              </a:ext>
            </a:extLst>
          </p:cNvPr>
          <p:cNvGrpSpPr/>
          <p:nvPr/>
        </p:nvGrpSpPr>
        <p:grpSpPr>
          <a:xfrm>
            <a:off x="6953250" y="0"/>
            <a:ext cx="5238750" cy="3486150"/>
            <a:chOff x="6256560" y="1542137"/>
            <a:chExt cx="5238750" cy="3486150"/>
          </a:xfrm>
        </p:grpSpPr>
        <p:pic>
          <p:nvPicPr>
            <p:cNvPr id="3074" name="Picture 2" descr="Refurb of Paris Department Store ...">
              <a:extLst>
                <a:ext uri="{FF2B5EF4-FFF2-40B4-BE49-F238E27FC236}">
                  <a16:creationId xmlns:a16="http://schemas.microsoft.com/office/drawing/2014/main" id="{D7E231D1-DB50-9DE2-6567-8A008D960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560" y="154213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uxury Department Stores ...">
              <a:extLst>
                <a:ext uri="{FF2B5EF4-FFF2-40B4-BE49-F238E27FC236}">
                  <a16:creationId xmlns:a16="http://schemas.microsoft.com/office/drawing/2014/main" id="{BE7D4D7C-7B78-CE2F-D3F4-6644CDE13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5935" y="154213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Luxury Retail Revival: Merging Services ...">
              <a:extLst>
                <a:ext uri="{FF2B5EF4-FFF2-40B4-BE49-F238E27FC236}">
                  <a16:creationId xmlns:a16="http://schemas.microsoft.com/office/drawing/2014/main" id="{24D56804-B80E-2C4A-7677-5C85C26E6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560" y="328521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l Bacio di Stile luxury department ...">
              <a:extLst>
                <a:ext uri="{FF2B5EF4-FFF2-40B4-BE49-F238E27FC236}">
                  <a16:creationId xmlns:a16="http://schemas.microsoft.com/office/drawing/2014/main" id="{EE4FD485-6931-C5B7-1927-A97E7385FD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5934" y="3285211"/>
              <a:ext cx="2619375" cy="17430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973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B0D13-7561-BD52-F0C6-26F1E4E58C6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0A1EF67D-0C43-FDF2-FE4A-0CED9A762D95}"/>
              </a:ext>
            </a:extLst>
          </p:cNvPr>
          <p:cNvSpPr>
            <a:spLocks noGrp="1"/>
          </p:cNvSpPr>
          <p:nvPr>
            <p:ph type="title"/>
          </p:nvPr>
        </p:nvSpPr>
        <p:spPr>
          <a:xfrm>
            <a:off x="1247771" y="293688"/>
            <a:ext cx="10515600" cy="897160"/>
          </a:xfrm>
        </p:spPr>
        <p:txBody>
          <a:bodyPr/>
          <a:lstStyle/>
          <a:p>
            <a:r>
              <a:rPr lang="en-US" dirty="0">
                <a:latin typeface="Times New Roman" panose="02020603050405020304" pitchFamily="18" charset="0"/>
                <a:cs typeface="Times New Roman" panose="02020603050405020304" pitchFamily="18" charset="0"/>
              </a:rPr>
              <a:t>Apparel &amp; Accessories</a:t>
            </a:r>
          </a:p>
        </p:txBody>
      </p:sp>
      <p:sp>
        <p:nvSpPr>
          <p:cNvPr id="3" name="Slide Number Placeholder 2">
            <a:extLst>
              <a:ext uri="{FF2B5EF4-FFF2-40B4-BE49-F238E27FC236}">
                <a16:creationId xmlns:a16="http://schemas.microsoft.com/office/drawing/2014/main" id="{FCEC67CC-9FF7-9383-5AF6-0C22DD7B3D3D}"/>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
        <p:nvSpPr>
          <p:cNvPr id="4" name="Rectangle 1">
            <a:extLst>
              <a:ext uri="{FF2B5EF4-FFF2-40B4-BE49-F238E27FC236}">
                <a16:creationId xmlns:a16="http://schemas.microsoft.com/office/drawing/2014/main" id="{8DC5396D-0F83-155C-3937-4DA0BC2A937D}"/>
              </a:ext>
            </a:extLst>
          </p:cNvPr>
          <p:cNvSpPr>
            <a:spLocks noChangeArrowheads="1"/>
          </p:cNvSpPr>
          <p:nvPr/>
        </p:nvSpPr>
        <p:spPr bwMode="auto">
          <a:xfrm>
            <a:off x="1247771" y="1423061"/>
            <a:ext cx="8481020"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Predicted Trajectory: Slightly Up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chemeClr val="bg1">
                    <a:lumMod val="50000"/>
                  </a:schemeClr>
                </a:solidFill>
                <a:latin typeface="+mj-lt"/>
                <a:ea typeface="MS PGothic" pitchFamily="34" charset="-128"/>
                <a:cs typeface="Arial" panose="020B0604020202020204" pitchFamily="34" charset="0"/>
              </a:rPr>
              <a:t>Key Indicators:</a:t>
            </a:r>
            <a:endPar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Timeless demand for fashion, accessories, and seasonal newness</a:t>
            </a:r>
          </a:p>
          <a:p>
            <a:pPr marL="628650" lvl="1" indent="-171450" eaLnBrk="0" fontAlgn="base" hangingPunct="0">
              <a:spcBef>
                <a:spcPct val="0"/>
              </a:spcBef>
              <a:spcAft>
                <a:spcPct val="0"/>
              </a:spcAft>
              <a:buFont typeface="Arial" panose="020B0604020202020204" pitchFamily="34" charset="0"/>
              <a:buChar char="•"/>
              <a:defRPr/>
            </a:pPr>
            <a:endParaRPr lang="en-US" altLang="en-US" sz="5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Strong tourism-driven sales in key global cities</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5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Growth in emerging markets and younger affluent consumers</a:t>
            </a:r>
            <a:r>
              <a:rPr lang="en-US" altLang="en-US" sz="1600" dirty="0">
                <a:solidFill>
                  <a:schemeClr val="bg1">
                    <a:lumMod val="50000"/>
                  </a:schemeClr>
                </a:solidFill>
                <a:latin typeface="+mj-lt"/>
                <a:ea typeface="MS PGothic" pitchFamily="34" charset="-128"/>
                <a:cs typeface="Arial" panose="020B0604020202020204" pitchFamily="34" charset="0"/>
              </a:rPr>
              <a:t>	</a:t>
            </a:r>
          </a:p>
          <a:p>
            <a:pPr lvl="1" eaLnBrk="0" fontAlgn="base" hangingPunct="0">
              <a:spcBef>
                <a:spcPct val="0"/>
              </a:spcBef>
              <a:spcAft>
                <a:spcPct val="0"/>
              </a:spcAft>
              <a:defRPr/>
            </a:pPr>
            <a:endParaRPr kumimoji="0" lang="en-US" altLang="en-US" sz="15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US" altLang="en-US" sz="2000" dirty="0">
                <a:solidFill>
                  <a:schemeClr val="bg1">
                    <a:lumMod val="50000"/>
                  </a:schemeClr>
                </a:solidFill>
                <a:latin typeface="+mj-lt"/>
                <a:ea typeface="MS PGothic" pitchFamily="34" charset="-128"/>
                <a:cs typeface="Arial" panose="020B0604020202020204" pitchFamily="34" charset="0"/>
              </a:rPr>
              <a:t>Opportunities: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Continued demand driven by tourism and fashion renewal cycles</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endParaRPr lang="en-US" altLang="en-US" sz="5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Younger affluent consumers fuel selective growth in trend-relevant                               brands</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endParaRPr lang="en-US" altLang="en-US" sz="1500" dirty="0">
              <a:solidFill>
                <a:schemeClr val="bg1">
                  <a:lumMod val="50000"/>
                </a:schemeClr>
              </a:solidFill>
              <a:latin typeface="+mj-lt"/>
              <a:ea typeface="MS PGothic" pitchFamily="34" charset="-128"/>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Risks: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Fashion fatigue, sameness, and over-saturation reduce urgency and                           full-price conversion</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endParaRPr lang="en-US" altLang="en-US" sz="5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High price increases intensify consumer scrutiny and trade-down behavior</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p:txBody>
      </p:sp>
      <p:grpSp>
        <p:nvGrpSpPr>
          <p:cNvPr id="5" name="Group 4">
            <a:extLst>
              <a:ext uri="{FF2B5EF4-FFF2-40B4-BE49-F238E27FC236}">
                <a16:creationId xmlns:a16="http://schemas.microsoft.com/office/drawing/2014/main" id="{190F8EAB-2C5E-9797-D442-63967FCFBDD6}"/>
              </a:ext>
            </a:extLst>
          </p:cNvPr>
          <p:cNvGrpSpPr/>
          <p:nvPr/>
        </p:nvGrpSpPr>
        <p:grpSpPr>
          <a:xfrm>
            <a:off x="8490486" y="0"/>
            <a:ext cx="3701514" cy="4931524"/>
            <a:chOff x="8067672" y="1554644"/>
            <a:chExt cx="3701514" cy="4931524"/>
          </a:xfrm>
        </p:grpSpPr>
        <p:pic>
          <p:nvPicPr>
            <p:cNvPr id="4106" name="Picture 10" descr="Chanel Price Increases in 2025: How to ...">
              <a:extLst>
                <a:ext uri="{FF2B5EF4-FFF2-40B4-BE49-F238E27FC236}">
                  <a16:creationId xmlns:a16="http://schemas.microsoft.com/office/drawing/2014/main" id="{185B90BE-B5D1-70FF-4B00-2342B1E37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487" y="1554645"/>
              <a:ext cx="1847849" cy="2307513"/>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ermes Clic H Craie GM Bracelet Rose ...">
              <a:extLst>
                <a:ext uri="{FF2B5EF4-FFF2-40B4-BE49-F238E27FC236}">
                  <a16:creationId xmlns:a16="http://schemas.microsoft.com/office/drawing/2014/main" id="{89DB26F2-CA1C-3BFC-91AF-CAC2889197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64"/>
            <a:stretch/>
          </p:blipFill>
          <p:spPr bwMode="auto">
            <a:xfrm>
              <a:off x="9921336" y="1554644"/>
              <a:ext cx="1847850" cy="2307513"/>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Zegna Fall 2024-2025 - RUNWAY MAGAZINE ...">
              <a:extLst>
                <a:ext uri="{FF2B5EF4-FFF2-40B4-BE49-F238E27FC236}">
                  <a16:creationId xmlns:a16="http://schemas.microsoft.com/office/drawing/2014/main" id="{81224F46-DBB3-50FA-76BD-44B20DF97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7672" y="3862157"/>
              <a:ext cx="2624011" cy="262401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runello Cucinelli Fall 2025 Ready-to ...">
              <a:extLst>
                <a:ext uri="{FF2B5EF4-FFF2-40B4-BE49-F238E27FC236}">
                  <a16:creationId xmlns:a16="http://schemas.microsoft.com/office/drawing/2014/main" id="{5E023B1E-1B8D-D564-FA41-56CB2817DC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5522" y="3866793"/>
              <a:ext cx="1847850" cy="26193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6553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E52E1-9D4B-128E-4C28-EC55855E502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78357EB-4391-F987-BFB8-1A3B8E39C830}"/>
              </a:ext>
            </a:extLst>
          </p:cNvPr>
          <p:cNvSpPr>
            <a:spLocks noGrp="1"/>
          </p:cNvSpPr>
          <p:nvPr>
            <p:ph type="title"/>
          </p:nvPr>
        </p:nvSpPr>
        <p:spPr>
          <a:xfrm>
            <a:off x="1247771" y="180340"/>
            <a:ext cx="10515600" cy="899435"/>
          </a:xfrm>
        </p:spPr>
        <p:txBody>
          <a:bodyPr/>
          <a:lstStyle/>
          <a:p>
            <a:r>
              <a:rPr lang="en-US" dirty="0">
                <a:latin typeface="Times New Roman" panose="02020603050405020304" pitchFamily="18" charset="0"/>
                <a:cs typeface="Times New Roman" panose="02020603050405020304" pitchFamily="18" charset="0"/>
              </a:rPr>
              <a:t>Leather Goods</a:t>
            </a:r>
          </a:p>
        </p:txBody>
      </p:sp>
      <p:sp>
        <p:nvSpPr>
          <p:cNvPr id="3" name="Slide Number Placeholder 2">
            <a:extLst>
              <a:ext uri="{FF2B5EF4-FFF2-40B4-BE49-F238E27FC236}">
                <a16:creationId xmlns:a16="http://schemas.microsoft.com/office/drawing/2014/main" id="{C38B61D1-1B88-1D89-C60B-70700DC15B06}"/>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0DB2DF-E22F-AA42-BA34-A9EF4E9B3765}" type="slidenum">
              <a:rPr kumimoji="0" lang="en-US" sz="1000" b="0" i="0" u="none" strike="noStrike" kern="1200" cap="none" spc="0" normalizeH="0" baseline="0" noProof="0" smtClean="0">
                <a:ln>
                  <a:noFill/>
                </a:ln>
                <a:solidFill>
                  <a:srgbClr val="000000"/>
                </a:solidFill>
                <a:effectLst/>
                <a:uLnTx/>
                <a:uFillTx/>
                <a:latin typeface="Avenir Light" panose="020B0402020203020204" pitchFamily="34" charset="77"/>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srgbClr val="000000"/>
              </a:solidFill>
              <a:effectLst/>
              <a:uLnTx/>
              <a:uFillTx/>
              <a:latin typeface="Avenir Light" panose="020B0402020203020204" pitchFamily="34" charset="77"/>
              <a:ea typeface="MS PGothic" pitchFamily="34" charset="-128"/>
              <a:cs typeface="+mn-cs"/>
            </a:endParaRPr>
          </a:p>
        </p:txBody>
      </p:sp>
      <p:sp>
        <p:nvSpPr>
          <p:cNvPr id="4" name="Rectangle 1">
            <a:extLst>
              <a:ext uri="{FF2B5EF4-FFF2-40B4-BE49-F238E27FC236}">
                <a16:creationId xmlns:a16="http://schemas.microsoft.com/office/drawing/2014/main" id="{7CEE0D6D-F38F-B478-362F-60A5216153E2}"/>
              </a:ext>
            </a:extLst>
          </p:cNvPr>
          <p:cNvSpPr>
            <a:spLocks noChangeArrowheads="1"/>
          </p:cNvSpPr>
          <p:nvPr/>
        </p:nvSpPr>
        <p:spPr bwMode="auto">
          <a:xfrm>
            <a:off x="1247771" y="1146865"/>
            <a:ext cx="996957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Predicted Trajectory: Slightly Up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chemeClr val="bg1">
                    <a:lumMod val="50000"/>
                  </a:schemeClr>
                </a:solidFill>
                <a:latin typeface="+mj-lt"/>
                <a:ea typeface="MS PGothic" pitchFamily="34" charset="-128"/>
                <a:cs typeface="Arial" panose="020B0604020202020204" pitchFamily="34" charset="0"/>
              </a:rPr>
              <a:t>Key Indicators:</a:t>
            </a:r>
            <a:endParaRPr kumimoji="0" lang="en-US" altLang="en-US" sz="8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Leather goods remain the most essential, desired, and affordable                                                     category</a:t>
            </a: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Strong brand equity, storytelling, and limited editions sustain demand</a:t>
            </a: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latin typeface="+mj-lt"/>
              </a:rPr>
              <a:t>Selective purchasing due to pricing pressure, sustainability concerns,                                                           and potential resale value</a:t>
            </a:r>
          </a:p>
          <a:p>
            <a:pPr lvl="1" eaLnBrk="0" fontAlgn="base" hangingPunct="0">
              <a:spcBef>
                <a:spcPct val="0"/>
              </a:spcBef>
              <a:spcAft>
                <a:spcPct val="0"/>
              </a:spcAft>
              <a:buFontTx/>
              <a:buChar char="•"/>
              <a:defRPr/>
            </a:pPr>
            <a:endParaRPr lang="en-US" sz="1600" dirty="0">
              <a:solidFill>
                <a:schemeClr val="bg1">
                  <a:lumMod val="50000"/>
                </a:schemeClr>
              </a:solidFill>
              <a:latin typeface="+mj-lt"/>
            </a:endParaRPr>
          </a:p>
          <a:p>
            <a:pPr eaLnBrk="0" fontAlgn="base" hangingPunct="0">
              <a:spcBef>
                <a:spcPct val="0"/>
              </a:spcBef>
              <a:spcAft>
                <a:spcPct val="0"/>
              </a:spcAft>
              <a:buFontTx/>
              <a:buChar char="•"/>
              <a:defRPr/>
            </a:pPr>
            <a:r>
              <a:rPr kumimoji="0" lang="en-US" altLang="en-US" sz="20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rPr>
              <a:t>Opportunities: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Leather goods remain a primary entry point and gifting category into luxury</a:t>
            </a:r>
            <a:endParaRPr lang="en-US" altLang="en-US" sz="1600" dirty="0">
              <a:solidFill>
                <a:schemeClr val="bg1">
                  <a:lumMod val="50000"/>
                </a:schemeClr>
              </a:solidFill>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lang="en-US" altLang="en-US" sz="800" dirty="0">
              <a:solidFill>
                <a:schemeClr val="bg1">
                  <a:lumMod val="50000"/>
                </a:schemeClr>
              </a:solidFill>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Iconic designs and limited editions reinforce long-term desirability and resale value</a:t>
            </a:r>
          </a:p>
          <a:p>
            <a:pPr lvl="1" eaLnBrk="0" fontAlgn="base" hangingPunct="0">
              <a:spcBef>
                <a:spcPct val="0"/>
              </a:spcBef>
              <a:spcAft>
                <a:spcPct val="0"/>
              </a:spcAft>
              <a:buFontTx/>
              <a:buChar char="•"/>
              <a:defRPr/>
            </a:pP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eaLnBrk="0" fontAlgn="base" hangingPunct="0">
              <a:spcBef>
                <a:spcPct val="0"/>
              </a:spcBef>
              <a:spcAft>
                <a:spcPct val="0"/>
              </a:spcAft>
              <a:buFontTx/>
              <a:buChar char="•"/>
              <a:defRPr/>
            </a:pPr>
            <a:r>
              <a:rPr lang="en-US" altLang="en-US" sz="2000" dirty="0">
                <a:solidFill>
                  <a:schemeClr val="bg1">
                    <a:lumMod val="50000"/>
                  </a:schemeClr>
                </a:solidFill>
                <a:latin typeface="+mj-lt"/>
                <a:ea typeface="MS PGothic" pitchFamily="34" charset="-128"/>
                <a:cs typeface="Arial" panose="020B0604020202020204" pitchFamily="34" charset="0"/>
              </a:rPr>
              <a:t>Risks:</a:t>
            </a: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Pricing pressure risks breaking perceived value thresholds</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628650" lvl="1" indent="-171450" eaLnBrk="0" fontAlgn="base" hangingPunct="0">
              <a:spcBef>
                <a:spcPct val="0"/>
              </a:spcBef>
              <a:spcAft>
                <a:spcPct val="0"/>
              </a:spcAft>
              <a:buFont typeface="Arial" panose="020B0604020202020204" pitchFamily="34" charset="0"/>
              <a:buChar char="•"/>
              <a:defRPr/>
            </a:pPr>
            <a:endParaRPr kumimoji="0" lang="en-US" altLang="en-US" sz="8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defRPr/>
            </a:pPr>
            <a:r>
              <a:rPr lang="en-US" sz="1600" dirty="0">
                <a:solidFill>
                  <a:schemeClr val="bg1">
                    <a:lumMod val="50000"/>
                  </a:schemeClr>
                </a:solidFill>
              </a:rPr>
              <a:t>Sustainability concerns and resale transparency expose overproduction</a:t>
            </a:r>
            <a:endParaRPr kumimoji="0" lang="en-US" altLang="en-US" sz="16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Arial" panose="020B0604020202020204" pitchFamily="34" charset="0"/>
            </a:endParaRPr>
          </a:p>
        </p:txBody>
      </p:sp>
      <p:grpSp>
        <p:nvGrpSpPr>
          <p:cNvPr id="13" name="Group 12">
            <a:extLst>
              <a:ext uri="{FF2B5EF4-FFF2-40B4-BE49-F238E27FC236}">
                <a16:creationId xmlns:a16="http://schemas.microsoft.com/office/drawing/2014/main" id="{D0A0BA16-9C32-8180-8953-DD62E34A498B}"/>
              </a:ext>
            </a:extLst>
          </p:cNvPr>
          <p:cNvGrpSpPr/>
          <p:nvPr/>
        </p:nvGrpSpPr>
        <p:grpSpPr>
          <a:xfrm>
            <a:off x="8516679" y="1"/>
            <a:ext cx="3675321" cy="3891516"/>
            <a:chOff x="6489462" y="936612"/>
            <a:chExt cx="4265616" cy="5200223"/>
          </a:xfrm>
        </p:grpSpPr>
        <p:pic>
          <p:nvPicPr>
            <p:cNvPr id="5140" name="Picture 20" descr="Prada Buckle Nappa Leather Bag - Prada - Women | WE IN STYLE">
              <a:extLst>
                <a:ext uri="{FF2B5EF4-FFF2-40B4-BE49-F238E27FC236}">
                  <a16:creationId xmlns:a16="http://schemas.microsoft.com/office/drawing/2014/main" id="{0A75C2DB-8CB4-A8CE-6227-67E1551286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14" t="6989" r="7189"/>
            <a:stretch/>
          </p:blipFill>
          <p:spPr bwMode="auto">
            <a:xfrm>
              <a:off x="6489463" y="3857981"/>
              <a:ext cx="2102111" cy="2278853"/>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Display a large version of the product image 1 - Intrecciato Leather Blouson">
              <a:extLst>
                <a:ext uri="{FF2B5EF4-FFF2-40B4-BE49-F238E27FC236}">
                  <a16:creationId xmlns:a16="http://schemas.microsoft.com/office/drawing/2014/main" id="{EF964FCD-8C89-C40A-B054-C5170BEC1EF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635" t="28938" r="18821" b="9276"/>
            <a:stretch/>
          </p:blipFill>
          <p:spPr bwMode="auto">
            <a:xfrm>
              <a:off x="8702511" y="3857982"/>
              <a:ext cx="2052567" cy="2278853"/>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Nubuck wallet Natural Man - Brunello Cucinelli">
              <a:extLst>
                <a:ext uri="{FF2B5EF4-FFF2-40B4-BE49-F238E27FC236}">
                  <a16:creationId xmlns:a16="http://schemas.microsoft.com/office/drawing/2014/main" id="{91DE9F06-CC5E-3F0E-589F-E455D4FBAF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344" t="47859" r="28399" b="24953"/>
            <a:stretch/>
          </p:blipFill>
          <p:spPr bwMode="auto">
            <a:xfrm rot="5400000">
              <a:off x="8329343" y="1309780"/>
              <a:ext cx="2798901" cy="20525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9027387-F2FD-24EE-0AEE-3C539F57A9A9}"/>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6489462" y="936612"/>
              <a:ext cx="2102112" cy="2798900"/>
            </a:xfrm>
            <a:prstGeom prst="rect">
              <a:avLst/>
            </a:prstGeom>
          </p:spPr>
        </p:pic>
      </p:grpSp>
    </p:spTree>
    <p:extLst>
      <p:ext uri="{BB962C8B-B14F-4D97-AF65-F5344CB8AC3E}">
        <p14:creationId xmlns:p14="http://schemas.microsoft.com/office/powerpoint/2010/main" val="3088285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213F7D">
      <a:dk1>
        <a:srgbClr val="000000"/>
      </a:dk1>
      <a:lt1>
        <a:srgbClr val="FFFFFF"/>
      </a:lt1>
      <a:dk2>
        <a:srgbClr val="203F7D"/>
      </a:dk2>
      <a:lt2>
        <a:srgbClr val="FFFEFE"/>
      </a:lt2>
      <a:accent1>
        <a:srgbClr val="A9A9A9"/>
      </a:accent1>
      <a:accent2>
        <a:srgbClr val="203F7D"/>
      </a:accent2>
      <a:accent3>
        <a:srgbClr val="000000"/>
      </a:accent3>
      <a:accent4>
        <a:srgbClr val="929292"/>
      </a:accent4>
      <a:accent5>
        <a:srgbClr val="D5D5D5"/>
      </a:accent5>
      <a:accent6>
        <a:srgbClr val="FEFFFF"/>
      </a:accent6>
      <a:hlink>
        <a:srgbClr val="0563C1"/>
      </a:hlink>
      <a:folHlink>
        <a:srgbClr val="D5D5D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17136</TotalTime>
  <Words>1484</Words>
  <Application>Microsoft Macintosh PowerPoint</Application>
  <PresentationFormat>Widescreen</PresentationFormat>
  <Paragraphs>319</Paragraphs>
  <Slides>20</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MS PGothic</vt:lpstr>
      <vt:lpstr>Aptos</vt:lpstr>
      <vt:lpstr>Aptos Display</vt:lpstr>
      <vt:lpstr>Arial</vt:lpstr>
      <vt:lpstr>Avenir Book</vt:lpstr>
      <vt:lpstr>Avenir Light</vt:lpstr>
      <vt:lpstr>Avenir Light Oblique</vt:lpstr>
      <vt:lpstr>Frutiger 55 Roman</vt:lpstr>
      <vt:lpstr>System Font Regular</vt:lpstr>
      <vt:lpstr>Times New Roman</vt:lpstr>
      <vt:lpstr>Office Theme</vt:lpstr>
      <vt:lpstr>2_Office Theme</vt:lpstr>
      <vt:lpstr>PowerPoint Presentation</vt:lpstr>
      <vt:lpstr>Luxury Institute</vt:lpstr>
      <vt:lpstr>Confidentiality</vt:lpstr>
      <vt:lpstr>OUR SERVICES</vt:lpstr>
      <vt:lpstr>2026 Luxury Forecast -  Top 4 Macroeconomic Factors That Could Dampen Growth</vt:lpstr>
      <vt:lpstr>2026 Luxury Forecast -  Top 3 Macroeconomic Factors That Could Enhance Growth</vt:lpstr>
      <vt:lpstr>Department Store Retail</vt:lpstr>
      <vt:lpstr>Apparel &amp; Accessories</vt:lpstr>
      <vt:lpstr>Leather Goods</vt:lpstr>
      <vt:lpstr>Art &amp; Auctions</vt:lpstr>
      <vt:lpstr>Watches</vt:lpstr>
      <vt:lpstr>Jewelry</vt:lpstr>
      <vt:lpstr>Cars</vt:lpstr>
      <vt:lpstr>Jets and Yachts</vt:lpstr>
      <vt:lpstr>Real Estate</vt:lpstr>
      <vt:lpstr>Wines &amp; Spirits</vt:lpstr>
      <vt:lpstr>Health &amp; Wellness</vt:lpstr>
      <vt:lpstr>Travel &amp; Hospitality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Lafferty</dc:creator>
  <cp:lastModifiedBy>Mickey Alam Khan</cp:lastModifiedBy>
  <cp:revision>7</cp:revision>
  <dcterms:created xsi:type="dcterms:W3CDTF">2025-12-04T20:05:31Z</dcterms:created>
  <dcterms:modified xsi:type="dcterms:W3CDTF">2026-01-06T16:18:13Z</dcterms:modified>
</cp:coreProperties>
</file>