
<file path=[Content_Types].xml><?xml version="1.0" encoding="utf-8"?>
<Types xmlns="http://schemas.openxmlformats.org/package/2006/content-types">
  <Default Extension="11j" ContentType="image/png"/>
  <Default Extension="fntdata" ContentType="application/x-fontdata"/>
  <Default Extension="jpeg" ContentType="image/jpeg"/>
  <Default Extension="png" ContentType="image/png"/>
  <Default Extension="r0l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9" r:id="rId1"/>
    <p:sldMasterId id="2147483653" r:id="rId2"/>
    <p:sldMasterId id="2147483672" r:id="rId3"/>
  </p:sldMasterIdLst>
  <p:notesMasterIdLst>
    <p:notesMasterId r:id="rId22"/>
  </p:notesMasterIdLst>
  <p:handoutMasterIdLst>
    <p:handoutMasterId r:id="rId23"/>
  </p:handoutMasterIdLst>
  <p:sldIdLst>
    <p:sldId id="2147197028" r:id="rId4"/>
    <p:sldId id="2147197027" r:id="rId5"/>
    <p:sldId id="2147196863" r:id="rId6"/>
    <p:sldId id="264" r:id="rId7"/>
    <p:sldId id="2147197014" r:id="rId8"/>
    <p:sldId id="2147197025" r:id="rId9"/>
    <p:sldId id="2147197011" r:id="rId10"/>
    <p:sldId id="2147197024" r:id="rId11"/>
    <p:sldId id="2147197016" r:id="rId12"/>
    <p:sldId id="2147197017" r:id="rId13"/>
    <p:sldId id="2147197018" r:id="rId14"/>
    <p:sldId id="2147197019" r:id="rId15"/>
    <p:sldId id="2147197020" r:id="rId16"/>
    <p:sldId id="2147378108" r:id="rId17"/>
    <p:sldId id="2147197021" r:id="rId18"/>
    <p:sldId id="2147197015" r:id="rId19"/>
    <p:sldId id="2147197026" r:id="rId20"/>
    <p:sldId id="265" r:id="rId21"/>
  </p:sldIdLst>
  <p:sldSz cx="12192000" cy="6858000"/>
  <p:notesSz cx="6858000" cy="9144000"/>
  <p:embeddedFontLst>
    <p:embeddedFont>
      <p:font typeface="Avenir Book" panose="02000503020000020003" pitchFamily="2" charset="0"/>
      <p:regular r:id="rId24"/>
      <p:italic r:id="rId25"/>
    </p:embeddedFont>
    <p:embeddedFont>
      <p:font typeface="Playfair Display Medium" pitchFamily="2" charset="77"/>
      <p:italic r:id="rId26"/>
    </p:embeddedFont>
    <p:embeddedFont>
      <p:font typeface="Satoshi" pitchFamily="2" charset="77"/>
      <p:regular r:id="rId27"/>
      <p:bold r:id="rId28"/>
      <p:italic r:id="rId29"/>
      <p:boldItalic r:id="rId30"/>
    </p:embeddedFont>
    <p:embeddedFont>
      <p:font typeface="Satoshi Light" pitchFamily="2" charset="77"/>
      <p:regular r:id="rId31"/>
    </p:embeddedFont>
    <p:embeddedFont>
      <p:font typeface="Satoshi Light Italic" pitchFamily="2" charset="77"/>
      <p:italic r:id="rId32"/>
    </p:embeddedFont>
    <p:embeddedFont>
      <p:font typeface="Satoshi Medium" pitchFamily="2" charset="77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321" userDrawn="1">
          <p15:clr>
            <a:srgbClr val="A4A3A4"/>
          </p15:clr>
        </p15:guide>
        <p15:guide id="2" pos="2774" userDrawn="1">
          <p15:clr>
            <a:srgbClr val="000000"/>
          </p15:clr>
        </p15:guide>
        <p15:guide id="3" orient="horz" pos="640" userDrawn="1">
          <p15:clr>
            <a:srgbClr val="A4A3A4"/>
          </p15:clr>
        </p15:guide>
        <p15:guide id="4" pos="7310" userDrawn="1">
          <p15:clr>
            <a:srgbClr val="F26B43"/>
          </p15:clr>
        </p15:guide>
        <p15:guide id="5" orient="horz" pos="1049" userDrawn="1">
          <p15:clr>
            <a:srgbClr val="A4A3A4"/>
          </p15:clr>
        </p15:guide>
        <p15:guide id="6" pos="7038" userDrawn="1">
          <p15:clr>
            <a:srgbClr val="A4A3A4"/>
          </p15:clr>
        </p15:guide>
        <p15:guide id="7" orient="horz" pos="3158" userDrawn="1">
          <p15:clr>
            <a:srgbClr val="A4A3A4"/>
          </p15:clr>
        </p15:guide>
        <p15:guide id="8" orient="horz" pos="3793" userDrawn="1">
          <p15:clr>
            <a:srgbClr val="A4A3A4"/>
          </p15:clr>
        </p15:guide>
        <p15:guide id="9" pos="3863" userDrawn="1">
          <p15:clr>
            <a:srgbClr val="5ACBF0"/>
          </p15:clr>
        </p15:guide>
        <p15:guide id="10" orient="horz" pos="2568" userDrawn="1">
          <p15:clr>
            <a:srgbClr val="A4A3A4"/>
          </p15:clr>
        </p15:guide>
        <p15:guide id="11" orient="horz" pos="2137" userDrawn="1">
          <p15:clr>
            <a:srgbClr val="FFFFFF"/>
          </p15:clr>
        </p15:guide>
        <p15:guide id="12" pos="5133" userDrawn="1">
          <p15:clr>
            <a:srgbClr val="F26B43"/>
          </p15:clr>
        </p15:guide>
        <p15:guide id="13" orient="horz" pos="414" userDrawn="1">
          <p15:clr>
            <a:srgbClr val="A4A3A4"/>
          </p15:clr>
        </p15:guide>
        <p15:guide id="14" pos="619" userDrawn="1">
          <p15:clr>
            <a:srgbClr val="A4A3A4"/>
          </p15:clr>
        </p15:guide>
        <p15:guide id="15" orient="horz" pos="1752" userDrawn="1">
          <p15:clr>
            <a:srgbClr val="A4A3A4"/>
          </p15:clr>
        </p15:guide>
        <p15:guide id="16" orient="horz" pos="3952" userDrawn="1">
          <p15:clr>
            <a:srgbClr val="A4A3A4"/>
          </p15:clr>
        </p15:guide>
        <p15:guide id="17" pos="892" userDrawn="1">
          <p15:clr>
            <a:srgbClr val="C35EA4"/>
          </p15:clr>
        </p15:guide>
        <p15:guide id="18" pos="45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5662127-E380-028F-4FB6-328CC056ABB5}" name="AW" initials="W.A." userId="AW" providerId="None"/>
  <p188:author id="{A48D7E65-CE85-0CA1-9F66-81DB2FA8D524}" name="Iris Chan" initials="IC" userId="b293f9fc5220db5f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5C5"/>
    <a:srgbClr val="EEEC9C"/>
    <a:srgbClr val="81D8D0"/>
    <a:srgbClr val="0006D0"/>
    <a:srgbClr val="FF4266"/>
    <a:srgbClr val="829F90"/>
    <a:srgbClr val="7FA3BA"/>
    <a:srgbClr val="E2DFCA"/>
    <a:srgbClr val="E3C080"/>
    <a:srgbClr val="C525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72" autoAdjust="0"/>
    <p:restoredTop sz="72339" autoAdjust="0"/>
  </p:normalViewPr>
  <p:slideViewPr>
    <p:cSldViewPr snapToGrid="0">
      <p:cViewPr varScale="1">
        <p:scale>
          <a:sx n="88" d="100"/>
          <a:sy n="88" d="100"/>
        </p:scale>
        <p:origin x="1144" y="176"/>
      </p:cViewPr>
      <p:guideLst>
        <p:guide orient="horz" pos="1321"/>
        <p:guide pos="2774"/>
        <p:guide orient="horz" pos="640"/>
        <p:guide pos="7310"/>
        <p:guide orient="horz" pos="1049"/>
        <p:guide pos="7038"/>
        <p:guide orient="horz" pos="3158"/>
        <p:guide orient="horz" pos="3793"/>
        <p:guide pos="3863"/>
        <p:guide orient="horz" pos="2568"/>
        <p:guide orient="horz" pos="2137"/>
        <p:guide pos="5133"/>
        <p:guide orient="horz" pos="414"/>
        <p:guide pos="619"/>
        <p:guide orient="horz" pos="1752"/>
        <p:guide orient="horz" pos="3952"/>
        <p:guide pos="892"/>
        <p:guide pos="45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5" d="100"/>
        <a:sy n="105" d="100"/>
      </p:scale>
      <p:origin x="0" y="0"/>
    </p:cViewPr>
  </p:notesTextViewPr>
  <p:sorterViewPr>
    <p:cViewPr>
      <p:scale>
        <a:sx n="138" d="100"/>
        <a:sy n="138" d="100"/>
      </p:scale>
      <p:origin x="0" y="0"/>
    </p:cViewPr>
  </p:sorterViewPr>
  <p:notesViewPr>
    <p:cSldViewPr snapToGrid="0" showGuides="1">
      <p:cViewPr varScale="1">
        <p:scale>
          <a:sx n="93" d="100"/>
          <a:sy n="93" d="100"/>
        </p:scale>
        <p:origin x="4072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sanpeiventures-my.sharepoint.com/personal/thomas_rehub_tech/Documents/Documents%201/2024%20COMPASS%20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sanpeiventures-my.sharepoint.com/personal/thomas_rehub_tech/Documents/Documents%201/2024%20COMPASS%20Dat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sanpeiventures-my.sharepoint.com/personal/thomas_rehub_tech/Documents/Documents%201/2024%20COMPASS%20Dat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sanpeiventures-my.sharepoint.com/personal/thomas_rehub_tech/Documents/Documents%201/2024%20COMPASS%20Dat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656406732882233E-2"/>
          <c:y val="0"/>
          <c:w val="0.97468718653423558"/>
          <c:h val="0.70260791157736169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Gucci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Sheet1!$B$2:$M$2</c:f>
              <c:numCache>
                <c:formatCode>#,##0</c:formatCode>
                <c:ptCount val="12"/>
                <c:pt idx="0">
                  <c:v>64912234</c:v>
                </c:pt>
                <c:pt idx="1">
                  <c:v>50981425</c:v>
                </c:pt>
                <c:pt idx="2">
                  <c:v>50868506</c:v>
                </c:pt>
                <c:pt idx="3">
                  <c:v>35226924</c:v>
                </c:pt>
                <c:pt idx="4">
                  <c:v>64258947</c:v>
                </c:pt>
                <c:pt idx="5">
                  <c:v>34984250</c:v>
                </c:pt>
                <c:pt idx="6">
                  <c:v>28002780</c:v>
                </c:pt>
                <c:pt idx="7">
                  <c:v>32257850</c:v>
                </c:pt>
                <c:pt idx="8">
                  <c:v>23836460</c:v>
                </c:pt>
                <c:pt idx="9">
                  <c:v>26367920</c:v>
                </c:pt>
                <c:pt idx="10">
                  <c:v>22957730</c:v>
                </c:pt>
                <c:pt idx="11">
                  <c:v>31818650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89A-0B49-AB69-0A72AF0C532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Cartier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Sheet1!$B$3:$M$3</c:f>
              <c:numCache>
                <c:formatCode>#,##0</c:formatCode>
                <c:ptCount val="12"/>
                <c:pt idx="0">
                  <c:v>41558372</c:v>
                </c:pt>
                <c:pt idx="1">
                  <c:v>33309739</c:v>
                </c:pt>
                <c:pt idx="2">
                  <c:v>25997121</c:v>
                </c:pt>
                <c:pt idx="3">
                  <c:v>33373029</c:v>
                </c:pt>
                <c:pt idx="4">
                  <c:v>48007784</c:v>
                </c:pt>
                <c:pt idx="5">
                  <c:v>29046930</c:v>
                </c:pt>
                <c:pt idx="6">
                  <c:v>29595423</c:v>
                </c:pt>
                <c:pt idx="7">
                  <c:v>39785486</c:v>
                </c:pt>
                <c:pt idx="8">
                  <c:v>27254270</c:v>
                </c:pt>
                <c:pt idx="9">
                  <c:v>31789993</c:v>
                </c:pt>
                <c:pt idx="10">
                  <c:v>31819734</c:v>
                </c:pt>
                <c:pt idx="11">
                  <c:v>31158941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89A-0B49-AB69-0A72AF0C5324}"/>
            </c:ext>
          </c:extLst>
        </c:ser>
        <c:ser>
          <c:idx val="3"/>
          <c:order val="2"/>
          <c:tx>
            <c:strRef>
              <c:f>Sheet1!$A$5</c:f>
              <c:strCache>
                <c:ptCount val="1"/>
                <c:pt idx="0">
                  <c:v>Burberry</c:v>
                </c:pt>
              </c:strCache>
            </c:strRef>
          </c:tx>
          <c:spPr>
            <a:ln w="28575" cap="rnd">
              <a:solidFill>
                <a:srgbClr val="0006D0"/>
              </a:solidFill>
              <a:round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Sheet1!$B$5:$M$5</c:f>
              <c:numCache>
                <c:formatCode>#,##0</c:formatCode>
                <c:ptCount val="12"/>
                <c:pt idx="0">
                  <c:v>19388815</c:v>
                </c:pt>
                <c:pt idx="1">
                  <c:v>13672265</c:v>
                </c:pt>
                <c:pt idx="2">
                  <c:v>24485623</c:v>
                </c:pt>
                <c:pt idx="3">
                  <c:v>12358160</c:v>
                </c:pt>
                <c:pt idx="4">
                  <c:v>26440991</c:v>
                </c:pt>
                <c:pt idx="5">
                  <c:v>13019773</c:v>
                </c:pt>
                <c:pt idx="6">
                  <c:v>7829521</c:v>
                </c:pt>
                <c:pt idx="7">
                  <c:v>11516374</c:v>
                </c:pt>
                <c:pt idx="8">
                  <c:v>13016764</c:v>
                </c:pt>
                <c:pt idx="9">
                  <c:v>31178604</c:v>
                </c:pt>
                <c:pt idx="10">
                  <c:v>36937217</c:v>
                </c:pt>
                <c:pt idx="11">
                  <c:v>20323196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89A-0B49-AB69-0A72AF0C5324}"/>
            </c:ext>
          </c:extLst>
        </c:ser>
        <c:ser>
          <c:idx val="2"/>
          <c:order val="3"/>
          <c:tx>
            <c:strRef>
              <c:f>Sheet1!$A$4</c:f>
              <c:strCache>
                <c:ptCount val="1"/>
                <c:pt idx="0">
                  <c:v>Tiffany &amp; Co.</c:v>
                </c:pt>
              </c:strCache>
            </c:strRef>
          </c:tx>
          <c:spPr>
            <a:ln w="28575" cap="rnd">
              <a:solidFill>
                <a:srgbClr val="81D8D0"/>
              </a:solidFill>
              <a:round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Sheet1!$B$4:$M$4</c:f>
              <c:numCache>
                <c:formatCode>#,##0</c:formatCode>
                <c:ptCount val="12"/>
                <c:pt idx="0">
                  <c:v>12782534</c:v>
                </c:pt>
                <c:pt idx="1">
                  <c:v>11561345</c:v>
                </c:pt>
                <c:pt idx="2">
                  <c:v>7012454</c:v>
                </c:pt>
                <c:pt idx="3">
                  <c:v>9669252</c:v>
                </c:pt>
                <c:pt idx="4">
                  <c:v>17396070</c:v>
                </c:pt>
                <c:pt idx="5">
                  <c:v>8092594</c:v>
                </c:pt>
                <c:pt idx="6">
                  <c:v>14080723</c:v>
                </c:pt>
                <c:pt idx="7">
                  <c:v>17789920</c:v>
                </c:pt>
                <c:pt idx="8">
                  <c:v>8701254</c:v>
                </c:pt>
                <c:pt idx="9">
                  <c:v>9091581</c:v>
                </c:pt>
                <c:pt idx="10">
                  <c:v>6114085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89A-0B49-AB69-0A72AF0C5324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Prada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Sheet1!$B$6:$M$6</c:f>
              <c:numCache>
                <c:formatCode>#,##0</c:formatCode>
                <c:ptCount val="12"/>
                <c:pt idx="0">
                  <c:v>6210381</c:v>
                </c:pt>
                <c:pt idx="1">
                  <c:v>5715565</c:v>
                </c:pt>
                <c:pt idx="2">
                  <c:v>13909847</c:v>
                </c:pt>
                <c:pt idx="3">
                  <c:v>9950061</c:v>
                </c:pt>
                <c:pt idx="4">
                  <c:v>16023842</c:v>
                </c:pt>
                <c:pt idx="5">
                  <c:v>12279238</c:v>
                </c:pt>
                <c:pt idx="6">
                  <c:v>10931947</c:v>
                </c:pt>
                <c:pt idx="7">
                  <c:v>11925768</c:v>
                </c:pt>
                <c:pt idx="8">
                  <c:v>11814850</c:v>
                </c:pt>
                <c:pt idx="9">
                  <c:v>21059273</c:v>
                </c:pt>
                <c:pt idx="10">
                  <c:v>12945536</c:v>
                </c:pt>
                <c:pt idx="11">
                  <c:v>9515064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89A-0B49-AB69-0A72AF0C53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53878735"/>
        <c:axId val="1853171327"/>
      </c:lineChart>
      <c:catAx>
        <c:axId val="18538787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Satoshi" pitchFamily="2" charset="0"/>
                <a:ea typeface="+mn-ea"/>
                <a:cs typeface="+mn-cs"/>
              </a:defRPr>
            </a:pPr>
            <a:endParaRPr lang="en-US"/>
          </a:p>
        </c:txPr>
        <c:crossAx val="1853171327"/>
        <c:crosses val="autoZero"/>
        <c:auto val="1"/>
        <c:lblAlgn val="ctr"/>
        <c:lblOffset val="100"/>
        <c:noMultiLvlLbl val="0"/>
      </c:catAx>
      <c:valAx>
        <c:axId val="1853171327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8538787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Satoshi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5117574427466299"/>
          <c:w val="1"/>
          <c:h val="0.5378048599201860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China</c:v>
                </c:pt>
              </c:strCache>
            </c:strRef>
          </c:tx>
          <c:spPr>
            <a:solidFill>
              <a:srgbClr val="FF4166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27EA7D05-7479-2F46-80B8-9A1C20BFA6E7}" type="CELLRANGE">
                      <a:rPr lang="en-US" altLang="zh-CN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D314-1449-8B11-E1BE5EE68DC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16135DB-BDC4-374B-A1B4-FB5905C4420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D314-1449-8B11-E1BE5EE68DC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78CC110C-69E7-2448-9431-24782B4E9D0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D314-1449-8B11-E1BE5EE68DC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807E2024-6566-8447-A68F-3E209C57DBC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D314-1449-8B11-E1BE5EE68DC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F55A60D1-150E-A94E-838F-630CC58D076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D314-1449-8B11-E1BE5EE68DC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AAEB4AE3-4B5B-1548-A359-0BB9E1C575A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D314-1449-8B11-E1BE5EE68D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1" lang="en-US" sz="700" b="1" i="0" u="none" strike="noStrike" kern="1200" cap="none" spc="0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atoshi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strRef>
              <c:f>Sheet1!$A$3:$A$8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2024E</c:v>
                </c:pt>
              </c:strCache>
            </c:strRef>
          </c:cat>
          <c:val>
            <c:numRef>
              <c:f>Sheet1!$B$3:$B$8</c:f>
              <c:numCache>
                <c:formatCode>#,##0</c:formatCode>
                <c:ptCount val="6"/>
                <c:pt idx="0">
                  <c:v>28</c:v>
                </c:pt>
                <c:pt idx="1">
                  <c:v>43</c:v>
                </c:pt>
                <c:pt idx="2">
                  <c:v>56</c:v>
                </c:pt>
                <c:pt idx="3">
                  <c:v>51</c:v>
                </c:pt>
                <c:pt idx="4">
                  <c:v>57</c:v>
                </c:pt>
                <c:pt idx="5">
                  <c:v>45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Sheet1!$H$3:$H$8</c15:f>
                <c15:dlblRangeCache>
                  <c:ptCount val="6"/>
                  <c:pt idx="0">
                    <c:v>33%</c:v>
                  </c:pt>
                  <c:pt idx="1">
                    <c:v>71%</c:v>
                  </c:pt>
                  <c:pt idx="2">
                    <c:v>95%</c:v>
                  </c:pt>
                  <c:pt idx="3">
                    <c:v>94%</c:v>
                  </c:pt>
                  <c:pt idx="4">
                    <c:v>69%</c:v>
                  </c:pt>
                  <c:pt idx="5">
                    <c:v>63%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6-D314-1449-8B11-E1BE5EE68DCC}"/>
            </c:ext>
          </c:extLst>
        </c:ser>
        <c:ser>
          <c:idx val="1"/>
          <c:order val="1"/>
          <c:tx>
            <c:strRef>
              <c:f>Sheet1!$D$2</c:f>
              <c:strCache>
                <c:ptCount val="1"/>
                <c:pt idx="0">
                  <c:v>Outside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4CEDF086-1BC3-3641-8058-5B7E5185E8D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D314-1449-8B11-E1BE5EE68DC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EA48C578-0911-2A4D-A59D-261F14D9CF5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D314-1449-8B11-E1BE5EE68DCC}"/>
                </c:ext>
              </c:extLst>
            </c:dLbl>
            <c:dLbl>
              <c:idx val="2"/>
              <c:layout>
                <c:manualLayout>
                  <c:x val="0"/>
                  <c:y val="-3.9749090387449303E-2"/>
                </c:manualLayout>
              </c:layout>
              <c:tx>
                <c:rich>
                  <a:bodyPr/>
                  <a:lstStyle/>
                  <a:p>
                    <a:fld id="{5C76D7E3-8794-B54A-BE21-603A30AE6E57}" type="CELLRANGE">
                      <a:rPr lang="en-US" altLang="zh-CN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D314-1449-8B11-E1BE5EE68DCC}"/>
                </c:ext>
              </c:extLst>
            </c:dLbl>
            <c:dLbl>
              <c:idx val="3"/>
              <c:layout>
                <c:manualLayout>
                  <c:x val="0"/>
                  <c:y val="-3.9749090387449303E-2"/>
                </c:manualLayout>
              </c:layout>
              <c:tx>
                <c:rich>
                  <a:bodyPr/>
                  <a:lstStyle/>
                  <a:p>
                    <a:fld id="{40F8A8BE-C979-A942-BCA7-D914ECB55850}" type="CELLRANGE">
                      <a:rPr lang="en-US" altLang="zh-CN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D314-1449-8B11-E1BE5EE68DC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6121A097-A1B2-E64D-AB6C-D12AC2C76CB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D314-1449-8B11-E1BE5EE68DC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8BA90020-F43A-444D-A693-8EDD04EF19E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D314-1449-8B11-E1BE5EE68D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kumimoji="1" lang="en-US" sz="700" b="1" i="0" u="none" strike="noStrike" kern="1200" cap="none" spc="0" normalizeH="0" baseline="0">
                    <a:ln>
                      <a:noFill/>
                    </a:ln>
                    <a:solidFill>
                      <a:srgbClr val="FF4266"/>
                    </a:solidFill>
                    <a:effectLst/>
                    <a:uLnTx/>
                    <a:uFillTx/>
                    <a:latin typeface="Satoshi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strRef>
              <c:f>Sheet1!$A$3:$A$8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2024E</c:v>
                </c:pt>
              </c:strCache>
            </c:strRef>
          </c:cat>
          <c:val>
            <c:numRef>
              <c:f>Sheet1!$D$3:$D$8</c:f>
              <c:numCache>
                <c:formatCode>0.00</c:formatCode>
                <c:ptCount val="6"/>
                <c:pt idx="0">
                  <c:v>56</c:v>
                </c:pt>
                <c:pt idx="1">
                  <c:v>17.200000000000003</c:v>
                </c:pt>
                <c:pt idx="2">
                  <c:v>2.6666666666666692</c:v>
                </c:pt>
                <c:pt idx="3">
                  <c:v>3</c:v>
                </c:pt>
                <c:pt idx="4">
                  <c:v>25.015617469879526</c:v>
                </c:pt>
                <c:pt idx="5">
                  <c:v>26.428571428571431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Sheet1!$I$3:$I$8</c15:f>
                <c15:dlblRangeCache>
                  <c:ptCount val="6"/>
                  <c:pt idx="0">
                    <c:v>67%</c:v>
                  </c:pt>
                  <c:pt idx="1">
                    <c:v>29%</c:v>
                  </c:pt>
                  <c:pt idx="2">
                    <c:v>5%</c:v>
                  </c:pt>
                  <c:pt idx="3">
                    <c:v>6%</c:v>
                  </c:pt>
                  <c:pt idx="4">
                    <c:v>31%</c:v>
                  </c:pt>
                  <c:pt idx="5">
                    <c:v>37%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D-D314-1449-8B11-E1BE5EE68DC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0"/>
        <c:overlap val="100"/>
        <c:axId val="1110318944"/>
        <c:axId val="1110330944"/>
      </c:barChart>
      <c:catAx>
        <c:axId val="1110318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kumimoji="1" lang="en-US" sz="1200" b="0" i="0" u="none" strike="noStrike" kern="1200" cap="none" spc="60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toshi"/>
                <a:ea typeface="+mn-ea"/>
                <a:cs typeface="+mn-cs"/>
              </a:defRPr>
            </a:pPr>
            <a:endParaRPr lang="en-US"/>
          </a:p>
        </c:txPr>
        <c:crossAx val="1110330944"/>
        <c:crosses val="autoZero"/>
        <c:auto val="1"/>
        <c:lblAlgn val="ctr"/>
        <c:lblOffset val="100"/>
        <c:noMultiLvlLbl val="0"/>
      </c:catAx>
      <c:valAx>
        <c:axId val="111033094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110318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23934700815592796"/>
          <c:w val="1"/>
          <c:h val="0.354609209568062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China</c:v>
                </c:pt>
              </c:strCache>
            </c:strRef>
          </c:tx>
          <c:spPr>
            <a:solidFill>
              <a:srgbClr val="FF4166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kumimoji="1" lang="en-US" sz="12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atoshi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Sheet1!$A$3:$A$8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2024E</c:v>
                </c:pt>
              </c:strCache>
            </c:strRef>
          </c:cat>
          <c:val>
            <c:numRef>
              <c:f>Sheet1!$B$3:$B$8</c:f>
              <c:numCache>
                <c:formatCode>#,##0</c:formatCode>
                <c:ptCount val="6"/>
                <c:pt idx="0">
                  <c:v>28</c:v>
                </c:pt>
                <c:pt idx="1">
                  <c:v>43</c:v>
                </c:pt>
                <c:pt idx="2">
                  <c:v>56</c:v>
                </c:pt>
                <c:pt idx="3">
                  <c:v>51</c:v>
                </c:pt>
                <c:pt idx="4">
                  <c:v>57</c:v>
                </c:pt>
                <c:pt idx="5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CE-934C-91DB-685414EAE70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overlap val="-27"/>
        <c:axId val="979711551"/>
        <c:axId val="979712991"/>
      </c:barChart>
      <c:catAx>
        <c:axId val="9797115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kumimoji="1" lang="en-US" sz="1200" b="0" i="0" u="none" strike="noStrike" kern="1200" cap="none" spc="60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toshi"/>
                <a:ea typeface="+mn-ea"/>
                <a:cs typeface="+mn-cs"/>
              </a:defRPr>
            </a:pPr>
            <a:endParaRPr lang="en-US"/>
          </a:p>
        </c:txPr>
        <c:crossAx val="979712991"/>
        <c:crosses val="autoZero"/>
        <c:auto val="1"/>
        <c:lblAlgn val="ctr"/>
        <c:lblOffset val="100"/>
        <c:noMultiLvlLbl val="0"/>
      </c:catAx>
      <c:valAx>
        <c:axId val="979712991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9797115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517198248905566E-2"/>
          <c:y val="0.13770313506083626"/>
          <c:w val="0.94496560350218883"/>
          <c:h val="0.768040973424657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26.9</c:v>
                </c:pt>
                <c:pt idx="1">
                  <c:v>37.6</c:v>
                </c:pt>
                <c:pt idx="2">
                  <c:v>31.8</c:v>
                </c:pt>
                <c:pt idx="3">
                  <c:v>41.4</c:v>
                </c:pt>
                <c:pt idx="4">
                  <c:v>43.6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D6-4B4D-BC58-33A0514FE5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856836143"/>
        <c:axId val="1785907999"/>
      </c:barChart>
      <c:catAx>
        <c:axId val="1856836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05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5907999"/>
        <c:crosses val="autoZero"/>
        <c:auto val="1"/>
        <c:lblAlgn val="ctr"/>
        <c:lblOffset val="100"/>
        <c:noMultiLvlLbl val="0"/>
      </c:catAx>
      <c:valAx>
        <c:axId val="178590799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568361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517198248905566E-2"/>
          <c:y val="0.13417228544389173"/>
          <c:w val="0.94496560350218883"/>
          <c:h val="0.771571823041601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13.1</c:v>
                </c:pt>
                <c:pt idx="1">
                  <c:v>32.1</c:v>
                </c:pt>
                <c:pt idx="2">
                  <c:v>26.1</c:v>
                </c:pt>
                <c:pt idx="3">
                  <c:v>32.200000000000003</c:v>
                </c:pt>
                <c:pt idx="4">
                  <c:v>22.3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2A-8344-8565-A86492D044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856836143"/>
        <c:axId val="1785907999"/>
      </c:barChart>
      <c:catAx>
        <c:axId val="1856836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05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5907999"/>
        <c:crosses val="autoZero"/>
        <c:auto val="1"/>
        <c:lblAlgn val="ctr"/>
        <c:lblOffset val="100"/>
        <c:noMultiLvlLbl val="0"/>
      </c:catAx>
      <c:valAx>
        <c:axId val="178590799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568361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'[2024 COMPASS Data.xlsx]Followers'!$A$56</c:f>
              <c:strCache>
                <c:ptCount val="1"/>
                <c:pt idx="0">
                  <c:v>Weibo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'[2024 COMPASS Data.xlsx]Followers'!$B$55:$E$55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'[2024 COMPASS Data.xlsx]Followers'!$B$56:$E$56</c:f>
              <c:numCache>
                <c:formatCode>_(* #,##0_);_(* \(#,##0\);_(* "-"??_);_(@_)</c:formatCode>
                <c:ptCount val="4"/>
                <c:pt idx="0">
                  <c:v>172658527</c:v>
                </c:pt>
                <c:pt idx="1">
                  <c:v>209268883</c:v>
                </c:pt>
                <c:pt idx="2">
                  <c:v>164998035</c:v>
                </c:pt>
                <c:pt idx="3">
                  <c:v>227960415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DE-B649-94F5-986B8D10D730}"/>
            </c:ext>
          </c:extLst>
        </c:ser>
        <c:ser>
          <c:idx val="1"/>
          <c:order val="1"/>
          <c:tx>
            <c:strRef>
              <c:f>'[2024 COMPASS Data.xlsx]Followers'!$A$57</c:f>
              <c:strCache>
                <c:ptCount val="1"/>
                <c:pt idx="0">
                  <c:v>WB 24</c:v>
                </c:pt>
              </c:strCache>
            </c:strRef>
          </c:tx>
          <c:spPr>
            <a:solidFill>
              <a:srgbClr val="9B903C"/>
            </a:solidFill>
            <a:ln>
              <a:noFill/>
            </a:ln>
            <a:effectLst/>
          </c:spPr>
          <c:invertIfNegative val="0"/>
          <c:cat>
            <c:strRef>
              <c:f>'[2024 COMPASS Data.xlsx]Followers'!$B$55:$E$55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'[2024 COMPASS Data.xlsx]Followers'!$B$57:$E$57</c:f>
              <c:numCache>
                <c:formatCode>_(* #,##0_);_(* \(#,##0\);_(* "-"??_);_(@_)</c:formatCode>
                <c:ptCount val="4"/>
                <c:pt idx="0">
                  <c:v>222637057</c:v>
                </c:pt>
                <c:pt idx="1">
                  <c:v>198650756</c:v>
                </c:pt>
                <c:pt idx="2">
                  <c:v>213021823</c:v>
                </c:pt>
                <c:pt idx="3">
                  <c:v>111351969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DE-B649-94F5-986B8D10D7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823400655"/>
        <c:axId val="823397775"/>
      </c:barChart>
      <c:catAx>
        <c:axId val="8234006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2"/>
                </a:solidFill>
                <a:latin typeface="Satoshi" pitchFamily="2" charset="0"/>
                <a:ea typeface="+mn-ea"/>
                <a:cs typeface="+mn-cs"/>
              </a:defRPr>
            </a:pPr>
            <a:endParaRPr lang="en-US"/>
          </a:p>
        </c:txPr>
        <c:crossAx val="823397775"/>
        <c:crosses val="autoZero"/>
        <c:auto val="1"/>
        <c:lblAlgn val="ctr"/>
        <c:lblOffset val="100"/>
        <c:noMultiLvlLbl val="0"/>
      </c:catAx>
      <c:valAx>
        <c:axId val="823397775"/>
        <c:scaling>
          <c:orientation val="minMax"/>
        </c:scaling>
        <c:delete val="0"/>
        <c:axPos val="l"/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2"/>
                </a:solidFill>
                <a:latin typeface="Satoshi" pitchFamily="2" charset="0"/>
                <a:ea typeface="+mn-ea"/>
                <a:cs typeface="+mn-cs"/>
              </a:defRPr>
            </a:pPr>
            <a:endParaRPr lang="en-US"/>
          </a:p>
        </c:txPr>
        <c:crossAx val="8234006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 sz="1000" b="0" i="0" u="none" strike="noStrike" kern="1200" baseline="0">
          <a:solidFill>
            <a:schemeClr val="tx2"/>
          </a:solidFill>
          <a:latin typeface="Avenir Book" panose="02000503020000020003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'[2024 COMPASS Data.xlsx]Followers'!$A$58</c:f>
              <c:strCache>
                <c:ptCount val="1"/>
                <c:pt idx="0">
                  <c:v>WeChat</c:v>
                </c:pt>
              </c:strCache>
            </c:strRef>
          </c:tx>
          <c:spPr>
            <a:solidFill>
              <a:srgbClr val="C1FBC7"/>
            </a:solidFill>
            <a:ln>
              <a:noFill/>
            </a:ln>
            <a:effectLst/>
          </c:spPr>
          <c:invertIfNegative val="0"/>
          <c:cat>
            <c:strRef>
              <c:f>'[2024 COMPASS Data.xlsx]Followers'!$B$55:$E$55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'[2024 COMPASS Data.xlsx]Followers'!$B$58:$E$58</c:f>
              <c:numCache>
                <c:formatCode>_(* #,##0_);_(* \(#,##0\);_(* "-"??_);_(@_)</c:formatCode>
                <c:ptCount val="4"/>
                <c:pt idx="0">
                  <c:v>40424952</c:v>
                </c:pt>
                <c:pt idx="1">
                  <c:v>34478329</c:v>
                </c:pt>
                <c:pt idx="2">
                  <c:v>33975123</c:v>
                </c:pt>
                <c:pt idx="3">
                  <c:v>33877171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F5-CE47-B932-08C25AC8652B}"/>
            </c:ext>
          </c:extLst>
        </c:ser>
        <c:ser>
          <c:idx val="1"/>
          <c:order val="1"/>
          <c:tx>
            <c:strRef>
              <c:f>'[2024 COMPASS Data.xlsx]Followers'!$A$59</c:f>
              <c:strCache>
                <c:ptCount val="1"/>
                <c:pt idx="0">
                  <c:v>WC 24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'[2024 COMPASS Data.xlsx]Followers'!$B$55:$E$55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'[2024 COMPASS Data.xlsx]Followers'!$B$59:$E$59</c:f>
              <c:numCache>
                <c:formatCode>_(* #,##0_);_(* \(#,##0\);_(* "-"??_);_(@_)</c:formatCode>
                <c:ptCount val="4"/>
                <c:pt idx="0">
                  <c:v>37733628</c:v>
                </c:pt>
                <c:pt idx="1">
                  <c:v>33710668</c:v>
                </c:pt>
                <c:pt idx="2">
                  <c:v>30139117</c:v>
                </c:pt>
                <c:pt idx="3">
                  <c:v>29349480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F5-CE47-B932-08C25AC865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1804495311"/>
        <c:axId val="1804496751"/>
      </c:barChart>
      <c:catAx>
        <c:axId val="18044953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2"/>
                </a:solidFill>
                <a:latin typeface="Satoshi" pitchFamily="2" charset="0"/>
                <a:ea typeface="+mn-ea"/>
                <a:cs typeface="+mn-cs"/>
              </a:defRPr>
            </a:pPr>
            <a:endParaRPr lang="en-US"/>
          </a:p>
        </c:txPr>
        <c:crossAx val="1804496751"/>
        <c:crosses val="autoZero"/>
        <c:auto val="1"/>
        <c:lblAlgn val="ctr"/>
        <c:lblOffset val="100"/>
        <c:noMultiLvlLbl val="0"/>
      </c:catAx>
      <c:valAx>
        <c:axId val="1804496751"/>
        <c:scaling>
          <c:orientation val="minMax"/>
        </c:scaling>
        <c:delete val="0"/>
        <c:axPos val="l"/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2"/>
                </a:solidFill>
                <a:latin typeface="Satoshi" pitchFamily="2" charset="0"/>
                <a:ea typeface="+mn-ea"/>
                <a:cs typeface="+mn-cs"/>
              </a:defRPr>
            </a:pPr>
            <a:endParaRPr lang="en-US"/>
          </a:p>
        </c:txPr>
        <c:crossAx val="18044953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 sz="1000" b="0" i="0" u="none" strike="noStrike" kern="1200" baseline="0">
          <a:solidFill>
            <a:schemeClr val="tx2"/>
          </a:solidFill>
          <a:latin typeface="Avenir Book" panose="02000503020000020003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'[2024 COMPASS Data.xlsx]Followers'!$A$60</c:f>
              <c:strCache>
                <c:ptCount val="1"/>
                <c:pt idx="0">
                  <c:v>RED</c:v>
                </c:pt>
              </c:strCache>
            </c:strRef>
          </c:tx>
          <c:spPr>
            <a:solidFill>
              <a:srgbClr val="FFC5C5"/>
            </a:solidFill>
            <a:ln>
              <a:noFill/>
            </a:ln>
            <a:effectLst/>
          </c:spPr>
          <c:invertIfNegative val="0"/>
          <c:cat>
            <c:strRef>
              <c:f>'[2024 COMPASS Data.xlsx]Followers'!$B$55:$E$55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'[2024 COMPASS Data.xlsx]Followers'!$B$60:$E$60</c:f>
              <c:numCache>
                <c:formatCode>_(* #,##0_);_(* \(#,##0\);_(* "-"??_);_(@_)</c:formatCode>
                <c:ptCount val="4"/>
                <c:pt idx="0">
                  <c:v>2584564</c:v>
                </c:pt>
                <c:pt idx="1">
                  <c:v>2979834</c:v>
                </c:pt>
                <c:pt idx="2">
                  <c:v>3251740</c:v>
                </c:pt>
                <c:pt idx="3">
                  <c:v>3362264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69-3047-8E26-C289F2A00609}"/>
            </c:ext>
          </c:extLst>
        </c:ser>
        <c:ser>
          <c:idx val="1"/>
          <c:order val="1"/>
          <c:tx>
            <c:strRef>
              <c:f>'[2024 COMPASS Data.xlsx]Followers'!$A$61</c:f>
              <c:strCache>
                <c:ptCount val="1"/>
                <c:pt idx="0">
                  <c:v>RED 24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'[2024 COMPASS Data.xlsx]Followers'!$B$55:$E$55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'[2024 COMPASS Data.xlsx]Followers'!$B$61:$E$61</c:f>
              <c:numCache>
                <c:formatCode>_(* #,##0_);_(* \(#,##0\);_(* "-"??_);_(@_)</c:formatCode>
                <c:ptCount val="4"/>
                <c:pt idx="0">
                  <c:v>3622019</c:v>
                </c:pt>
                <c:pt idx="1">
                  <c:v>4598872</c:v>
                </c:pt>
                <c:pt idx="2">
                  <c:v>5463766</c:v>
                </c:pt>
                <c:pt idx="3">
                  <c:v>3670370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69-3047-8E26-C289F2A006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311775871"/>
        <c:axId val="311777791"/>
      </c:barChart>
      <c:catAx>
        <c:axId val="3117758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2"/>
                </a:solidFill>
                <a:latin typeface="Satoshi" pitchFamily="2" charset="0"/>
                <a:ea typeface="+mn-ea"/>
                <a:cs typeface="+mn-cs"/>
              </a:defRPr>
            </a:pPr>
            <a:endParaRPr lang="en-US"/>
          </a:p>
        </c:txPr>
        <c:crossAx val="311777791"/>
        <c:crosses val="autoZero"/>
        <c:auto val="1"/>
        <c:lblAlgn val="ctr"/>
        <c:lblOffset val="100"/>
        <c:noMultiLvlLbl val="0"/>
      </c:catAx>
      <c:valAx>
        <c:axId val="311777791"/>
        <c:scaling>
          <c:orientation val="minMax"/>
        </c:scaling>
        <c:delete val="0"/>
        <c:axPos val="l"/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2"/>
                </a:solidFill>
                <a:latin typeface="Satoshi" pitchFamily="2" charset="0"/>
                <a:ea typeface="+mn-ea"/>
                <a:cs typeface="+mn-cs"/>
              </a:defRPr>
            </a:pPr>
            <a:endParaRPr lang="en-US"/>
          </a:p>
        </c:txPr>
        <c:crossAx val="3117758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 sz="1000" b="0" i="0" u="none" strike="noStrike" kern="1200" baseline="0">
          <a:solidFill>
            <a:schemeClr val="tx2"/>
          </a:solidFill>
          <a:latin typeface="Avenir Book" panose="02000503020000020003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'[2024 COMPASS Data.xlsx]Followers'!$A$62</c:f>
              <c:strCache>
                <c:ptCount val="1"/>
                <c:pt idx="0">
                  <c:v>Douyin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'[2024 COMPASS Data.xlsx]Followers'!$B$55:$E$55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'[2024 COMPASS Data.xlsx]Followers'!$B$62:$E$62</c:f>
              <c:numCache>
                <c:formatCode>_(* #,##0_);_(* \(#,##0\);_(* "-"??_);_(@_)</c:formatCode>
                <c:ptCount val="4"/>
                <c:pt idx="0">
                  <c:v>9191556</c:v>
                </c:pt>
                <c:pt idx="1">
                  <c:v>11257940</c:v>
                </c:pt>
                <c:pt idx="2">
                  <c:v>8570948</c:v>
                </c:pt>
                <c:pt idx="3">
                  <c:v>8857269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A4-8B4F-8793-18233CE59F9F}"/>
            </c:ext>
          </c:extLst>
        </c:ser>
        <c:ser>
          <c:idx val="1"/>
          <c:order val="1"/>
          <c:tx>
            <c:strRef>
              <c:f>'[2024 COMPASS Data.xlsx]Followers'!$A$63</c:f>
              <c:strCache>
                <c:ptCount val="1"/>
                <c:pt idx="0">
                  <c:v>DY 24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cat>
            <c:strRef>
              <c:f>'[2024 COMPASS Data.xlsx]Followers'!$B$55:$E$55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'[2024 COMPASS Data.xlsx]Followers'!$B$63:$E$63</c:f>
              <c:numCache>
                <c:formatCode>_(* #,##0_);_(* \(#,##0\);_(* "-"??_);_(@_)</c:formatCode>
                <c:ptCount val="4"/>
                <c:pt idx="0">
                  <c:v>10866684</c:v>
                </c:pt>
                <c:pt idx="1">
                  <c:v>11422797</c:v>
                </c:pt>
                <c:pt idx="2">
                  <c:v>8286659</c:v>
                </c:pt>
                <c:pt idx="3">
                  <c:v>5924697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A4-8B4F-8793-18233CE59F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1102408287"/>
        <c:axId val="1102409247"/>
      </c:barChart>
      <c:catAx>
        <c:axId val="11024082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2"/>
                </a:solidFill>
                <a:latin typeface="Satoshi" pitchFamily="2" charset="0"/>
                <a:ea typeface="+mn-ea"/>
                <a:cs typeface="+mn-cs"/>
              </a:defRPr>
            </a:pPr>
            <a:endParaRPr lang="en-US"/>
          </a:p>
        </c:txPr>
        <c:crossAx val="1102409247"/>
        <c:crosses val="autoZero"/>
        <c:auto val="1"/>
        <c:lblAlgn val="ctr"/>
        <c:lblOffset val="100"/>
        <c:noMultiLvlLbl val="0"/>
      </c:catAx>
      <c:valAx>
        <c:axId val="1102409247"/>
        <c:scaling>
          <c:orientation val="minMax"/>
        </c:scaling>
        <c:delete val="0"/>
        <c:axPos val="l"/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2"/>
                </a:solidFill>
                <a:latin typeface="Satoshi" pitchFamily="2" charset="0"/>
                <a:ea typeface="+mn-ea"/>
                <a:cs typeface="+mn-cs"/>
              </a:defRPr>
            </a:pPr>
            <a:endParaRPr lang="en-US"/>
          </a:p>
        </c:txPr>
        <c:crossAx val="11024082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 sz="1000" b="0" i="0" u="none" strike="noStrike" kern="1200" baseline="0">
          <a:solidFill>
            <a:schemeClr val="tx2"/>
          </a:solidFill>
          <a:latin typeface="Avenir Book" panose="02000503020000020003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Tmall</c:v>
                </c:pt>
              </c:strCache>
            </c:strRef>
          </c:tx>
          <c:spPr>
            <a:solidFill>
              <a:srgbClr val="FF426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.1456128597939799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108-7049-A917-DC4CDF83CC36}"/>
                </c:ext>
              </c:extLst>
            </c:dLbl>
            <c:dLbl>
              <c:idx val="2"/>
              <c:layout>
                <c:manualLayout>
                  <c:x val="-8.5319945210356117E-17"/>
                  <c:y val="0.2756243417528905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108-7049-A917-DC4CDF83CC36}"/>
                </c:ext>
              </c:extLst>
            </c:dLbl>
            <c:dLbl>
              <c:idx val="3"/>
              <c:layout>
                <c:manualLayout>
                  <c:x val="-8.5319945210356117E-17"/>
                  <c:y val="0.3016266381446726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108-7049-A917-DC4CDF83CC36}"/>
                </c:ext>
              </c:extLst>
            </c:dLbl>
            <c:dLbl>
              <c:idx val="4"/>
              <c:layout>
                <c:manualLayout>
                  <c:x val="-1.7063989042071223E-16"/>
                  <c:y val="0.286025260309603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108-7049-A917-DC4CDF83CC36}"/>
                </c:ext>
              </c:extLst>
            </c:dLbl>
            <c:dLbl>
              <c:idx val="5"/>
              <c:layout>
                <c:manualLayout>
                  <c:x val="0"/>
                  <c:y val="0.1456128597939799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108-7049-A917-DC4CDF83CC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Satoshi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Q1 2023</c:v>
                </c:pt>
                <c:pt idx="1">
                  <c:v>Q2 2023</c:v>
                </c:pt>
                <c:pt idx="2">
                  <c:v>Q3 2023</c:v>
                </c:pt>
                <c:pt idx="3">
                  <c:v>Q4 2023</c:v>
                </c:pt>
                <c:pt idx="4">
                  <c:v>Q1 2024</c:v>
                </c:pt>
                <c:pt idx="5">
                  <c:v>Q2 2024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-0.06</c:v>
                </c:pt>
                <c:pt idx="1">
                  <c:v>0</c:v>
                </c:pt>
                <c:pt idx="2">
                  <c:v>-0.39</c:v>
                </c:pt>
                <c:pt idx="3">
                  <c:v>-0.47</c:v>
                </c:pt>
                <c:pt idx="4">
                  <c:v>-0.42</c:v>
                </c:pt>
                <c:pt idx="5">
                  <c:v>-0.03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08-7049-A917-DC4CDF83CC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Dewu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-1.1634672386405976E-3"/>
                  <c:y val="0.1456128597939799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108-7049-A917-DC4CDF83CC36}"/>
                </c:ext>
              </c:extLst>
            </c:dLbl>
            <c:dLbl>
              <c:idx val="5"/>
              <c:layout>
                <c:manualLayout>
                  <c:x val="0"/>
                  <c:y val="0.1716151561857620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108-7049-A917-DC4CDF83CC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Satoshi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Q1 2023</c:v>
                </c:pt>
                <c:pt idx="1">
                  <c:v>Q2 2023</c:v>
                </c:pt>
                <c:pt idx="2">
                  <c:v>Q3 2023</c:v>
                </c:pt>
                <c:pt idx="3">
                  <c:v>Q4 2023</c:v>
                </c:pt>
                <c:pt idx="4">
                  <c:v>Q1 2024</c:v>
                </c:pt>
                <c:pt idx="5">
                  <c:v>Q2 2024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0.61</c:v>
                </c:pt>
                <c:pt idx="1">
                  <c:v>1.45</c:v>
                </c:pt>
                <c:pt idx="2">
                  <c:v>0.28999999999999998</c:v>
                </c:pt>
                <c:pt idx="3">
                  <c:v>0.22</c:v>
                </c:pt>
                <c:pt idx="4">
                  <c:v>-7.0000000000000007E-2</c:v>
                </c:pt>
                <c:pt idx="5">
                  <c:v>-0.1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08-7049-A917-DC4CDF83CC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96684031"/>
        <c:axId val="1231912559"/>
      </c:barChart>
      <c:catAx>
        <c:axId val="17966840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Satoshi" pitchFamily="2" charset="0"/>
                <a:ea typeface="+mn-ea"/>
                <a:cs typeface="+mn-cs"/>
              </a:defRPr>
            </a:pPr>
            <a:endParaRPr lang="en-US"/>
          </a:p>
        </c:txPr>
        <c:crossAx val="1231912559"/>
        <c:crosses val="autoZero"/>
        <c:auto val="1"/>
        <c:lblAlgn val="ctr"/>
        <c:lblOffset val="100"/>
        <c:noMultiLvlLbl val="0"/>
      </c:catAx>
      <c:valAx>
        <c:axId val="1231912559"/>
        <c:scaling>
          <c:orientation val="minMax"/>
          <c:max val="1.5"/>
          <c:min val="-0.5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Satoshi" pitchFamily="2" charset="0"/>
                <a:ea typeface="+mn-ea"/>
                <a:cs typeface="+mn-cs"/>
              </a:defRPr>
            </a:pPr>
            <a:endParaRPr lang="en-US"/>
          </a:p>
        </c:txPr>
        <c:crossAx val="1796684031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83528758059574E-2"/>
          <c:y val="7.985321811028899E-2"/>
          <c:w val="0.88027013443812574"/>
          <c:h val="0.731277977022244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Items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Satoshi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Sheet1!$A$2:$A$16</c:f>
              <c:numCache>
                <c:formatCode>0%</c:formatCode>
                <c:ptCount val="15"/>
                <c:pt idx="0">
                  <c:v>-0.5</c:v>
                </c:pt>
                <c:pt idx="1">
                  <c:v>-0.4</c:v>
                </c:pt>
                <c:pt idx="2">
                  <c:v>-0.3</c:v>
                </c:pt>
                <c:pt idx="3">
                  <c:v>-0.2</c:v>
                </c:pt>
                <c:pt idx="4">
                  <c:v>-0.1</c:v>
                </c:pt>
                <c:pt idx="5">
                  <c:v>0</c:v>
                </c:pt>
                <c:pt idx="6">
                  <c:v>0.1</c:v>
                </c:pt>
                <c:pt idx="7">
                  <c:v>0.2</c:v>
                </c:pt>
                <c:pt idx="8">
                  <c:v>0.3</c:v>
                </c:pt>
                <c:pt idx="9">
                  <c:v>0.4</c:v>
                </c:pt>
                <c:pt idx="10">
                  <c:v>0.5</c:v>
                </c:pt>
                <c:pt idx="11">
                  <c:v>0.6</c:v>
                </c:pt>
                <c:pt idx="12">
                  <c:v>0.7</c:v>
                </c:pt>
                <c:pt idx="13">
                  <c:v>0.8</c:v>
                </c:pt>
                <c:pt idx="14">
                  <c:v>0.9</c:v>
                </c:pt>
              </c:numCache>
            </c:num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34</c:v>
                </c:pt>
                <c:pt idx="1">
                  <c:v>52</c:v>
                </c:pt>
                <c:pt idx="2">
                  <c:v>123</c:v>
                </c:pt>
                <c:pt idx="3">
                  <c:v>203</c:v>
                </c:pt>
                <c:pt idx="4">
                  <c:v>308</c:v>
                </c:pt>
                <c:pt idx="5">
                  <c:v>430</c:v>
                </c:pt>
                <c:pt idx="6">
                  <c:v>440</c:v>
                </c:pt>
                <c:pt idx="7">
                  <c:v>358</c:v>
                </c:pt>
                <c:pt idx="8">
                  <c:v>253</c:v>
                </c:pt>
                <c:pt idx="9">
                  <c:v>100</c:v>
                </c:pt>
                <c:pt idx="10">
                  <c:v>41</c:v>
                </c:pt>
                <c:pt idx="11">
                  <c:v>12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6F-494B-90B8-ECF24117DE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21714415"/>
        <c:axId val="1190542735"/>
      </c:barChart>
      <c:catAx>
        <c:axId val="1821714415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Satoshi" pitchFamily="2" charset="0"/>
                <a:ea typeface="+mn-ea"/>
                <a:cs typeface="+mn-cs"/>
              </a:defRPr>
            </a:pPr>
            <a:endParaRPr lang="en-US"/>
          </a:p>
        </c:txPr>
        <c:crossAx val="1190542735"/>
        <c:crosses val="autoZero"/>
        <c:auto val="1"/>
        <c:lblAlgn val="ctr"/>
        <c:lblOffset val="100"/>
        <c:noMultiLvlLbl val="0"/>
      </c:catAx>
      <c:valAx>
        <c:axId val="11905427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Satoshi" pitchFamily="2" charset="0"/>
                <a:ea typeface="+mn-ea"/>
                <a:cs typeface="+mn-cs"/>
              </a:defRPr>
            </a:pPr>
            <a:endParaRPr lang="en-US"/>
          </a:p>
        </c:txPr>
        <c:crossAx val="1821714415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Items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Satoshi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Sheet1!$A$2:$A$17</c:f>
              <c:numCache>
                <c:formatCode>0%</c:formatCode>
                <c:ptCount val="16"/>
                <c:pt idx="0">
                  <c:v>-0.5</c:v>
                </c:pt>
                <c:pt idx="1">
                  <c:v>-0.4</c:v>
                </c:pt>
                <c:pt idx="2">
                  <c:v>-0.3</c:v>
                </c:pt>
                <c:pt idx="3">
                  <c:v>-0.2</c:v>
                </c:pt>
                <c:pt idx="4">
                  <c:v>-0.1</c:v>
                </c:pt>
                <c:pt idx="5">
                  <c:v>0</c:v>
                </c:pt>
                <c:pt idx="6">
                  <c:v>0.1</c:v>
                </c:pt>
                <c:pt idx="7">
                  <c:v>0.2</c:v>
                </c:pt>
                <c:pt idx="8">
                  <c:v>0.3</c:v>
                </c:pt>
                <c:pt idx="9">
                  <c:v>0.4</c:v>
                </c:pt>
                <c:pt idx="10">
                  <c:v>0.5</c:v>
                </c:pt>
                <c:pt idx="11">
                  <c:v>0.6</c:v>
                </c:pt>
                <c:pt idx="12">
                  <c:v>0.7</c:v>
                </c:pt>
                <c:pt idx="13">
                  <c:v>0.8</c:v>
                </c:pt>
                <c:pt idx="14">
                  <c:v>0.9</c:v>
                </c:pt>
                <c:pt idx="15">
                  <c:v>1</c:v>
                </c:pt>
              </c:numCache>
            </c:num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45</c:v>
                </c:pt>
                <c:pt idx="1">
                  <c:v>91</c:v>
                </c:pt>
                <c:pt idx="2">
                  <c:v>161</c:v>
                </c:pt>
                <c:pt idx="3">
                  <c:v>283</c:v>
                </c:pt>
                <c:pt idx="4">
                  <c:v>401</c:v>
                </c:pt>
                <c:pt idx="5">
                  <c:v>600</c:v>
                </c:pt>
                <c:pt idx="6">
                  <c:v>803</c:v>
                </c:pt>
                <c:pt idx="7">
                  <c:v>920</c:v>
                </c:pt>
                <c:pt idx="8">
                  <c:v>814</c:v>
                </c:pt>
                <c:pt idx="9">
                  <c:v>596</c:v>
                </c:pt>
                <c:pt idx="10">
                  <c:v>325</c:v>
                </c:pt>
                <c:pt idx="11">
                  <c:v>153</c:v>
                </c:pt>
                <c:pt idx="12">
                  <c:v>39</c:v>
                </c:pt>
                <c:pt idx="13">
                  <c:v>2</c:v>
                </c:pt>
                <c:pt idx="14">
                  <c:v>4</c:v>
                </c:pt>
                <c:pt idx="15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92-254D-BA1C-0707AB3BA6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21714415"/>
        <c:axId val="1190542735"/>
      </c:barChart>
      <c:catAx>
        <c:axId val="1821714415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Satoshi" pitchFamily="2" charset="0"/>
                <a:ea typeface="+mn-ea"/>
                <a:cs typeface="+mn-cs"/>
              </a:defRPr>
            </a:pPr>
            <a:endParaRPr lang="en-US"/>
          </a:p>
        </c:txPr>
        <c:crossAx val="1190542735"/>
        <c:crosses val="autoZero"/>
        <c:auto val="1"/>
        <c:lblAlgn val="ctr"/>
        <c:lblOffset val="100"/>
        <c:noMultiLvlLbl val="0"/>
      </c:catAx>
      <c:valAx>
        <c:axId val="11905427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Satoshi" pitchFamily="2" charset="0"/>
                <a:ea typeface="+mn-ea"/>
                <a:cs typeface="+mn-cs"/>
              </a:defRPr>
            </a:pPr>
            <a:endParaRPr lang="en-US"/>
          </a:p>
        </c:txPr>
        <c:crossAx val="1821714415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736111111111111"/>
          <c:w val="1"/>
          <c:h val="0.374330022893742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China</c:v>
                </c:pt>
              </c:strCache>
            </c:strRef>
          </c:tx>
          <c:spPr>
            <a:solidFill>
              <a:srgbClr val="FF4166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kumimoji="1" lang="en-US" sz="1200" b="0" i="0" u="none" strike="noStrike" kern="120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atoshi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Sheet1!$A$3:$A$8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2024E</c:v>
                </c:pt>
              </c:strCache>
            </c:strRef>
          </c:cat>
          <c:val>
            <c:numRef>
              <c:f>Sheet1!$B$3:$B$8</c:f>
              <c:numCache>
                <c:formatCode>#,##0</c:formatCode>
                <c:ptCount val="6"/>
                <c:pt idx="0">
                  <c:v>28</c:v>
                </c:pt>
                <c:pt idx="1">
                  <c:v>43</c:v>
                </c:pt>
                <c:pt idx="2">
                  <c:v>56</c:v>
                </c:pt>
                <c:pt idx="3">
                  <c:v>51</c:v>
                </c:pt>
                <c:pt idx="4">
                  <c:v>57</c:v>
                </c:pt>
                <c:pt idx="5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CC-9C4B-89B7-91C88ACD797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overlap val="-27"/>
        <c:axId val="979711551"/>
        <c:axId val="979712991"/>
      </c:barChart>
      <c:catAx>
        <c:axId val="9797115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kumimoji="1" lang="en-US" sz="1200" b="0" i="0" u="none" strike="noStrike" kern="1200" cap="none" spc="60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toshi"/>
                <a:ea typeface="+mn-ea"/>
                <a:cs typeface="+mn-cs"/>
              </a:defRPr>
            </a:pPr>
            <a:endParaRPr lang="en-US"/>
          </a:p>
        </c:txPr>
        <c:crossAx val="979712991"/>
        <c:crosses val="autoZero"/>
        <c:auto val="1"/>
        <c:lblAlgn val="ctr"/>
        <c:lblOffset val="100"/>
        <c:noMultiLvlLbl val="0"/>
      </c:catAx>
      <c:valAx>
        <c:axId val="979712991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9797115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7F24B05B-E86D-86D8-90EF-898603EA39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 dirty="0">
              <a:latin typeface="Satoshi" pitchFamily="2" charset="77"/>
            </a:endParaRP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52BB9D5-BA56-6AD0-335E-460104A5D11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5934E-ACA7-0642-85E3-8B28E7D1BEBB}" type="datetimeFigureOut">
              <a:rPr kumimoji="1" lang="zh-CN" altLang="en-US" smtClean="0">
                <a:latin typeface="Satoshi" pitchFamily="2" charset="77"/>
              </a:rPr>
              <a:t>2025/1/13</a:t>
            </a:fld>
            <a:endParaRPr kumimoji="1" lang="zh-CN" altLang="en-US" dirty="0">
              <a:latin typeface="Satoshi" pitchFamily="2" charset="77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F15F64C-2BC8-B73F-655C-2013F12947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 dirty="0">
              <a:latin typeface="Satoshi" pitchFamily="2" charset="77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69B1ED-8708-3459-4366-4D3B937CF9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9D527-0A9A-7949-8412-9764C9BBCDC6}" type="slidenum">
              <a:rPr kumimoji="1" lang="zh-CN" altLang="en-US" smtClean="0">
                <a:latin typeface="Satoshi" pitchFamily="2" charset="77"/>
              </a:rPr>
              <a:t>‹#›</a:t>
            </a:fld>
            <a:endParaRPr kumimoji="1" lang="zh-CN" altLang="en-US" dirty="0">
              <a:latin typeface="Satoshi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70103392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Satoshi" pitchFamily="50" charset="0"/>
                <a:ea typeface="Satoshi" pitchFamily="50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zh-CN" altLang="en-US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Satoshi" pitchFamily="50" charset="0"/>
                <a:ea typeface="Satoshi" pitchFamily="50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zh-CN" altLang="en-US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Satoshi" pitchFamily="50" charset="0"/>
                <a:ea typeface="Satoshi" pitchFamily="50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zh-CN" altLang="en-US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Satoshi" pitchFamily="50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Satoshi" pitchFamily="50" charset="0"/>
        <a:ea typeface="Satoshi" pitchFamily="50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2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3407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2024 Digital Insights</a:t>
            </a:r>
          </a:p>
          <a:p>
            <a:r>
              <a:rPr kumimoji="1" lang="en-US" altLang="zh-CN" dirty="0"/>
              <a:t>2025 Outlook</a:t>
            </a:r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3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651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kumimoji="1" lang="en-US" altLang="zh-CN" dirty="0"/>
            </a:br>
            <a:br>
              <a:rPr kumimoji="1" lang="en-US" altLang="zh-CN" dirty="0"/>
            </a:b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5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0294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6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4167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FF7E91C5-0328-B99C-44CB-FC765FAEE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f24deb6453_0_90:notes">
            <a:extLst>
              <a:ext uri="{FF2B5EF4-FFF2-40B4-BE49-F238E27FC236}">
                <a16:creationId xmlns:a16="http://schemas.microsoft.com/office/drawing/2014/main" id="{3B40AE11-6486-FEDB-BDB1-8BCF6118C11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" name="Google Shape;59;g1f24deb6453_0_90:notes">
            <a:extLst>
              <a:ext uri="{FF2B5EF4-FFF2-40B4-BE49-F238E27FC236}">
                <a16:creationId xmlns:a16="http://schemas.microsoft.com/office/drawing/2014/main" id="{49494C89-5315-D9D0-55DB-073BBF6D3C9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atoshi Light" pitchFamily="2" charset="0"/>
            </a:endParaRPr>
          </a:p>
        </p:txBody>
      </p:sp>
      <p:sp>
        <p:nvSpPr>
          <p:cNvPr id="60" name="Google Shape;60;g1f24deb6453_0_90:notes">
            <a:extLst>
              <a:ext uri="{FF2B5EF4-FFF2-40B4-BE49-F238E27FC236}">
                <a16:creationId xmlns:a16="http://schemas.microsoft.com/office/drawing/2014/main" id="{9509E68F-E89E-EACA-032F-A0D0B47BBD6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Satoshi" pitchFamily="50" charset="0"/>
              </a:rPr>
              <a:t>7</a:t>
            </a:fld>
            <a:endParaRPr dirty="0">
              <a:latin typeface="Satoshi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917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B1E1E376-1B5D-507F-B33C-EC1B638BC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f24deb6453_0_90:notes">
            <a:extLst>
              <a:ext uri="{FF2B5EF4-FFF2-40B4-BE49-F238E27FC236}">
                <a16:creationId xmlns:a16="http://schemas.microsoft.com/office/drawing/2014/main" id="{F4E38429-0D7B-9E03-5D57-257A7E1734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" name="Google Shape;59;g1f24deb6453_0_90:notes">
            <a:extLst>
              <a:ext uri="{FF2B5EF4-FFF2-40B4-BE49-F238E27FC236}">
                <a16:creationId xmlns:a16="http://schemas.microsoft.com/office/drawing/2014/main" id="{9F09A33B-93C5-9B81-BC54-A7808BAB4F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Satoshi Light" pitchFamily="2" charset="0"/>
              </a:rPr>
              <a:t>Number of SKUs - title</a:t>
            </a:r>
            <a:endParaRPr dirty="0">
              <a:latin typeface="Satoshi Light" pitchFamily="2" charset="0"/>
            </a:endParaRPr>
          </a:p>
        </p:txBody>
      </p:sp>
      <p:sp>
        <p:nvSpPr>
          <p:cNvPr id="60" name="Google Shape;60;g1f24deb6453_0_90:notes">
            <a:extLst>
              <a:ext uri="{FF2B5EF4-FFF2-40B4-BE49-F238E27FC236}">
                <a16:creationId xmlns:a16="http://schemas.microsoft.com/office/drawing/2014/main" id="{32C511DE-AA27-3E0C-2864-B748DD6CE07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Satoshi" pitchFamily="50" charset="0"/>
              </a:rPr>
              <a:t>8</a:t>
            </a:fld>
            <a:endParaRPr dirty="0">
              <a:latin typeface="Satoshi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287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13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8023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15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5924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atoshi" pitchFamily="50" charset="0"/>
            </a:endParaRPr>
          </a:p>
        </p:txBody>
      </p:sp>
      <p:sp>
        <p:nvSpPr>
          <p:cNvPr id="197" name="Google Shape;197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Satoshi" pitchFamily="50" charset="0"/>
              </a:rPr>
              <a:t>18</a:t>
            </a:fld>
            <a:endParaRPr dirty="0">
              <a:latin typeface="Satoshi" pitchFamily="50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11j"/><Relationship Id="rId2" Type="http://schemas.openxmlformats.org/officeDocument/2006/relationships/image" Target="../media/image2.r0l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bar">
  <p:cSld name="Main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51625" y="3290400"/>
            <a:ext cx="396000" cy="2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700" b="0" i="0">
                <a:solidFill>
                  <a:schemeClr val="lt1"/>
                </a:solidFill>
              </a:defRPr>
            </a:lvl1pPr>
            <a:lvl2pPr lvl="1" algn="ctr">
              <a:buNone/>
              <a:defRPr sz="700">
                <a:solidFill>
                  <a:schemeClr val="lt1"/>
                </a:solidFill>
              </a:defRPr>
            </a:lvl2pPr>
            <a:lvl3pPr lvl="2" algn="ctr">
              <a:buNone/>
              <a:defRPr sz="700">
                <a:solidFill>
                  <a:schemeClr val="lt1"/>
                </a:solidFill>
              </a:defRPr>
            </a:lvl3pPr>
            <a:lvl4pPr lvl="3" algn="ctr">
              <a:buNone/>
              <a:defRPr sz="700">
                <a:solidFill>
                  <a:schemeClr val="lt1"/>
                </a:solidFill>
              </a:defRPr>
            </a:lvl4pPr>
            <a:lvl5pPr lvl="4" algn="ctr">
              <a:buNone/>
              <a:defRPr sz="700">
                <a:solidFill>
                  <a:schemeClr val="lt1"/>
                </a:solidFill>
              </a:defRPr>
            </a:lvl5pPr>
            <a:lvl6pPr lvl="5" algn="ctr">
              <a:buNone/>
              <a:defRPr sz="700">
                <a:solidFill>
                  <a:schemeClr val="lt1"/>
                </a:solidFill>
              </a:defRPr>
            </a:lvl6pPr>
            <a:lvl7pPr lvl="6" algn="ctr">
              <a:buNone/>
              <a:defRPr sz="700">
                <a:solidFill>
                  <a:schemeClr val="lt1"/>
                </a:solidFill>
              </a:defRPr>
            </a:lvl7pPr>
            <a:lvl8pPr lvl="7" algn="ctr">
              <a:buNone/>
              <a:defRPr sz="700">
                <a:solidFill>
                  <a:schemeClr val="lt1"/>
                </a:solidFill>
              </a:defRPr>
            </a:lvl8pPr>
            <a:lvl9pPr lvl="8" algn="ctr">
              <a:buNone/>
              <a:defRPr sz="700"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/2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F367812-CDFE-44CB-B9B3-1C940637777C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Satoshi" pitchFamily="50" charset="0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D9522EE3-D728-48D5-B251-E2FC9EA13E2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070600" cy="6858000"/>
          </a:xfrm>
        </p:spPr>
        <p:txBody>
          <a:bodyPr anchor="t"/>
          <a:lstStyle/>
          <a:p>
            <a:r>
              <a:rPr lang="fr-FR" dirty="0"/>
              <a:t>Pour modifier </a:t>
            </a:r>
            <a:r>
              <a:rPr lang="fr-FR" dirty="0" err="1"/>
              <a:t>l’image</a:t>
            </a:r>
            <a:r>
              <a:rPr lang="fr-FR" dirty="0"/>
              <a:t>, </a:t>
            </a:r>
            <a:r>
              <a:rPr lang="fr-FR" dirty="0" err="1"/>
              <a:t>selectionnez</a:t>
            </a:r>
            <a:r>
              <a:rPr lang="fr-FR" dirty="0"/>
              <a:t> </a:t>
            </a:r>
            <a:r>
              <a:rPr lang="fr-FR" dirty="0" err="1"/>
              <a:t>l’encard</a:t>
            </a:r>
            <a:r>
              <a:rPr lang="fr-FR" dirty="0"/>
              <a:t> et </a:t>
            </a:r>
            <a:r>
              <a:rPr lang="fr-FR" dirty="0" err="1"/>
              <a:t>choisissez</a:t>
            </a:r>
            <a:r>
              <a:rPr lang="fr-FR" dirty="0"/>
              <a:t> </a:t>
            </a:r>
            <a:r>
              <a:rPr lang="fr-FR" dirty="0" err="1"/>
              <a:t>une</a:t>
            </a:r>
            <a:r>
              <a:rPr lang="fr-FR" dirty="0"/>
              <a:t> nouvelle image dans Templafy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C32DDF8-556C-445E-9FCB-48F36FD97B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8824" y="0"/>
            <a:ext cx="5613175" cy="3441579"/>
          </a:xfrm>
        </p:spPr>
        <p:txBody>
          <a:bodyPr anchor="b">
            <a:normAutofit/>
          </a:bodyPr>
          <a:lstStyle>
            <a:lvl1pPr algn="l">
              <a:defRPr sz="2800" baseline="0">
                <a:solidFill>
                  <a:schemeClr val="accent2"/>
                </a:solidFill>
                <a:latin typeface="Satoshi Light" pitchFamily="50" charset="0"/>
                <a:ea typeface="Satoshi Light" pitchFamily="50" charset="0"/>
                <a:cs typeface="RolexFont Office Light" panose="020B0305040000000001" pitchFamily="34" charset="-78"/>
              </a:defRPr>
            </a:lvl1pPr>
          </a:lstStyle>
          <a:p>
            <a:r>
              <a:rPr lang="fr-FR" dirty="0"/>
              <a:t>Modifiez le style du titre</a:t>
            </a:r>
            <a:endParaRPr lang="fr-FR" noProof="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3CC0E71-3A81-4D14-9E74-E3850DBC09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78824" y="3884176"/>
            <a:ext cx="5247686" cy="1373623"/>
          </a:xfrm>
        </p:spPr>
        <p:txBody>
          <a:bodyPr/>
          <a:lstStyle>
            <a:lvl1pPr marL="0" indent="0" algn="l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47E8A8F-5CD7-4BF7-A58D-8B900A6D8003}"/>
              </a:ext>
            </a:extLst>
          </p:cNvPr>
          <p:cNvGrpSpPr/>
          <p:nvPr userDrawn="1"/>
        </p:nvGrpSpPr>
        <p:grpSpPr>
          <a:xfrm>
            <a:off x="6689029" y="3608723"/>
            <a:ext cx="1584176" cy="108309"/>
            <a:chOff x="6689029" y="3608723"/>
            <a:chExt cx="1584176" cy="108309"/>
          </a:xfrm>
        </p:grpSpPr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CAF862DC-92B2-4C4A-AEEB-3BC1FC0F180E}"/>
                </a:ext>
              </a:extLst>
            </p:cNvPr>
            <p:cNvCxnSpPr>
              <a:cxnSpLocks/>
            </p:cNvCxnSpPr>
            <p:nvPr/>
          </p:nvCxnSpPr>
          <p:spPr>
            <a:xfrm>
              <a:off x="6689029" y="3608723"/>
              <a:ext cx="0" cy="108309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F16F7F22-5B0D-4F27-A331-EA91341D9B03}"/>
                </a:ext>
              </a:extLst>
            </p:cNvPr>
            <p:cNvCxnSpPr>
              <a:cxnSpLocks/>
            </p:cNvCxnSpPr>
            <p:nvPr/>
          </p:nvCxnSpPr>
          <p:spPr>
            <a:xfrm>
              <a:off x="6833045" y="3608723"/>
              <a:ext cx="0" cy="108309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43A7B413-694A-4377-9C38-CAEADA7DE5F8}"/>
                </a:ext>
              </a:extLst>
            </p:cNvPr>
            <p:cNvCxnSpPr>
              <a:cxnSpLocks/>
            </p:cNvCxnSpPr>
            <p:nvPr/>
          </p:nvCxnSpPr>
          <p:spPr>
            <a:xfrm>
              <a:off x="6977061" y="3608723"/>
              <a:ext cx="0" cy="108309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BD9BBED1-7514-4E59-8401-591FC42829F7}"/>
                </a:ext>
              </a:extLst>
            </p:cNvPr>
            <p:cNvCxnSpPr>
              <a:cxnSpLocks/>
            </p:cNvCxnSpPr>
            <p:nvPr/>
          </p:nvCxnSpPr>
          <p:spPr>
            <a:xfrm>
              <a:off x="7121077" y="3608723"/>
              <a:ext cx="0" cy="108309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E8A4B849-5EBC-42FA-9C17-637BF197ABB9}"/>
                </a:ext>
              </a:extLst>
            </p:cNvPr>
            <p:cNvCxnSpPr>
              <a:cxnSpLocks/>
            </p:cNvCxnSpPr>
            <p:nvPr/>
          </p:nvCxnSpPr>
          <p:spPr>
            <a:xfrm>
              <a:off x="7265093" y="3608723"/>
              <a:ext cx="0" cy="108309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39718A33-DFA9-447C-8369-D492DA75C87A}"/>
                </a:ext>
              </a:extLst>
            </p:cNvPr>
            <p:cNvCxnSpPr>
              <a:cxnSpLocks/>
            </p:cNvCxnSpPr>
            <p:nvPr/>
          </p:nvCxnSpPr>
          <p:spPr>
            <a:xfrm>
              <a:off x="7409109" y="3608723"/>
              <a:ext cx="0" cy="108309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14341836-442E-42F0-B6DA-053CBE20BB99}"/>
                </a:ext>
              </a:extLst>
            </p:cNvPr>
            <p:cNvCxnSpPr>
              <a:cxnSpLocks/>
            </p:cNvCxnSpPr>
            <p:nvPr/>
          </p:nvCxnSpPr>
          <p:spPr>
            <a:xfrm>
              <a:off x="7553125" y="3608723"/>
              <a:ext cx="0" cy="108309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9B9F6EC1-C139-4FBB-B939-72A91B5A7D89}"/>
                </a:ext>
              </a:extLst>
            </p:cNvPr>
            <p:cNvCxnSpPr>
              <a:cxnSpLocks/>
            </p:cNvCxnSpPr>
            <p:nvPr/>
          </p:nvCxnSpPr>
          <p:spPr>
            <a:xfrm>
              <a:off x="7697141" y="3608723"/>
              <a:ext cx="0" cy="108309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256D6A8E-A13E-4867-AE26-1E05B42285FE}"/>
                </a:ext>
              </a:extLst>
            </p:cNvPr>
            <p:cNvCxnSpPr>
              <a:cxnSpLocks/>
            </p:cNvCxnSpPr>
            <p:nvPr/>
          </p:nvCxnSpPr>
          <p:spPr>
            <a:xfrm>
              <a:off x="7841157" y="3608723"/>
              <a:ext cx="0" cy="108309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0C3FAF0A-160A-46BD-9778-7D6528CA28A2}"/>
                </a:ext>
              </a:extLst>
            </p:cNvPr>
            <p:cNvCxnSpPr>
              <a:cxnSpLocks/>
            </p:cNvCxnSpPr>
            <p:nvPr/>
          </p:nvCxnSpPr>
          <p:spPr>
            <a:xfrm>
              <a:off x="7841157" y="3608723"/>
              <a:ext cx="0" cy="108309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25D00C8B-60B8-434C-AAE3-9C3F5DDCB2FD}"/>
                </a:ext>
              </a:extLst>
            </p:cNvPr>
            <p:cNvCxnSpPr>
              <a:cxnSpLocks/>
            </p:cNvCxnSpPr>
            <p:nvPr/>
          </p:nvCxnSpPr>
          <p:spPr>
            <a:xfrm>
              <a:off x="7985173" y="3608723"/>
              <a:ext cx="0" cy="108309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55F510B9-F7E6-49EB-A8AC-F040145BFB86}"/>
                </a:ext>
              </a:extLst>
            </p:cNvPr>
            <p:cNvCxnSpPr>
              <a:cxnSpLocks/>
            </p:cNvCxnSpPr>
            <p:nvPr/>
          </p:nvCxnSpPr>
          <p:spPr>
            <a:xfrm>
              <a:off x="8129189" y="3608723"/>
              <a:ext cx="0" cy="108309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F6971CAE-1CDA-492A-B7AD-4F9F28B6F14C}"/>
                </a:ext>
              </a:extLst>
            </p:cNvPr>
            <p:cNvCxnSpPr>
              <a:cxnSpLocks/>
            </p:cNvCxnSpPr>
            <p:nvPr/>
          </p:nvCxnSpPr>
          <p:spPr>
            <a:xfrm>
              <a:off x="8273205" y="3608723"/>
              <a:ext cx="0" cy="108309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05075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BF8E3B-8383-44D1-A557-84B41C775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7DE83D-CB2A-47AC-AB94-0F8DF8C91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3pPr marL="540000" indent="0">
              <a:buNone/>
              <a:defRPr/>
            </a:lvl3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marL="720000" marR="0" lvl="2" indent="-18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-"/>
              <a:tabLst/>
              <a:defRPr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68E894-E9A7-4F3F-99C0-C68A1F613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418AFD-C301-46B4-BA6F-BD4699C131A9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3" name="Rectangle 12" descr="{&quot;templafy&quot;:{&quot;id&quot;:&quot;3bd98105-a312-423d-b173-7946b7421745&quot;}}">
            <a:extLst>
              <a:ext uri="{FF2B5EF4-FFF2-40B4-BE49-F238E27FC236}">
                <a16:creationId xmlns:a16="http://schemas.microsoft.com/office/drawing/2014/main" id="{9EC94D65-9F1C-47A5-9029-1D97B2159841}"/>
              </a:ext>
            </a:extLst>
          </p:cNvPr>
          <p:cNvSpPr/>
          <p:nvPr userDrawn="1"/>
        </p:nvSpPr>
        <p:spPr>
          <a:xfrm>
            <a:off x="1735200" y="6328800"/>
            <a:ext cx="8607600" cy="167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600" dirty="0">
                <a:solidFill>
                  <a:srgbClr val="8D99A0"/>
                </a:solidFill>
                <a:latin typeface="Satoshi" pitchFamily="50" charset="0"/>
              </a:rPr>
              <a:t>Template for </a:t>
            </a:r>
            <a:r>
              <a:rPr lang="fr-FR" sz="600" dirty="0" err="1">
                <a:solidFill>
                  <a:srgbClr val="8D99A0"/>
                </a:solidFill>
                <a:latin typeface="Satoshi" pitchFamily="50" charset="0"/>
              </a:rPr>
              <a:t>external</a:t>
            </a:r>
            <a:endParaRPr lang="fr-FR" sz="600" dirty="0">
              <a:solidFill>
                <a:srgbClr val="8D99A0"/>
              </a:solidFill>
              <a:latin typeface="Satoshi" pitchFamily="50" charset="0"/>
            </a:endParaRPr>
          </a:p>
        </p:txBody>
      </p:sp>
      <p:sp>
        <p:nvSpPr>
          <p:cNvPr id="14" name="Rectangle 13" descr="{&quot;templafy&quot;:{&quot;id&quot;:&quot;d91905ce-1643-4502-8d87-de6db657248a&quot;}}">
            <a:extLst>
              <a:ext uri="{FF2B5EF4-FFF2-40B4-BE49-F238E27FC236}">
                <a16:creationId xmlns:a16="http://schemas.microsoft.com/office/drawing/2014/main" id="{3CCF0E4A-3E80-432B-A257-223E4A06E2A0}"/>
              </a:ext>
            </a:extLst>
          </p:cNvPr>
          <p:cNvSpPr/>
          <p:nvPr userDrawn="1"/>
        </p:nvSpPr>
        <p:spPr>
          <a:xfrm>
            <a:off x="1735200" y="6422400"/>
            <a:ext cx="2743200" cy="16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600" dirty="0">
                <a:solidFill>
                  <a:srgbClr val="8D99A0"/>
                </a:solidFill>
                <a:latin typeface="Satoshi" pitchFamily="50" charset="0"/>
              </a:rPr>
              <a:t>19/04/2023</a:t>
            </a:r>
          </a:p>
        </p:txBody>
      </p:sp>
    </p:spTree>
    <p:extLst>
      <p:ext uri="{BB962C8B-B14F-4D97-AF65-F5344CB8AC3E}">
        <p14:creationId xmlns:p14="http://schemas.microsoft.com/office/powerpoint/2010/main" val="2568148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bandeau bas">
    <p:bg>
      <p:bgPr>
        <a:gradFill>
          <a:gsLst>
            <a:gs pos="66000">
              <a:schemeClr val="bg1"/>
            </a:gs>
            <a:gs pos="66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BF8E3B-8383-44D1-A557-84B41C775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7DE83D-CB2A-47AC-AB94-0F8DF8C91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998" y="1825627"/>
            <a:ext cx="10297802" cy="2485116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marL="720000" marR="0" lvl="2" indent="-18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-"/>
              <a:tabLst/>
              <a:defRPr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68E894-E9A7-4F3F-99C0-C68A1F613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418AFD-C301-46B4-BA6F-BD4699C131A9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4" name="Rectangle 13" descr="{&quot;templafy&quot;:{&quot;id&quot;:&quot;96bd8a88-df6d-4719-a518-3e7031f1da8b&quot;}}">
            <a:extLst>
              <a:ext uri="{FF2B5EF4-FFF2-40B4-BE49-F238E27FC236}">
                <a16:creationId xmlns:a16="http://schemas.microsoft.com/office/drawing/2014/main" id="{30BC3583-AA78-49DB-A023-8D476C324B3C}"/>
              </a:ext>
            </a:extLst>
          </p:cNvPr>
          <p:cNvSpPr/>
          <p:nvPr userDrawn="1"/>
        </p:nvSpPr>
        <p:spPr>
          <a:xfrm>
            <a:off x="1735200" y="6328800"/>
            <a:ext cx="8607600" cy="167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600" dirty="0">
                <a:solidFill>
                  <a:srgbClr val="8D99A0"/>
                </a:solidFill>
                <a:latin typeface="Satoshi" pitchFamily="50" charset="0"/>
              </a:rPr>
              <a:t>Template for </a:t>
            </a:r>
            <a:r>
              <a:rPr lang="fr-FR" sz="600" dirty="0" err="1">
                <a:solidFill>
                  <a:srgbClr val="8D99A0"/>
                </a:solidFill>
                <a:latin typeface="Satoshi" pitchFamily="50" charset="0"/>
              </a:rPr>
              <a:t>external</a:t>
            </a:r>
            <a:endParaRPr lang="fr-FR" sz="600" dirty="0">
              <a:solidFill>
                <a:srgbClr val="8D99A0"/>
              </a:solidFill>
              <a:latin typeface="Satoshi" pitchFamily="50" charset="0"/>
            </a:endParaRPr>
          </a:p>
        </p:txBody>
      </p:sp>
      <p:sp>
        <p:nvSpPr>
          <p:cNvPr id="15" name="Rectangle 14" descr="{&quot;templafy&quot;:{&quot;id&quot;:&quot;0d63fe7e-c642-4008-b469-e7d2cbdb8a59&quot;}}">
            <a:extLst>
              <a:ext uri="{FF2B5EF4-FFF2-40B4-BE49-F238E27FC236}">
                <a16:creationId xmlns:a16="http://schemas.microsoft.com/office/drawing/2014/main" id="{DC0CD7F8-CA07-4311-8C19-F22A3D535742}"/>
              </a:ext>
            </a:extLst>
          </p:cNvPr>
          <p:cNvSpPr/>
          <p:nvPr userDrawn="1"/>
        </p:nvSpPr>
        <p:spPr>
          <a:xfrm>
            <a:off x="1735200" y="6422400"/>
            <a:ext cx="2743200" cy="16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600" dirty="0">
                <a:solidFill>
                  <a:srgbClr val="8D99A0"/>
                </a:solidFill>
                <a:latin typeface="Satoshi" pitchFamily="50" charset="0"/>
              </a:rPr>
              <a:t>19/04/2023</a:t>
            </a:r>
          </a:p>
        </p:txBody>
      </p:sp>
    </p:spTree>
    <p:extLst>
      <p:ext uri="{BB962C8B-B14F-4D97-AF65-F5344CB8AC3E}">
        <p14:creationId xmlns:p14="http://schemas.microsoft.com/office/powerpoint/2010/main" val="774884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bandeau droit">
    <p:bg>
      <p:bgPr>
        <a:gradFill>
          <a:gsLst>
            <a:gs pos="66000">
              <a:schemeClr val="bg1"/>
            </a:gs>
            <a:gs pos="66000">
              <a:schemeClr val="bg1">
                <a:lumMod val="95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BF8E3B-8383-44D1-A557-84B41C775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7DE83D-CB2A-47AC-AB94-0F8DF8C91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998" y="1825627"/>
            <a:ext cx="6411602" cy="440260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marL="720000" marR="0" lvl="2" indent="-18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-"/>
              <a:tabLst/>
              <a:defRPr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68E894-E9A7-4F3F-99C0-C68A1F613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418AFD-C301-46B4-BA6F-BD4699C131A9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4" name="Rectangle 13" descr="{&quot;templafy&quot;:{&quot;id&quot;:&quot;1f85f23d-b06c-4881-bd3d-5841877cd52b&quot;}}">
            <a:extLst>
              <a:ext uri="{FF2B5EF4-FFF2-40B4-BE49-F238E27FC236}">
                <a16:creationId xmlns:a16="http://schemas.microsoft.com/office/drawing/2014/main" id="{D0332F16-B750-4724-A888-8604C43A6AB5}"/>
              </a:ext>
            </a:extLst>
          </p:cNvPr>
          <p:cNvSpPr/>
          <p:nvPr userDrawn="1"/>
        </p:nvSpPr>
        <p:spPr>
          <a:xfrm>
            <a:off x="1735200" y="6328800"/>
            <a:ext cx="8607600" cy="167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600" dirty="0">
                <a:solidFill>
                  <a:srgbClr val="8D99A0"/>
                </a:solidFill>
                <a:latin typeface="Satoshi" pitchFamily="50" charset="0"/>
              </a:rPr>
              <a:t>Template for </a:t>
            </a:r>
            <a:r>
              <a:rPr lang="fr-FR" sz="600" dirty="0" err="1">
                <a:solidFill>
                  <a:srgbClr val="8D99A0"/>
                </a:solidFill>
                <a:latin typeface="Satoshi" pitchFamily="50" charset="0"/>
              </a:rPr>
              <a:t>external</a:t>
            </a:r>
            <a:endParaRPr lang="fr-FR" sz="600" dirty="0">
              <a:solidFill>
                <a:srgbClr val="8D99A0"/>
              </a:solidFill>
              <a:latin typeface="Satoshi" pitchFamily="50" charset="0"/>
            </a:endParaRPr>
          </a:p>
        </p:txBody>
      </p:sp>
      <p:sp>
        <p:nvSpPr>
          <p:cNvPr id="15" name="Rectangle 14" descr="{&quot;templafy&quot;:{&quot;id&quot;:&quot;481c6641-467d-4d4c-acdc-28b07bd6a57e&quot;}}">
            <a:extLst>
              <a:ext uri="{FF2B5EF4-FFF2-40B4-BE49-F238E27FC236}">
                <a16:creationId xmlns:a16="http://schemas.microsoft.com/office/drawing/2014/main" id="{5B3A3C51-FE4C-4AFA-997A-6328381AB646}"/>
              </a:ext>
            </a:extLst>
          </p:cNvPr>
          <p:cNvSpPr/>
          <p:nvPr userDrawn="1"/>
        </p:nvSpPr>
        <p:spPr>
          <a:xfrm>
            <a:off x="1735200" y="6422400"/>
            <a:ext cx="2743200" cy="16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600" dirty="0">
                <a:solidFill>
                  <a:srgbClr val="8D99A0"/>
                </a:solidFill>
                <a:latin typeface="Satoshi" pitchFamily="50" charset="0"/>
              </a:rPr>
              <a:t>19/04/2023</a:t>
            </a:r>
          </a:p>
        </p:txBody>
      </p:sp>
    </p:spTree>
    <p:extLst>
      <p:ext uri="{BB962C8B-B14F-4D97-AF65-F5344CB8AC3E}">
        <p14:creationId xmlns:p14="http://schemas.microsoft.com/office/powerpoint/2010/main" val="2597773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re et contenu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C8C67B-1AF1-4E17-84C2-8F1E6AE5F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C0C03D-6616-44BD-8EC7-E40E099CB3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996" y="1825625"/>
            <a:ext cx="4963804" cy="435133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marL="720000" marR="0" lvl="2" indent="-18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-"/>
              <a:tabLst/>
              <a:defRPr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3AC37B7-1341-4113-8618-43D7CC98F3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052471" cy="435133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marL="720000" marR="0" lvl="2" indent="-18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-"/>
              <a:tabLst/>
              <a:defRPr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494230B-5B2D-4F2A-A343-00AE287F8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418AFD-C301-46B4-BA6F-BD4699C131A9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4" name="Rectangle 13" descr="{&quot;templafy&quot;:{&quot;id&quot;:&quot;682ad646-b313-4626-8a9b-877b34585a86&quot;}}">
            <a:extLst>
              <a:ext uri="{FF2B5EF4-FFF2-40B4-BE49-F238E27FC236}">
                <a16:creationId xmlns:a16="http://schemas.microsoft.com/office/drawing/2014/main" id="{69C3132C-341B-4927-8E62-5FFE2ADDE39D}"/>
              </a:ext>
            </a:extLst>
          </p:cNvPr>
          <p:cNvSpPr/>
          <p:nvPr userDrawn="1"/>
        </p:nvSpPr>
        <p:spPr>
          <a:xfrm>
            <a:off x="1735200" y="6328800"/>
            <a:ext cx="8607600" cy="167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600" dirty="0">
                <a:solidFill>
                  <a:srgbClr val="8D99A0"/>
                </a:solidFill>
                <a:latin typeface="Satoshi" pitchFamily="50" charset="0"/>
              </a:rPr>
              <a:t>Template for </a:t>
            </a:r>
            <a:r>
              <a:rPr lang="fr-FR" sz="600" dirty="0" err="1">
                <a:solidFill>
                  <a:srgbClr val="8D99A0"/>
                </a:solidFill>
                <a:latin typeface="Satoshi" pitchFamily="50" charset="0"/>
              </a:rPr>
              <a:t>external</a:t>
            </a:r>
            <a:endParaRPr lang="fr-FR" sz="600" dirty="0">
              <a:solidFill>
                <a:srgbClr val="8D99A0"/>
              </a:solidFill>
              <a:latin typeface="Satoshi" pitchFamily="50" charset="0"/>
            </a:endParaRPr>
          </a:p>
        </p:txBody>
      </p:sp>
      <p:sp>
        <p:nvSpPr>
          <p:cNvPr id="15" name="Rectangle 14" descr="{&quot;templafy&quot;:{&quot;id&quot;:&quot;e902c6d6-79bc-47c4-9c2a-11ed9967a2c8&quot;}}">
            <a:extLst>
              <a:ext uri="{FF2B5EF4-FFF2-40B4-BE49-F238E27FC236}">
                <a16:creationId xmlns:a16="http://schemas.microsoft.com/office/drawing/2014/main" id="{80EDF849-E90F-40BD-872C-DAAF1877A688}"/>
              </a:ext>
            </a:extLst>
          </p:cNvPr>
          <p:cNvSpPr/>
          <p:nvPr userDrawn="1"/>
        </p:nvSpPr>
        <p:spPr>
          <a:xfrm>
            <a:off x="1735200" y="6422400"/>
            <a:ext cx="2743200" cy="16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600" dirty="0">
                <a:solidFill>
                  <a:srgbClr val="8D99A0"/>
                </a:solidFill>
                <a:latin typeface="Satoshi" pitchFamily="50" charset="0"/>
              </a:rPr>
              <a:t>19/04/2023</a:t>
            </a:r>
          </a:p>
        </p:txBody>
      </p:sp>
    </p:spTree>
    <p:extLst>
      <p:ext uri="{BB962C8B-B14F-4D97-AF65-F5344CB8AC3E}">
        <p14:creationId xmlns:p14="http://schemas.microsoft.com/office/powerpoint/2010/main" val="398543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 bandeau gauche">
    <p:bg>
      <p:bgPr>
        <a:gradFill>
          <a:gsLst>
            <a:gs pos="33000">
              <a:schemeClr val="bg1">
                <a:lumMod val="95000"/>
              </a:schemeClr>
            </a:gs>
            <a:gs pos="33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738D52-231A-42AC-9E70-7FDEA57D6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418AFD-C301-46B4-BA6F-BD4699C131A9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6" name="Rectangle 5" descr="{&quot;templafy&quot;:{&quot;id&quot;:&quot;f9afbf14-7cd9-41bd-ac2c-3973fd33537d&quot;}}">
            <a:extLst>
              <a:ext uri="{FF2B5EF4-FFF2-40B4-BE49-F238E27FC236}">
                <a16:creationId xmlns:a16="http://schemas.microsoft.com/office/drawing/2014/main" id="{1D035BAB-F2B1-4CEE-8B5B-8BF4513643B3}"/>
              </a:ext>
            </a:extLst>
          </p:cNvPr>
          <p:cNvSpPr/>
          <p:nvPr userDrawn="1"/>
        </p:nvSpPr>
        <p:spPr>
          <a:xfrm>
            <a:off x="1735200" y="6328800"/>
            <a:ext cx="8607600" cy="167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600" dirty="0">
                <a:solidFill>
                  <a:srgbClr val="8D99A0"/>
                </a:solidFill>
                <a:latin typeface="Satoshi" pitchFamily="50" charset="0"/>
              </a:rPr>
              <a:t>Template for </a:t>
            </a:r>
            <a:r>
              <a:rPr lang="fr-FR" sz="600" dirty="0" err="1">
                <a:solidFill>
                  <a:srgbClr val="8D99A0"/>
                </a:solidFill>
                <a:latin typeface="Satoshi" pitchFamily="50" charset="0"/>
              </a:rPr>
              <a:t>external</a:t>
            </a:r>
            <a:endParaRPr lang="fr-FR" sz="600" dirty="0">
              <a:solidFill>
                <a:srgbClr val="8D99A0"/>
              </a:solidFill>
              <a:latin typeface="Satoshi" pitchFamily="50" charset="0"/>
            </a:endParaRPr>
          </a:p>
        </p:txBody>
      </p:sp>
      <p:sp>
        <p:nvSpPr>
          <p:cNvPr id="7" name="Rectangle 6" descr="{&quot;templafy&quot;:{&quot;id&quot;:&quot;42770a28-0a67-42d7-bb9f-5ea1cc684f6f&quot;}}">
            <a:extLst>
              <a:ext uri="{FF2B5EF4-FFF2-40B4-BE49-F238E27FC236}">
                <a16:creationId xmlns:a16="http://schemas.microsoft.com/office/drawing/2014/main" id="{848CBAF8-6145-499C-95E5-4D607B90059C}"/>
              </a:ext>
            </a:extLst>
          </p:cNvPr>
          <p:cNvSpPr/>
          <p:nvPr userDrawn="1"/>
        </p:nvSpPr>
        <p:spPr>
          <a:xfrm>
            <a:off x="1735200" y="6422400"/>
            <a:ext cx="2743200" cy="16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600" dirty="0">
                <a:solidFill>
                  <a:srgbClr val="8D99A0"/>
                </a:solidFill>
                <a:latin typeface="Satoshi" pitchFamily="50" charset="0"/>
              </a:rPr>
              <a:t>19/04/2023</a:t>
            </a:r>
          </a:p>
        </p:txBody>
      </p:sp>
    </p:spTree>
    <p:extLst>
      <p:ext uri="{BB962C8B-B14F-4D97-AF65-F5344CB8AC3E}">
        <p14:creationId xmlns:p14="http://schemas.microsoft.com/office/powerpoint/2010/main" val="502944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 bandeau droit">
    <p:bg>
      <p:bgPr>
        <a:gradFill>
          <a:gsLst>
            <a:gs pos="75000">
              <a:schemeClr val="bg1"/>
            </a:gs>
            <a:gs pos="75000">
              <a:schemeClr val="bg1">
                <a:lumMod val="95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738D52-231A-42AC-9E70-7FDEA57D6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418AFD-C301-46B4-BA6F-BD4699C131A9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6" name="Rectangle 5" descr="{&quot;templafy&quot;:{&quot;id&quot;:&quot;eaaf54fd-151c-44c7-883c-cfd7e5f3a43d&quot;}}">
            <a:extLst>
              <a:ext uri="{FF2B5EF4-FFF2-40B4-BE49-F238E27FC236}">
                <a16:creationId xmlns:a16="http://schemas.microsoft.com/office/drawing/2014/main" id="{CFFEEE0D-CAA9-4B3D-A2B1-D9888D5F43C5}"/>
              </a:ext>
            </a:extLst>
          </p:cNvPr>
          <p:cNvSpPr/>
          <p:nvPr userDrawn="1"/>
        </p:nvSpPr>
        <p:spPr>
          <a:xfrm>
            <a:off x="1735200" y="6328800"/>
            <a:ext cx="8607600" cy="167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600" dirty="0">
                <a:solidFill>
                  <a:srgbClr val="8D99A0"/>
                </a:solidFill>
                <a:latin typeface="Satoshi" pitchFamily="50" charset="0"/>
              </a:rPr>
              <a:t>Template for </a:t>
            </a:r>
            <a:r>
              <a:rPr lang="fr-FR" sz="600" dirty="0" err="1">
                <a:solidFill>
                  <a:srgbClr val="8D99A0"/>
                </a:solidFill>
                <a:latin typeface="Satoshi" pitchFamily="50" charset="0"/>
              </a:rPr>
              <a:t>external</a:t>
            </a:r>
            <a:endParaRPr lang="fr-FR" sz="600" dirty="0">
              <a:solidFill>
                <a:srgbClr val="8D99A0"/>
              </a:solidFill>
              <a:latin typeface="Satoshi" pitchFamily="50" charset="0"/>
            </a:endParaRPr>
          </a:p>
        </p:txBody>
      </p:sp>
      <p:sp>
        <p:nvSpPr>
          <p:cNvPr id="7" name="Rectangle 6" descr="{&quot;templafy&quot;:{&quot;id&quot;:&quot;b16882a1-fe2d-4973-9de1-134e0b195306&quot;}}">
            <a:extLst>
              <a:ext uri="{FF2B5EF4-FFF2-40B4-BE49-F238E27FC236}">
                <a16:creationId xmlns:a16="http://schemas.microsoft.com/office/drawing/2014/main" id="{2FF3E182-EE94-408A-8E19-97CAA0DADA76}"/>
              </a:ext>
            </a:extLst>
          </p:cNvPr>
          <p:cNvSpPr/>
          <p:nvPr userDrawn="1"/>
        </p:nvSpPr>
        <p:spPr>
          <a:xfrm>
            <a:off x="1735200" y="6422400"/>
            <a:ext cx="2743200" cy="16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600" dirty="0">
                <a:solidFill>
                  <a:srgbClr val="8D99A0"/>
                </a:solidFill>
                <a:latin typeface="Satoshi" pitchFamily="50" charset="0"/>
              </a:rPr>
              <a:t>19/04/2023</a:t>
            </a:r>
          </a:p>
        </p:txBody>
      </p:sp>
    </p:spTree>
    <p:extLst>
      <p:ext uri="{BB962C8B-B14F-4D97-AF65-F5344CB8AC3E}">
        <p14:creationId xmlns:p14="http://schemas.microsoft.com/office/powerpoint/2010/main" val="3791292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 bandeau bas">
    <p:bg>
      <p:bgPr>
        <a:gradFill>
          <a:gsLst>
            <a:gs pos="66000">
              <a:schemeClr val="bg1"/>
            </a:gs>
            <a:gs pos="66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738D52-231A-42AC-9E70-7FDEA57D6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418AFD-C301-46B4-BA6F-BD4699C131A9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6" name="Rectangle 5" descr="{&quot;templafy&quot;:{&quot;id&quot;:&quot;b59624a9-126a-4560-b987-c0c99334eb8b&quot;}}">
            <a:extLst>
              <a:ext uri="{FF2B5EF4-FFF2-40B4-BE49-F238E27FC236}">
                <a16:creationId xmlns:a16="http://schemas.microsoft.com/office/drawing/2014/main" id="{B4A45BC8-34A6-4D63-A352-4C19BEA43DFC}"/>
              </a:ext>
            </a:extLst>
          </p:cNvPr>
          <p:cNvSpPr/>
          <p:nvPr userDrawn="1"/>
        </p:nvSpPr>
        <p:spPr>
          <a:xfrm>
            <a:off x="1735200" y="6328800"/>
            <a:ext cx="8607600" cy="167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600" dirty="0">
                <a:solidFill>
                  <a:srgbClr val="8D99A0"/>
                </a:solidFill>
                <a:latin typeface="Satoshi" pitchFamily="50" charset="0"/>
              </a:rPr>
              <a:t>Template for </a:t>
            </a:r>
            <a:r>
              <a:rPr lang="fr-FR" sz="600" dirty="0" err="1">
                <a:solidFill>
                  <a:srgbClr val="8D99A0"/>
                </a:solidFill>
                <a:latin typeface="Satoshi" pitchFamily="50" charset="0"/>
              </a:rPr>
              <a:t>external</a:t>
            </a:r>
            <a:endParaRPr lang="fr-FR" sz="600" dirty="0">
              <a:solidFill>
                <a:srgbClr val="8D99A0"/>
              </a:solidFill>
              <a:latin typeface="Satoshi" pitchFamily="50" charset="0"/>
            </a:endParaRPr>
          </a:p>
        </p:txBody>
      </p:sp>
      <p:sp>
        <p:nvSpPr>
          <p:cNvPr id="7" name="Rectangle 6" descr="{&quot;templafy&quot;:{&quot;id&quot;:&quot;734dc03c-5081-4f31-85d8-c8f9753c7479&quot;}}">
            <a:extLst>
              <a:ext uri="{FF2B5EF4-FFF2-40B4-BE49-F238E27FC236}">
                <a16:creationId xmlns:a16="http://schemas.microsoft.com/office/drawing/2014/main" id="{52BFE376-A913-4E25-8A66-0286B5C69739}"/>
              </a:ext>
            </a:extLst>
          </p:cNvPr>
          <p:cNvSpPr/>
          <p:nvPr userDrawn="1"/>
        </p:nvSpPr>
        <p:spPr>
          <a:xfrm>
            <a:off x="1735200" y="6422400"/>
            <a:ext cx="2743200" cy="16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600" dirty="0">
                <a:solidFill>
                  <a:srgbClr val="8D99A0"/>
                </a:solidFill>
                <a:latin typeface="Satoshi" pitchFamily="50" charset="0"/>
              </a:rPr>
              <a:t>19/04/2023</a:t>
            </a:r>
          </a:p>
        </p:txBody>
      </p:sp>
    </p:spTree>
    <p:extLst>
      <p:ext uri="{BB962C8B-B14F-4D97-AF65-F5344CB8AC3E}">
        <p14:creationId xmlns:p14="http://schemas.microsoft.com/office/powerpoint/2010/main" val="29095269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B3C6EB-7628-4CE7-BA12-53E099378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16F6449-B0BE-4A8D-8E91-877110AA2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418AFD-C301-46B4-BA6F-BD4699C131A9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2" name="Rectangle 11" descr="{&quot;templafy&quot;:{&quot;id&quot;:&quot;87b6404c-4278-48f3-9a00-4711890371e6&quot;}}">
            <a:extLst>
              <a:ext uri="{FF2B5EF4-FFF2-40B4-BE49-F238E27FC236}">
                <a16:creationId xmlns:a16="http://schemas.microsoft.com/office/drawing/2014/main" id="{9A6EA897-243A-4E70-9A92-D61EF867AB29}"/>
              </a:ext>
            </a:extLst>
          </p:cNvPr>
          <p:cNvSpPr/>
          <p:nvPr userDrawn="1"/>
        </p:nvSpPr>
        <p:spPr>
          <a:xfrm>
            <a:off x="1735200" y="6328800"/>
            <a:ext cx="8607600" cy="167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600" dirty="0">
                <a:solidFill>
                  <a:srgbClr val="8D99A0"/>
                </a:solidFill>
                <a:latin typeface="Satoshi" pitchFamily="50" charset="0"/>
              </a:rPr>
              <a:t>Template for </a:t>
            </a:r>
            <a:r>
              <a:rPr lang="fr-FR" sz="600" dirty="0" err="1">
                <a:solidFill>
                  <a:srgbClr val="8D99A0"/>
                </a:solidFill>
                <a:latin typeface="Satoshi" pitchFamily="50" charset="0"/>
              </a:rPr>
              <a:t>external</a:t>
            </a:r>
            <a:endParaRPr lang="fr-FR" sz="600" dirty="0">
              <a:solidFill>
                <a:srgbClr val="8D99A0"/>
              </a:solidFill>
              <a:latin typeface="Satoshi" pitchFamily="50" charset="0"/>
            </a:endParaRPr>
          </a:p>
        </p:txBody>
      </p:sp>
      <p:sp>
        <p:nvSpPr>
          <p:cNvPr id="13" name="Rectangle 12" descr="{&quot;templafy&quot;:{&quot;id&quot;:&quot;0551f58b-c1d8-4347-966f-eecd30dc69bd&quot;}}">
            <a:extLst>
              <a:ext uri="{FF2B5EF4-FFF2-40B4-BE49-F238E27FC236}">
                <a16:creationId xmlns:a16="http://schemas.microsoft.com/office/drawing/2014/main" id="{864781DE-EE5F-4BD2-8EA7-C8D3602DBD87}"/>
              </a:ext>
            </a:extLst>
          </p:cNvPr>
          <p:cNvSpPr/>
          <p:nvPr userDrawn="1"/>
        </p:nvSpPr>
        <p:spPr>
          <a:xfrm>
            <a:off x="1735200" y="6422400"/>
            <a:ext cx="2743200" cy="16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600" dirty="0">
                <a:solidFill>
                  <a:srgbClr val="8D99A0"/>
                </a:solidFill>
                <a:latin typeface="Satoshi" pitchFamily="50" charset="0"/>
              </a:rPr>
              <a:t>19/04/2023</a:t>
            </a:r>
          </a:p>
        </p:txBody>
      </p:sp>
    </p:spTree>
    <p:extLst>
      <p:ext uri="{BB962C8B-B14F-4D97-AF65-F5344CB8AC3E}">
        <p14:creationId xmlns:p14="http://schemas.microsoft.com/office/powerpoint/2010/main" val="3609689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 avec pied d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738D52-231A-42AC-9E70-7FDEA57D6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418AFD-C301-46B4-BA6F-BD4699C131A9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5" name="Rectangle 4" descr="{&quot;templafy&quot;:{&quot;id&quot;:&quot;3882028c-5a01-4839-bbd5-fb3e3a16b741&quot;}}">
            <a:extLst>
              <a:ext uri="{FF2B5EF4-FFF2-40B4-BE49-F238E27FC236}">
                <a16:creationId xmlns:a16="http://schemas.microsoft.com/office/drawing/2014/main" id="{C6E0B1A5-134F-4717-9A44-84DEF7EB2B3A}"/>
              </a:ext>
            </a:extLst>
          </p:cNvPr>
          <p:cNvSpPr/>
          <p:nvPr userDrawn="1"/>
        </p:nvSpPr>
        <p:spPr>
          <a:xfrm>
            <a:off x="1735200" y="6328800"/>
            <a:ext cx="8607600" cy="167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600" dirty="0">
                <a:solidFill>
                  <a:srgbClr val="8D99A0"/>
                </a:solidFill>
                <a:latin typeface="Satoshi" pitchFamily="50" charset="0"/>
              </a:rPr>
              <a:t>Template for </a:t>
            </a:r>
            <a:r>
              <a:rPr lang="fr-FR" sz="600" dirty="0" err="1">
                <a:solidFill>
                  <a:srgbClr val="8D99A0"/>
                </a:solidFill>
                <a:latin typeface="Satoshi" pitchFamily="50" charset="0"/>
              </a:rPr>
              <a:t>external</a:t>
            </a:r>
            <a:endParaRPr lang="fr-FR" sz="600" dirty="0">
              <a:solidFill>
                <a:srgbClr val="8D99A0"/>
              </a:solidFill>
              <a:latin typeface="Satoshi" pitchFamily="50" charset="0"/>
            </a:endParaRPr>
          </a:p>
        </p:txBody>
      </p:sp>
      <p:sp>
        <p:nvSpPr>
          <p:cNvPr id="6" name="Rectangle 5" descr="{&quot;templafy&quot;:{&quot;id&quot;:&quot;107071e9-01d4-4f5c-a90a-737332acd1be&quot;}}">
            <a:extLst>
              <a:ext uri="{FF2B5EF4-FFF2-40B4-BE49-F238E27FC236}">
                <a16:creationId xmlns:a16="http://schemas.microsoft.com/office/drawing/2014/main" id="{39E1B808-AF8D-4D13-9950-C63C1B1935AD}"/>
              </a:ext>
            </a:extLst>
          </p:cNvPr>
          <p:cNvSpPr/>
          <p:nvPr userDrawn="1"/>
        </p:nvSpPr>
        <p:spPr>
          <a:xfrm>
            <a:off x="1735200" y="6422400"/>
            <a:ext cx="2743200" cy="16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600" dirty="0">
                <a:solidFill>
                  <a:srgbClr val="8D99A0"/>
                </a:solidFill>
                <a:latin typeface="Satoshi" pitchFamily="50" charset="0"/>
              </a:rPr>
              <a:t>19/04/2023</a:t>
            </a:r>
          </a:p>
        </p:txBody>
      </p:sp>
    </p:spTree>
    <p:extLst>
      <p:ext uri="{BB962C8B-B14F-4D97-AF65-F5344CB8AC3E}">
        <p14:creationId xmlns:p14="http://schemas.microsoft.com/office/powerpoint/2010/main" val="655437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04D4F-8CD4-6A82-CDB5-089C13611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Satoshi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DB1359-DB27-8140-5A7C-D71A4B887A3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F8C2FB-45E6-3222-BAEA-17E986463D2F}"/>
              </a:ext>
            </a:extLst>
          </p:cNvPr>
          <p:cNvSpPr>
            <a:spLocks noChangeAspect="1"/>
          </p:cNvSpPr>
          <p:nvPr userDrawn="1"/>
        </p:nvSpPr>
        <p:spPr>
          <a:xfrm>
            <a:off x="478465" y="0"/>
            <a:ext cx="1171353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Satoshi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911410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et contenu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1BDF7BC-7334-4D4B-B94D-1AD4BC10AA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EBFF6E8-949C-4187-9FD8-6E435219DA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marL="720000" marR="0" lvl="2" indent="-18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-"/>
              <a:tabLst/>
              <a:defRPr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DBDC1E-77AA-457D-86A3-1B010FBBA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418AFD-C301-46B4-BA6F-BD4699C131A9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Rectangle 6" descr="{&quot;templafy&quot;:{&quot;id&quot;:&quot;f82969da-ee92-4abe-8646-c285c237867b&quot;}}">
            <a:extLst>
              <a:ext uri="{FF2B5EF4-FFF2-40B4-BE49-F238E27FC236}">
                <a16:creationId xmlns:a16="http://schemas.microsoft.com/office/drawing/2014/main" id="{161FABC1-2681-4AF9-A6A2-CFE1C5EB3191}"/>
              </a:ext>
            </a:extLst>
          </p:cNvPr>
          <p:cNvSpPr/>
          <p:nvPr userDrawn="1"/>
        </p:nvSpPr>
        <p:spPr>
          <a:xfrm>
            <a:off x="1735200" y="6328800"/>
            <a:ext cx="8607600" cy="167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600" dirty="0">
                <a:solidFill>
                  <a:srgbClr val="8D99A0"/>
                </a:solidFill>
                <a:latin typeface="Satoshi" pitchFamily="50" charset="0"/>
              </a:rPr>
              <a:t>Template for </a:t>
            </a:r>
            <a:r>
              <a:rPr lang="fr-FR" sz="600" dirty="0" err="1">
                <a:solidFill>
                  <a:srgbClr val="8D99A0"/>
                </a:solidFill>
                <a:latin typeface="Satoshi" pitchFamily="50" charset="0"/>
              </a:rPr>
              <a:t>external</a:t>
            </a:r>
            <a:endParaRPr lang="fr-FR" sz="600" dirty="0">
              <a:solidFill>
                <a:srgbClr val="8D99A0"/>
              </a:solidFill>
              <a:latin typeface="Satoshi" pitchFamily="50" charset="0"/>
            </a:endParaRPr>
          </a:p>
        </p:txBody>
      </p:sp>
      <p:sp>
        <p:nvSpPr>
          <p:cNvPr id="8" name="Rectangle 7" descr="{&quot;templafy&quot;:{&quot;id&quot;:&quot;1165f2d5-5858-4bf7-a537-924bac2df77c&quot;}}">
            <a:extLst>
              <a:ext uri="{FF2B5EF4-FFF2-40B4-BE49-F238E27FC236}">
                <a16:creationId xmlns:a16="http://schemas.microsoft.com/office/drawing/2014/main" id="{C784DA07-BC69-44F2-980E-2218ECC5FC2E}"/>
              </a:ext>
            </a:extLst>
          </p:cNvPr>
          <p:cNvSpPr/>
          <p:nvPr userDrawn="1"/>
        </p:nvSpPr>
        <p:spPr>
          <a:xfrm>
            <a:off x="1735200" y="6422400"/>
            <a:ext cx="2743200" cy="16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600" dirty="0">
                <a:solidFill>
                  <a:srgbClr val="8D99A0"/>
                </a:solidFill>
                <a:latin typeface="Satoshi" pitchFamily="50" charset="0"/>
              </a:rPr>
              <a:t>19/04/2023</a:t>
            </a:r>
          </a:p>
        </p:txBody>
      </p:sp>
    </p:spTree>
    <p:extLst>
      <p:ext uri="{BB962C8B-B14F-4D97-AF65-F5344CB8AC3E}">
        <p14:creationId xmlns:p14="http://schemas.microsoft.com/office/powerpoint/2010/main" val="21941810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A9D3E-D41F-871E-CD40-F1EF77AB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0995"/>
          </a:xfrm>
          <a:prstGeom prst="rect">
            <a:avLst/>
          </a:prstGeom>
        </p:spPr>
        <p:txBody>
          <a:bodyPr anchor="t"/>
          <a:lstStyle>
            <a:lvl1pPr>
              <a:defRPr sz="2800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B366D6-0B59-9BD3-4AFF-D84B21E434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3246437"/>
            <a:ext cx="508000" cy="365125"/>
          </a:xfrm>
          <a:prstGeom prst="rect">
            <a:avLst/>
          </a:prstGeom>
        </p:spPr>
        <p:txBody>
          <a:bodyPr/>
          <a:lstStyle/>
          <a:p>
            <a:fld id="{EF4E0228-8466-497E-9638-D4E47310A2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85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FE9E8D-85B8-0133-787A-45A6BDA5E6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3246437"/>
            <a:ext cx="508000" cy="365125"/>
          </a:xfrm>
          <a:prstGeom prst="rect">
            <a:avLst/>
          </a:prstGeom>
        </p:spPr>
        <p:txBody>
          <a:bodyPr/>
          <a:lstStyle/>
          <a:p>
            <a:fld id="{EF4E0228-8466-497E-9638-D4E47310A2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C1F294-B0BE-3785-5EC3-81B4EDF65B0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1140643"/>
            <a:ext cx="10515600" cy="4845378"/>
          </a:xfrm>
          <a:prstGeom prst="rect">
            <a:avLst/>
          </a:prstGeom>
        </p:spPr>
        <p:txBody>
          <a:bodyPr/>
          <a:lstStyle>
            <a:lvl1pPr>
              <a:buClr>
                <a:srgbClr val="FF4267"/>
              </a:buClr>
              <a:defRPr/>
            </a:lvl1pPr>
            <a:lvl2pPr>
              <a:buClr>
                <a:srgbClr val="FF4267"/>
              </a:buClr>
              <a:defRPr/>
            </a:lvl2pPr>
            <a:lvl3pPr>
              <a:buClr>
                <a:srgbClr val="FF4267"/>
              </a:buClr>
              <a:defRPr/>
            </a:lvl3pPr>
            <a:lvl4pPr>
              <a:buClr>
                <a:srgbClr val="FF4267"/>
              </a:buClr>
              <a:defRPr/>
            </a:lvl4pPr>
            <a:lvl5pPr>
              <a:buClr>
                <a:srgbClr val="FF4267"/>
              </a:buClr>
              <a:defRPr/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804AB80-0C1A-D4E2-C957-095A3C94D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0995"/>
          </a:xfrm>
          <a:prstGeom prst="rect">
            <a:avLst/>
          </a:prstGeom>
        </p:spPr>
        <p:txBody>
          <a:bodyPr anchor="t"/>
          <a:lstStyle>
            <a:lvl1pPr>
              <a:defRPr sz="2800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83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2F5CEBAE-CECD-A425-78A0-4053D2173C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246437"/>
            <a:ext cx="5080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EF4E0228-8466-497E-9638-D4E47310A2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389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292CC-4D74-4FDB-B53A-757BF8F9DF3F}" type="datetimeFigureOut">
              <a:rPr lang="en-US" smtClean="0"/>
              <a:t>1/13/25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3246437"/>
            <a:ext cx="508000" cy="365125"/>
          </a:xfrm>
          <a:prstGeom prst="rect">
            <a:avLst/>
          </a:prstGeom>
        </p:spPr>
        <p:txBody>
          <a:bodyPr/>
          <a:lstStyle/>
          <a:p>
            <a:fld id="{D6FC9208-7EAB-43CF-8D7C-E214FBF6A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40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bar">
  <p:cSld name="Slide ba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51625" y="3290400"/>
            <a:ext cx="396000" cy="2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700">
                <a:solidFill>
                  <a:schemeClr val="lt1"/>
                </a:solidFill>
              </a:defRPr>
            </a:lvl1pPr>
            <a:lvl2pPr lvl="1" algn="ctr">
              <a:buNone/>
              <a:defRPr sz="700">
                <a:solidFill>
                  <a:schemeClr val="lt1"/>
                </a:solidFill>
              </a:defRPr>
            </a:lvl2pPr>
            <a:lvl3pPr lvl="2" algn="ctr">
              <a:buNone/>
              <a:defRPr sz="700">
                <a:solidFill>
                  <a:schemeClr val="lt1"/>
                </a:solidFill>
              </a:defRPr>
            </a:lvl3pPr>
            <a:lvl4pPr lvl="3" algn="ctr">
              <a:buNone/>
              <a:defRPr sz="700">
                <a:solidFill>
                  <a:schemeClr val="lt1"/>
                </a:solidFill>
              </a:defRPr>
            </a:lvl4pPr>
            <a:lvl5pPr lvl="4" algn="ctr">
              <a:buNone/>
              <a:defRPr sz="700">
                <a:solidFill>
                  <a:schemeClr val="lt1"/>
                </a:solidFill>
              </a:defRPr>
            </a:lvl5pPr>
            <a:lvl6pPr lvl="5" algn="ctr">
              <a:buNone/>
              <a:defRPr sz="700">
                <a:solidFill>
                  <a:schemeClr val="lt1"/>
                </a:solidFill>
              </a:defRPr>
            </a:lvl6pPr>
            <a:lvl7pPr lvl="6" algn="ctr">
              <a:buNone/>
              <a:defRPr sz="700">
                <a:solidFill>
                  <a:schemeClr val="lt1"/>
                </a:solidFill>
              </a:defRPr>
            </a:lvl7pPr>
            <a:lvl8pPr lvl="7" algn="ctr">
              <a:buNone/>
              <a:defRPr sz="700">
                <a:solidFill>
                  <a:schemeClr val="lt1"/>
                </a:solidFill>
              </a:defRPr>
            </a:lvl8pPr>
            <a:lvl9pPr lvl="8" algn="ctr">
              <a:buNone/>
              <a:defRPr sz="700"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950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Title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01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845" y="2049552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algn="ctr" defTabSz="412750">
              <a:lnSpc>
                <a:spcPct val="100000"/>
              </a:lnSpc>
              <a:defRPr sz="1600" b="0" i="0" spc="0">
                <a:solidFill>
                  <a:srgbClr val="FF4266"/>
                </a:solidFill>
                <a:latin typeface="Satoshi Light" pitchFamily="2" charset="0"/>
              </a:defRPr>
            </a:lvl1pPr>
          </a:lstStyle>
          <a:p>
            <a:r>
              <a:rPr dirty="0"/>
              <a:t>01</a:t>
            </a:r>
          </a:p>
        </p:txBody>
      </p:sp>
      <p:sp>
        <p:nvSpPr>
          <p:cNvPr id="57" name="Section title.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667883" y="2461593"/>
            <a:ext cx="2856235" cy="1769715"/>
          </a:xfrm>
          <a:prstGeom prst="rect">
            <a:avLst/>
          </a:prstGeom>
        </p:spPr>
        <p:txBody>
          <a:bodyPr anchor="ctr">
            <a:spAutoFit/>
          </a:bodyPr>
          <a:lstStyle>
            <a:lvl1pPr algn="ctr">
              <a:defRPr sz="5450" b="0" i="0" spc="-109">
                <a:solidFill>
                  <a:srgbClr val="000000"/>
                </a:solidFill>
                <a:latin typeface="Satoshi Light" pitchFamily="2" charset="0"/>
              </a:defRPr>
            </a:lvl1pPr>
          </a:lstStyle>
          <a:p>
            <a:r>
              <a:rPr dirty="0"/>
              <a:t>Section title.</a:t>
            </a:r>
          </a:p>
        </p:txBody>
      </p:sp>
      <p:sp>
        <p:nvSpPr>
          <p:cNvPr id="5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58057" y="6547459"/>
            <a:ext cx="164542" cy="180341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60641789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FE9E8D-85B8-0133-787A-45A6BDA5E6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3246437"/>
            <a:ext cx="508000" cy="365125"/>
          </a:xfrm>
          <a:prstGeom prst="rect">
            <a:avLst/>
          </a:prstGeom>
        </p:spPr>
        <p:txBody>
          <a:bodyPr/>
          <a:lstStyle/>
          <a:p>
            <a:fld id="{EF4E0228-8466-497E-9638-D4E47310A2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C1F294-B0BE-3785-5EC3-81B4EDF65B0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1140643"/>
            <a:ext cx="10515600" cy="4845378"/>
          </a:xfrm>
          <a:prstGeom prst="rect">
            <a:avLst/>
          </a:prstGeom>
        </p:spPr>
        <p:txBody>
          <a:bodyPr/>
          <a:lstStyle>
            <a:lvl1pPr>
              <a:buClr>
                <a:srgbClr val="FF4267"/>
              </a:buClr>
              <a:defRPr/>
            </a:lvl1pPr>
            <a:lvl2pPr>
              <a:buClr>
                <a:srgbClr val="FF4267"/>
              </a:buClr>
              <a:defRPr/>
            </a:lvl2pPr>
            <a:lvl3pPr>
              <a:buClr>
                <a:srgbClr val="FF4267"/>
              </a:buClr>
              <a:defRPr/>
            </a:lvl3pPr>
            <a:lvl4pPr>
              <a:buClr>
                <a:srgbClr val="FF4267"/>
              </a:buClr>
              <a:defRPr/>
            </a:lvl4pPr>
            <a:lvl5pPr>
              <a:buClr>
                <a:srgbClr val="FF4267"/>
              </a:buClr>
              <a:defRPr/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804AB80-0C1A-D4E2-C957-095A3C94D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0995"/>
          </a:xfrm>
          <a:prstGeom prst="rect">
            <a:avLst/>
          </a:prstGeom>
        </p:spPr>
        <p:txBody>
          <a:bodyPr anchor="t"/>
          <a:lstStyle>
            <a:lvl1pPr>
              <a:defRPr sz="2800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193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avec image de fon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CBA821-3A50-4321-8CCE-6FCE6D29B638}"/>
              </a:ext>
            </a:extLst>
          </p:cNvPr>
          <p:cNvSpPr>
            <a:spLocks/>
          </p:cNvSpPr>
          <p:nvPr userDrawn="1"/>
        </p:nvSpPr>
        <p:spPr>
          <a:xfrm>
            <a:off x="1392238" y="1028699"/>
            <a:ext cx="9442450" cy="4686300"/>
          </a:xfrm>
          <a:prstGeom prst="rect">
            <a:avLst/>
          </a:prstGeom>
          <a:solidFill>
            <a:schemeClr val="bg1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Satoshi" pitchFamily="50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3CC0E71-3A81-4D14-9E74-E3850DBC09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1478" y="3726382"/>
            <a:ext cx="9442975" cy="647363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A879715-0828-4204-8DD3-FC0D7474A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418AFD-C301-46B4-BA6F-BD4699C131A9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2" name="Rectangle 21" descr="{&quot;templafy&quot;:{&quot;id&quot;:&quot;1d30ef8a-4ffa-4816-b987-60ec3e7bd5f1&quot;}}">
            <a:extLst>
              <a:ext uri="{FF2B5EF4-FFF2-40B4-BE49-F238E27FC236}">
                <a16:creationId xmlns:a16="http://schemas.microsoft.com/office/drawing/2014/main" id="{F3CB8007-FE60-42F6-ADDC-DE86C6B79016}"/>
              </a:ext>
            </a:extLst>
          </p:cNvPr>
          <p:cNvSpPr>
            <a:spLocks/>
          </p:cNvSpPr>
          <p:nvPr userDrawn="1"/>
        </p:nvSpPr>
        <p:spPr>
          <a:xfrm>
            <a:off x="1391478" y="1028735"/>
            <a:ext cx="9442976" cy="2481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20000"/>
              </a:lnSpc>
            </a:pPr>
            <a:r>
              <a:rPr lang="fr-FR" sz="2800" cap="all" baseline="0" dirty="0">
                <a:solidFill>
                  <a:schemeClr val="accent2"/>
                </a:solidFill>
                <a:latin typeface="Satoshi Light" pitchFamily="50" charset="0"/>
                <a:ea typeface="RolexFont Office Light" panose="020B0604020202020204" charset="-78"/>
                <a:cs typeface="RolexFont Office Light" panose="020B0604020202020204" charset="-78"/>
              </a:rPr>
              <a:t>Template for </a:t>
            </a:r>
            <a:r>
              <a:rPr lang="fr-FR" sz="2800" cap="all" baseline="0" dirty="0" err="1">
                <a:solidFill>
                  <a:schemeClr val="accent2"/>
                </a:solidFill>
                <a:latin typeface="Satoshi Light" pitchFamily="50" charset="0"/>
                <a:ea typeface="RolexFont Office Light" panose="020B0604020202020204" charset="-78"/>
                <a:cs typeface="RolexFont Office Light" panose="020B0604020202020204" charset="-78"/>
              </a:rPr>
              <a:t>external</a:t>
            </a:r>
            <a:endParaRPr lang="fr-FR" sz="2800" cap="all" baseline="0" dirty="0">
              <a:solidFill>
                <a:schemeClr val="accent2"/>
              </a:solidFill>
              <a:latin typeface="Satoshi Light" pitchFamily="50" charset="0"/>
              <a:ea typeface="RolexFont Office Light" panose="020B0604020202020204" charset="-78"/>
              <a:cs typeface="RolexFont Office Light" panose="020B0604020202020204" charset="-78"/>
            </a:endParaRPr>
          </a:p>
        </p:txBody>
      </p:sp>
      <p:sp>
        <p:nvSpPr>
          <p:cNvPr id="29" name="Rectangle 28" descr="{&quot;templafy&quot;:{&quot;id&quot;:&quot;9fc7b623-0986-42b9-a248-162c7d6994bc&quot;}}">
            <a:extLst>
              <a:ext uri="{FF2B5EF4-FFF2-40B4-BE49-F238E27FC236}">
                <a16:creationId xmlns:a16="http://schemas.microsoft.com/office/drawing/2014/main" id="{22E04A05-FA0F-43F1-ACF8-9E1D989CEFC5}"/>
              </a:ext>
            </a:extLst>
          </p:cNvPr>
          <p:cNvSpPr>
            <a:spLocks/>
          </p:cNvSpPr>
          <p:nvPr userDrawn="1"/>
        </p:nvSpPr>
        <p:spPr>
          <a:xfrm>
            <a:off x="1735200" y="6421078"/>
            <a:ext cx="2743200" cy="167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600" dirty="0">
                <a:latin typeface="Satoshi" pitchFamily="50" charset="0"/>
              </a:rPr>
              <a:t>19/04/2023</a:t>
            </a:r>
          </a:p>
        </p:txBody>
      </p:sp>
      <p:cxnSp>
        <p:nvCxnSpPr>
          <p:cNvPr id="18" name="Connecteur droit 19">
            <a:extLst>
              <a:ext uri="{FF2B5EF4-FFF2-40B4-BE49-F238E27FC236}">
                <a16:creationId xmlns:a16="http://schemas.microsoft.com/office/drawing/2014/main" id="{3F4669BA-A6F8-4A20-80BE-13762BDAF755}"/>
              </a:ext>
            </a:extLst>
          </p:cNvPr>
          <p:cNvCxnSpPr>
            <a:cxnSpLocks/>
          </p:cNvCxnSpPr>
          <p:nvPr userDrawn="1"/>
        </p:nvCxnSpPr>
        <p:spPr>
          <a:xfrm>
            <a:off x="1320406" y="6379859"/>
            <a:ext cx="0" cy="16799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20">
            <a:extLst>
              <a:ext uri="{FF2B5EF4-FFF2-40B4-BE49-F238E27FC236}">
                <a16:creationId xmlns:a16="http://schemas.microsoft.com/office/drawing/2014/main" id="{49767052-BFEC-4BE3-B1F6-35685C872AFE}"/>
              </a:ext>
            </a:extLst>
          </p:cNvPr>
          <p:cNvCxnSpPr>
            <a:cxnSpLocks/>
          </p:cNvCxnSpPr>
          <p:nvPr userDrawn="1"/>
        </p:nvCxnSpPr>
        <p:spPr>
          <a:xfrm>
            <a:off x="1735200" y="6379859"/>
            <a:ext cx="0" cy="167999"/>
          </a:xfrm>
          <a:prstGeom prst="line">
            <a:avLst/>
          </a:prstGeom>
          <a:ln w="6350">
            <a:solidFill>
              <a:srgbClr val="CC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 descr="{&quot;templafy&quot;:{&quot;id&quot;:&quot;51d5137e-1faf-4eee-9bc6-0b6ca28af933&quot;}}">
            <a:extLst>
              <a:ext uri="{FF2B5EF4-FFF2-40B4-BE49-F238E27FC236}">
                <a16:creationId xmlns:a16="http://schemas.microsoft.com/office/drawing/2014/main" id="{90DBBD42-3189-45FB-81BF-4B5FC0B98997}"/>
              </a:ext>
            </a:extLst>
          </p:cNvPr>
          <p:cNvSpPr>
            <a:spLocks/>
          </p:cNvSpPr>
          <p:nvPr userDrawn="1"/>
        </p:nvSpPr>
        <p:spPr>
          <a:xfrm>
            <a:off x="1735200" y="6328800"/>
            <a:ext cx="8607600" cy="167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600" dirty="0">
                <a:latin typeface="Satoshi" pitchFamily="50" charset="0"/>
              </a:rPr>
              <a:t>Template for </a:t>
            </a:r>
            <a:r>
              <a:rPr lang="fr-FR" sz="600" dirty="0" err="1">
                <a:latin typeface="Satoshi" pitchFamily="50" charset="0"/>
              </a:rPr>
              <a:t>external</a:t>
            </a:r>
            <a:endParaRPr lang="fr-FR" sz="600" dirty="0">
              <a:latin typeface="Satoshi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6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hapitre fond gris foncé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8D072B-7CEE-4C16-9244-E27CCE5B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459979"/>
            <a:ext cx="10515600" cy="1896868"/>
          </a:xfrm>
        </p:spPr>
        <p:txBody>
          <a:bodyPr anchor="ctr" anchorCtr="0">
            <a:normAutofit/>
          </a:bodyPr>
          <a:lstStyle>
            <a:lvl1pPr algn="ctr">
              <a:defRPr sz="2000" baseline="0">
                <a:solidFill>
                  <a:schemeClr val="bg1"/>
                </a:solidFill>
                <a:latin typeface="Satoshi Light" pitchFamily="50" charset="0"/>
                <a:ea typeface="Satoshi Light" pitchFamily="50" charset="0"/>
                <a:cs typeface="RolexFont Office Light" panose="020B0305040000000001" pitchFamily="34" charset="-78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19FC01-3CCD-4A0D-8AEC-10BC5CC85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cxnSp>
        <p:nvCxnSpPr>
          <p:cNvPr id="10" name="Connecteur droit 20">
            <a:extLst>
              <a:ext uri="{FF2B5EF4-FFF2-40B4-BE49-F238E27FC236}">
                <a16:creationId xmlns:a16="http://schemas.microsoft.com/office/drawing/2014/main" id="{76C01CA1-AF6C-4C26-80A3-4B661877262F}"/>
              </a:ext>
            </a:extLst>
          </p:cNvPr>
          <p:cNvCxnSpPr>
            <a:cxnSpLocks/>
          </p:cNvCxnSpPr>
          <p:nvPr userDrawn="1"/>
        </p:nvCxnSpPr>
        <p:spPr>
          <a:xfrm>
            <a:off x="1735200" y="6379859"/>
            <a:ext cx="0" cy="167999"/>
          </a:xfrm>
          <a:prstGeom prst="line">
            <a:avLst/>
          </a:prstGeom>
          <a:ln w="6350">
            <a:solidFill>
              <a:srgbClr val="CC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D49A1926-E08B-4337-BF30-4888DE91EF54}"/>
              </a:ext>
            </a:extLst>
          </p:cNvPr>
          <p:cNvCxnSpPr>
            <a:cxnSpLocks/>
          </p:cNvCxnSpPr>
          <p:nvPr userDrawn="1"/>
        </p:nvCxnSpPr>
        <p:spPr>
          <a:xfrm>
            <a:off x="1320406" y="6379859"/>
            <a:ext cx="0" cy="16799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5C271-52C7-4429-A6D9-2626C9D44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418AFD-C301-46B4-BA6F-BD4699C131A9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8" name="Rectangle 17" descr="{&quot;templafy&quot;:{&quot;id&quot;:&quot;1a974a83-36bb-47c9-a19a-3907d6b06a02&quot;}}">
            <a:extLst>
              <a:ext uri="{FF2B5EF4-FFF2-40B4-BE49-F238E27FC236}">
                <a16:creationId xmlns:a16="http://schemas.microsoft.com/office/drawing/2014/main" id="{4F8B064D-BB30-46D4-BE51-49A7599E2D50}"/>
              </a:ext>
            </a:extLst>
          </p:cNvPr>
          <p:cNvSpPr/>
          <p:nvPr userDrawn="1"/>
        </p:nvSpPr>
        <p:spPr>
          <a:xfrm>
            <a:off x="1735200" y="6422400"/>
            <a:ext cx="2743200" cy="16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600" dirty="0">
                <a:solidFill>
                  <a:schemeClr val="bg1"/>
                </a:solidFill>
                <a:latin typeface="Satoshi" pitchFamily="50" charset="0"/>
              </a:rPr>
              <a:t>19/04/2023</a:t>
            </a:r>
          </a:p>
        </p:txBody>
      </p:sp>
      <p:sp>
        <p:nvSpPr>
          <p:cNvPr id="11" name="Rectangle 10" descr="{&quot;templafy&quot;:{&quot;id&quot;:&quot;8fda0b8f-4443-432d-949a-97025c45bb3e&quot;}}">
            <a:extLst>
              <a:ext uri="{FF2B5EF4-FFF2-40B4-BE49-F238E27FC236}">
                <a16:creationId xmlns:a16="http://schemas.microsoft.com/office/drawing/2014/main" id="{CC8B85E8-3C9C-4939-A7E7-7F4FD825CD82}"/>
              </a:ext>
            </a:extLst>
          </p:cNvPr>
          <p:cNvSpPr>
            <a:spLocks/>
          </p:cNvSpPr>
          <p:nvPr userDrawn="1"/>
        </p:nvSpPr>
        <p:spPr>
          <a:xfrm>
            <a:off x="1735200" y="6328800"/>
            <a:ext cx="8607600" cy="167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600" dirty="0">
                <a:latin typeface="Satoshi" pitchFamily="50" charset="0"/>
              </a:rPr>
              <a:t>Template for </a:t>
            </a:r>
            <a:r>
              <a:rPr lang="fr-FR" sz="600" dirty="0" err="1">
                <a:latin typeface="Satoshi" pitchFamily="50" charset="0"/>
              </a:rPr>
              <a:t>external</a:t>
            </a:r>
            <a:endParaRPr lang="fr-FR" sz="600" dirty="0">
              <a:latin typeface="Satoshi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272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fond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8D072B-7CEE-4C16-9244-E27CCE5B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6722" y="2082293"/>
            <a:ext cx="4280728" cy="1896868"/>
          </a:xfrm>
        </p:spPr>
        <p:txBody>
          <a:bodyPr anchor="ctr" anchorCtr="0">
            <a:normAutofit/>
          </a:bodyPr>
          <a:lstStyle>
            <a:lvl1pPr algn="ctr"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  <a:latin typeface="Satoshi Light" pitchFamily="50" charset="0"/>
                <a:ea typeface="Satoshi Light" pitchFamily="50" charset="0"/>
                <a:cs typeface="RolexFont Office Light" panose="020B0305040000000001" pitchFamily="34" charset="-78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19FC01-3CCD-4A0D-8AEC-10BC5CC85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66722" y="4119671"/>
            <a:ext cx="4280728" cy="1500187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4004C0-AF12-4AEF-AFA8-1DA618B3D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418AFD-C301-46B4-BA6F-BD4699C131A9}" type="slidenum">
              <a:rPr lang="fr-FR" smtClean="0"/>
              <a:pPr/>
              <a:t>‹#›</a:t>
            </a:fld>
            <a:endParaRPr lang="fr-FR" dirty="0"/>
          </a:p>
        </p:txBody>
      </p:sp>
      <p:cxnSp>
        <p:nvCxnSpPr>
          <p:cNvPr id="11" name="Connecteur droit 19">
            <a:extLst>
              <a:ext uri="{FF2B5EF4-FFF2-40B4-BE49-F238E27FC236}">
                <a16:creationId xmlns:a16="http://schemas.microsoft.com/office/drawing/2014/main" id="{956A3A73-5400-471A-B8AE-A40670FC5113}"/>
              </a:ext>
            </a:extLst>
          </p:cNvPr>
          <p:cNvCxnSpPr>
            <a:cxnSpLocks/>
          </p:cNvCxnSpPr>
          <p:nvPr userDrawn="1"/>
        </p:nvCxnSpPr>
        <p:spPr>
          <a:xfrm>
            <a:off x="1320406" y="6379859"/>
            <a:ext cx="0" cy="16799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20">
            <a:extLst>
              <a:ext uri="{FF2B5EF4-FFF2-40B4-BE49-F238E27FC236}">
                <a16:creationId xmlns:a16="http://schemas.microsoft.com/office/drawing/2014/main" id="{133F7FF2-1992-4828-A271-0E9E827E1882}"/>
              </a:ext>
            </a:extLst>
          </p:cNvPr>
          <p:cNvCxnSpPr>
            <a:cxnSpLocks/>
          </p:cNvCxnSpPr>
          <p:nvPr userDrawn="1"/>
        </p:nvCxnSpPr>
        <p:spPr>
          <a:xfrm>
            <a:off x="1735200" y="6379859"/>
            <a:ext cx="0" cy="167999"/>
          </a:xfrm>
          <a:prstGeom prst="line">
            <a:avLst/>
          </a:prstGeom>
          <a:ln w="6350">
            <a:solidFill>
              <a:srgbClr val="CC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 descr="{&quot;templafy&quot;:{&quot;id&quot;:&quot;945b28fd-ce12-4814-bf14-06e30b630d8d&quot;}}">
            <a:extLst>
              <a:ext uri="{FF2B5EF4-FFF2-40B4-BE49-F238E27FC236}">
                <a16:creationId xmlns:a16="http://schemas.microsoft.com/office/drawing/2014/main" id="{412236FC-A2C7-49E7-AF11-7BB21D566F29}"/>
              </a:ext>
            </a:extLst>
          </p:cNvPr>
          <p:cNvSpPr>
            <a:spLocks/>
          </p:cNvSpPr>
          <p:nvPr userDrawn="1"/>
        </p:nvSpPr>
        <p:spPr>
          <a:xfrm>
            <a:off x="1735200" y="6421078"/>
            <a:ext cx="2743200" cy="167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600" dirty="0">
                <a:latin typeface="Satoshi" pitchFamily="50" charset="0"/>
              </a:rPr>
              <a:t>19/04/2023</a:t>
            </a:r>
          </a:p>
        </p:txBody>
      </p:sp>
      <p:sp>
        <p:nvSpPr>
          <p:cNvPr id="15" name="Rectangle 14" descr="{&quot;templafy&quot;:{&quot;id&quot;:&quot;beaedbd8-dfd7-4a33-9695-c36c10f2e452&quot;}}">
            <a:extLst>
              <a:ext uri="{FF2B5EF4-FFF2-40B4-BE49-F238E27FC236}">
                <a16:creationId xmlns:a16="http://schemas.microsoft.com/office/drawing/2014/main" id="{B36C3085-D1EC-48FF-BB9F-0A4D3ED2373C}"/>
              </a:ext>
            </a:extLst>
          </p:cNvPr>
          <p:cNvSpPr>
            <a:spLocks/>
          </p:cNvSpPr>
          <p:nvPr userDrawn="1"/>
        </p:nvSpPr>
        <p:spPr>
          <a:xfrm>
            <a:off x="1735200" y="6328800"/>
            <a:ext cx="8607600" cy="167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600" dirty="0">
                <a:latin typeface="Satoshi" pitchFamily="50" charset="0"/>
              </a:rPr>
              <a:t>Template for </a:t>
            </a:r>
            <a:r>
              <a:rPr lang="fr-FR" sz="600" dirty="0" err="1">
                <a:latin typeface="Satoshi" pitchFamily="50" charset="0"/>
              </a:rPr>
              <a:t>external</a:t>
            </a:r>
            <a:endParaRPr lang="fr-FR" sz="600" dirty="0">
              <a:latin typeface="Satoshi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08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8D072B-7CEE-4C16-9244-E27CCE5B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620" y="2082293"/>
            <a:ext cx="10372760" cy="1896868"/>
          </a:xfrm>
        </p:spPr>
        <p:txBody>
          <a:bodyPr anchor="ctr" anchorCtr="0">
            <a:normAutofit/>
          </a:bodyPr>
          <a:lstStyle>
            <a:lvl1pPr algn="ctr">
              <a:defRPr sz="2000" baseline="0">
                <a:solidFill>
                  <a:schemeClr val="bg1"/>
                </a:solidFill>
                <a:latin typeface="Satoshi Light" pitchFamily="50" charset="0"/>
                <a:ea typeface="Satoshi Light" pitchFamily="50" charset="0"/>
                <a:cs typeface="RolexFont Office Light" panose="020B0305040000000001" pitchFamily="34" charset="-78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19FC01-3CCD-4A0D-8AEC-10BC5CC85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9620" y="4119671"/>
            <a:ext cx="10372760" cy="1500187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D72AB-86FB-4A46-B6BE-F9E954021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418AFD-C301-46B4-BA6F-BD4699C131A9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5" name="Rectangle 11" descr="{&quot;templafy&quot;:{&quot;id&quot;:&quot;ceb513a6-3b4c-4cf1-8a2a-9d265b8c60da&quot;}}">
            <a:extLst>
              <a:ext uri="{FF2B5EF4-FFF2-40B4-BE49-F238E27FC236}">
                <a16:creationId xmlns:a16="http://schemas.microsoft.com/office/drawing/2014/main" id="{A9B120AF-1743-4220-B075-A844D25101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36800" y="6177600"/>
            <a:ext cx="707232" cy="396050"/>
          </a:xfrm>
          <a:prstGeom prst="rect">
            <a:avLst/>
          </a:prstGeom>
        </p:spPr>
      </p:pic>
      <p:pic>
        <p:nvPicPr>
          <p:cNvPr id="7" name="Rectangle 12" descr="{&quot;templafy&quot;:{&quot;id&quot;:&quot;e54cec76-62ba-4fd7-87ba-8f1424d52cf7&quot;}}">
            <a:extLst>
              <a:ext uri="{FF2B5EF4-FFF2-40B4-BE49-F238E27FC236}">
                <a16:creationId xmlns:a16="http://schemas.microsoft.com/office/drawing/2014/main" id="{3251C9F2-D97A-45C5-B365-6934B17B1B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0000" y="6346801"/>
            <a:ext cx="630078" cy="201625"/>
          </a:xfrm>
          <a:prstGeom prst="rect">
            <a:avLst/>
          </a:prstGeom>
        </p:spPr>
      </p:pic>
      <p:cxnSp>
        <p:nvCxnSpPr>
          <p:cNvPr id="10" name="Connecteur droit 19">
            <a:extLst>
              <a:ext uri="{FF2B5EF4-FFF2-40B4-BE49-F238E27FC236}">
                <a16:creationId xmlns:a16="http://schemas.microsoft.com/office/drawing/2014/main" id="{E6960C3F-A89A-4448-8AF6-925A49A661B0}"/>
              </a:ext>
            </a:extLst>
          </p:cNvPr>
          <p:cNvCxnSpPr>
            <a:cxnSpLocks/>
          </p:cNvCxnSpPr>
          <p:nvPr userDrawn="1"/>
        </p:nvCxnSpPr>
        <p:spPr>
          <a:xfrm>
            <a:off x="1320406" y="6379859"/>
            <a:ext cx="0" cy="16799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20">
            <a:extLst>
              <a:ext uri="{FF2B5EF4-FFF2-40B4-BE49-F238E27FC236}">
                <a16:creationId xmlns:a16="http://schemas.microsoft.com/office/drawing/2014/main" id="{5EEFB5C8-158B-4A84-9068-8E0E72FEE94B}"/>
              </a:ext>
            </a:extLst>
          </p:cNvPr>
          <p:cNvCxnSpPr>
            <a:cxnSpLocks/>
          </p:cNvCxnSpPr>
          <p:nvPr userDrawn="1"/>
        </p:nvCxnSpPr>
        <p:spPr>
          <a:xfrm>
            <a:off x="1735200" y="6379859"/>
            <a:ext cx="0" cy="167999"/>
          </a:xfrm>
          <a:prstGeom prst="line">
            <a:avLst/>
          </a:prstGeom>
          <a:ln w="6350">
            <a:solidFill>
              <a:srgbClr val="CC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 descr="{&quot;templafy&quot;:{&quot;id&quot;:&quot;d9ac6e73-9d37-45d8-a0b8-fd25f8b9b2db&quot;}}">
            <a:extLst>
              <a:ext uri="{FF2B5EF4-FFF2-40B4-BE49-F238E27FC236}">
                <a16:creationId xmlns:a16="http://schemas.microsoft.com/office/drawing/2014/main" id="{EC5F707D-FF0E-4F6A-9488-097D824B1B1B}"/>
              </a:ext>
            </a:extLst>
          </p:cNvPr>
          <p:cNvSpPr>
            <a:spLocks/>
          </p:cNvSpPr>
          <p:nvPr userDrawn="1"/>
        </p:nvSpPr>
        <p:spPr>
          <a:xfrm>
            <a:off x="1735200" y="6421078"/>
            <a:ext cx="2743200" cy="167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600" dirty="0">
                <a:latin typeface="Satoshi" pitchFamily="50" charset="0"/>
              </a:rPr>
              <a:t>19/04/2023</a:t>
            </a:r>
          </a:p>
        </p:txBody>
      </p:sp>
      <p:sp>
        <p:nvSpPr>
          <p:cNvPr id="15" name="Rectangle 14" descr="{&quot;templafy&quot;:{&quot;id&quot;:&quot;bb976144-2380-4ac8-b2a3-8b03009393c3&quot;}}">
            <a:extLst>
              <a:ext uri="{FF2B5EF4-FFF2-40B4-BE49-F238E27FC236}">
                <a16:creationId xmlns:a16="http://schemas.microsoft.com/office/drawing/2014/main" id="{72FF1287-EBC4-4299-AF71-F951BB373554}"/>
              </a:ext>
            </a:extLst>
          </p:cNvPr>
          <p:cNvSpPr>
            <a:spLocks/>
          </p:cNvSpPr>
          <p:nvPr userDrawn="1"/>
        </p:nvSpPr>
        <p:spPr>
          <a:xfrm>
            <a:off x="1735200" y="6328800"/>
            <a:ext cx="8607600" cy="167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600" dirty="0">
                <a:latin typeface="Satoshi" pitchFamily="50" charset="0"/>
              </a:rPr>
              <a:t>Template for </a:t>
            </a:r>
            <a:r>
              <a:rPr lang="fr-FR" sz="600" dirty="0" err="1">
                <a:latin typeface="Satoshi" pitchFamily="50" charset="0"/>
              </a:rPr>
              <a:t>external</a:t>
            </a:r>
            <a:endParaRPr lang="fr-FR" sz="600" dirty="0">
              <a:latin typeface="Satoshi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45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itre fond 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8D072B-7CEE-4C16-9244-E27CCE5B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451887"/>
            <a:ext cx="10515600" cy="1904960"/>
          </a:xfrm>
        </p:spPr>
        <p:txBody>
          <a:bodyPr anchor="ctr" anchorCtr="0">
            <a:normAutofit/>
          </a:bodyPr>
          <a:lstStyle>
            <a:lvl1pPr algn="ctr">
              <a:defRPr sz="2000">
                <a:solidFill>
                  <a:schemeClr val="accent2"/>
                </a:solidFill>
                <a:latin typeface="Satoshi Light" pitchFamily="50" charset="0"/>
                <a:ea typeface="Satoshi Light" pitchFamily="50" charset="0"/>
                <a:cs typeface="RolexFont Office Light" panose="020B0305040000000001" pitchFamily="34" charset="-78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19FC01-3CCD-4A0D-8AEC-10BC5CC852C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9A4E2B-BB6D-4A21-8793-E05CC32E5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D2418AFD-C301-46B4-BA6F-BD4699C131A9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Rectangle 6" descr="{&quot;templafy&quot;:{&quot;id&quot;:&quot;80be9cfc-6f45-4d9b-9781-a2ce4eb79e6b&quot;}}">
            <a:extLst>
              <a:ext uri="{FF2B5EF4-FFF2-40B4-BE49-F238E27FC236}">
                <a16:creationId xmlns:a16="http://schemas.microsoft.com/office/drawing/2014/main" id="{F66C3905-43C5-4431-A143-5733C197F1D6}"/>
              </a:ext>
            </a:extLst>
          </p:cNvPr>
          <p:cNvSpPr/>
          <p:nvPr userDrawn="1"/>
        </p:nvSpPr>
        <p:spPr>
          <a:xfrm>
            <a:off x="1735200" y="6328800"/>
            <a:ext cx="8607600" cy="167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600" dirty="0">
                <a:solidFill>
                  <a:srgbClr val="8D99A0"/>
                </a:solidFill>
                <a:latin typeface="Satoshi" pitchFamily="50" charset="0"/>
              </a:rPr>
              <a:t>Template for </a:t>
            </a:r>
            <a:r>
              <a:rPr lang="fr-FR" sz="600" dirty="0" err="1">
                <a:solidFill>
                  <a:srgbClr val="8D99A0"/>
                </a:solidFill>
                <a:latin typeface="Satoshi" pitchFamily="50" charset="0"/>
              </a:rPr>
              <a:t>external</a:t>
            </a:r>
            <a:endParaRPr lang="fr-FR" sz="600" dirty="0">
              <a:solidFill>
                <a:srgbClr val="8D99A0"/>
              </a:solidFill>
              <a:latin typeface="Satoshi" pitchFamily="50" charset="0"/>
            </a:endParaRPr>
          </a:p>
        </p:txBody>
      </p:sp>
      <p:sp>
        <p:nvSpPr>
          <p:cNvPr id="8" name="Rectangle 7" descr="{&quot;templafy&quot;:{&quot;id&quot;:&quot;6e9ee2c7-5a08-4fed-b2cc-2a58a0c1583a&quot;}}">
            <a:extLst>
              <a:ext uri="{FF2B5EF4-FFF2-40B4-BE49-F238E27FC236}">
                <a16:creationId xmlns:a16="http://schemas.microsoft.com/office/drawing/2014/main" id="{E85833B7-B243-4386-B93A-CB6777ECCD89}"/>
              </a:ext>
            </a:extLst>
          </p:cNvPr>
          <p:cNvSpPr/>
          <p:nvPr userDrawn="1"/>
        </p:nvSpPr>
        <p:spPr>
          <a:xfrm>
            <a:off x="1735200" y="6422400"/>
            <a:ext cx="2743200" cy="16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600" dirty="0">
                <a:solidFill>
                  <a:srgbClr val="8D99A0"/>
                </a:solidFill>
                <a:latin typeface="Satoshi" pitchFamily="50" charset="0"/>
              </a:rPr>
              <a:t>19/04/2023</a:t>
            </a:r>
          </a:p>
        </p:txBody>
      </p:sp>
    </p:spTree>
    <p:extLst>
      <p:ext uri="{BB962C8B-B14F-4D97-AF65-F5344CB8AC3E}">
        <p14:creationId xmlns:p14="http://schemas.microsoft.com/office/powerpoint/2010/main" val="1719887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1" y="1"/>
            <a:ext cx="508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Satoshi Light" pitchFamily="50" charset="0"/>
              <a:ea typeface="Source Sans Pro Light"/>
              <a:cs typeface="Source Sans Pro Light"/>
              <a:sym typeface="Source Sans Pro Light"/>
            </a:endParaRPr>
          </a:p>
        </p:txBody>
      </p:sp>
      <p:pic>
        <p:nvPicPr>
          <p:cNvPr id="11" name="Google Shape;11;p1"/>
          <p:cNvPicPr preferRelativeResize="0"/>
          <p:nvPr/>
        </p:nvPicPr>
        <p:blipFill rotWithShape="1">
          <a:blip r:embed="rId6">
            <a:alphaModFix/>
          </a:blip>
          <a:srcRect l="-18946" t="-11974" r="-18946" b="-11987"/>
          <a:stretch/>
        </p:blipFill>
        <p:spPr>
          <a:xfrm>
            <a:off x="36312" y="72260"/>
            <a:ext cx="435031" cy="43503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 b="0" i="0">
                <a:solidFill>
                  <a:schemeClr val="tx1"/>
                </a:solidFill>
                <a:latin typeface="Satoshi" pitchFamily="50" charset="0"/>
              </a:defRPr>
            </a:lvl1pPr>
            <a:lvl2pPr lvl="1" algn="r">
              <a:buNone/>
              <a:defRPr sz="1300">
                <a:solidFill>
                  <a:schemeClr val="tx1"/>
                </a:solidFill>
              </a:defRPr>
            </a:lvl2pPr>
            <a:lvl3pPr lvl="2" algn="r">
              <a:buNone/>
              <a:defRPr sz="1300">
                <a:solidFill>
                  <a:schemeClr val="tx1"/>
                </a:solidFill>
              </a:defRPr>
            </a:lvl3pPr>
            <a:lvl4pPr lvl="3" algn="r">
              <a:buNone/>
              <a:defRPr sz="1300">
                <a:solidFill>
                  <a:schemeClr val="tx1"/>
                </a:solidFill>
              </a:defRPr>
            </a:lvl4pPr>
            <a:lvl5pPr lvl="4" algn="r">
              <a:buNone/>
              <a:defRPr sz="1300">
                <a:solidFill>
                  <a:schemeClr val="tx1"/>
                </a:solidFill>
              </a:defRPr>
            </a:lvl5pPr>
            <a:lvl6pPr lvl="5" algn="r">
              <a:buNone/>
              <a:defRPr sz="1300">
                <a:solidFill>
                  <a:schemeClr val="tx1"/>
                </a:solidFill>
              </a:defRPr>
            </a:lvl6pPr>
            <a:lvl7pPr lvl="6" algn="r">
              <a:buNone/>
              <a:defRPr sz="1300">
                <a:solidFill>
                  <a:schemeClr val="tx1"/>
                </a:solidFill>
              </a:defRPr>
            </a:lvl7pPr>
            <a:lvl8pPr lvl="7" algn="r">
              <a:buNone/>
              <a:defRPr sz="1300">
                <a:solidFill>
                  <a:schemeClr val="tx1"/>
                </a:solidFill>
              </a:defRPr>
            </a:lvl8pPr>
            <a:lvl9pPr lvl="8" algn="r">
              <a:buNone/>
              <a:defRPr sz="1300">
                <a:solidFill>
                  <a:schemeClr val="tx1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70" r:id="rId3"/>
    <p:sldLayoutId id="2147483671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624">
          <p15:clr>
            <a:srgbClr val="F26B43"/>
          </p15:clr>
        </p15:guide>
        <p15:guide id="2" orient="horz" pos="403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B181159-DB16-4D5D-805A-1FBF3FC6A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996" y="517890"/>
            <a:ext cx="10297802" cy="61499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86C6A6D-A55D-45A6-A9BA-27BEF2773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998" y="1825627"/>
            <a:ext cx="10297802" cy="44026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C41291-8456-4CBB-B636-F534764151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21200" y="6376442"/>
            <a:ext cx="416251" cy="167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Satoshi" pitchFamily="50" charset="0"/>
              </a:defRPr>
            </a:lvl1pPr>
          </a:lstStyle>
          <a:p>
            <a:fld id="{D2418AFD-C301-46B4-BA6F-BD4699C131A9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9" name="Rectangle 18" descr="{&quot;templafy&quot;:{&quot;id&quot;:&quot;a4c9ff81-e16c-431e-ba22-4a6b374ea7e6&quot;}}">
            <a:extLst>
              <a:ext uri="{FF2B5EF4-FFF2-40B4-BE49-F238E27FC236}">
                <a16:creationId xmlns:a16="http://schemas.microsoft.com/office/drawing/2014/main" id="{1505DC94-5285-497C-9820-B4B7BCEA0B19}"/>
              </a:ext>
            </a:extLst>
          </p:cNvPr>
          <p:cNvSpPr/>
          <p:nvPr userDrawn="1"/>
        </p:nvSpPr>
        <p:spPr>
          <a:xfrm>
            <a:off x="1735200" y="6422400"/>
            <a:ext cx="2743200" cy="16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600" dirty="0">
                <a:solidFill>
                  <a:srgbClr val="8D99A0"/>
                </a:solidFill>
                <a:latin typeface="Satoshi" pitchFamily="50" charset="0"/>
              </a:rPr>
              <a:t>19/04/2023</a:t>
            </a:r>
          </a:p>
        </p:txBody>
      </p:sp>
      <p:sp>
        <p:nvSpPr>
          <p:cNvPr id="4" name="Workspace [Presentation]" hidden="1">
            <a:extLst>
              <a:ext uri="{FF2B5EF4-FFF2-40B4-BE49-F238E27FC236}">
                <a16:creationId xmlns:a16="http://schemas.microsoft.com/office/drawing/2014/main" id="{1FEC7252-3433-48D8-862E-83FE5999AB7D}"/>
              </a:ext>
            </a:extLst>
          </p:cNvPr>
          <p:cNvSpPr/>
          <p:nvPr userDrawn="1"/>
        </p:nvSpPr>
        <p:spPr>
          <a:xfrm>
            <a:off x="1055998" y="1825627"/>
            <a:ext cx="10297802" cy="440260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Satoshi" pitchFamily="50" charset="0"/>
            </a:endParaRPr>
          </a:p>
        </p:txBody>
      </p:sp>
      <p:cxnSp>
        <p:nvCxnSpPr>
          <p:cNvPr id="14" name="Connecteur droit 9">
            <a:extLst>
              <a:ext uri="{FF2B5EF4-FFF2-40B4-BE49-F238E27FC236}">
                <a16:creationId xmlns:a16="http://schemas.microsoft.com/office/drawing/2014/main" id="{FCDA22CF-08CB-41E1-8714-F7834536F8CB}"/>
              </a:ext>
            </a:extLst>
          </p:cNvPr>
          <p:cNvCxnSpPr>
            <a:cxnSpLocks/>
          </p:cNvCxnSpPr>
          <p:nvPr userDrawn="1"/>
        </p:nvCxnSpPr>
        <p:spPr>
          <a:xfrm>
            <a:off x="1320406" y="6379859"/>
            <a:ext cx="0" cy="167999"/>
          </a:xfrm>
          <a:prstGeom prst="line">
            <a:avLst/>
          </a:prstGeom>
          <a:ln w="6350">
            <a:solidFill>
              <a:srgbClr val="CC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20">
            <a:extLst>
              <a:ext uri="{FF2B5EF4-FFF2-40B4-BE49-F238E27FC236}">
                <a16:creationId xmlns:a16="http://schemas.microsoft.com/office/drawing/2014/main" id="{D8BC1CE8-B067-460C-B77C-817D96644076}"/>
              </a:ext>
            </a:extLst>
          </p:cNvPr>
          <p:cNvCxnSpPr>
            <a:cxnSpLocks/>
          </p:cNvCxnSpPr>
          <p:nvPr userDrawn="1"/>
        </p:nvCxnSpPr>
        <p:spPr>
          <a:xfrm>
            <a:off x="1736628" y="6379859"/>
            <a:ext cx="0" cy="167999"/>
          </a:xfrm>
          <a:prstGeom prst="line">
            <a:avLst/>
          </a:prstGeom>
          <a:ln w="6350">
            <a:solidFill>
              <a:srgbClr val="CC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 descr="{&quot;templafy&quot;:{&quot;id&quot;:&quot;3bf5caaf-cf5c-44b2-8b94-ac38357263da&quot;}}">
            <a:extLst>
              <a:ext uri="{FF2B5EF4-FFF2-40B4-BE49-F238E27FC236}">
                <a16:creationId xmlns:a16="http://schemas.microsoft.com/office/drawing/2014/main" id="{96175B37-9DC0-449C-90D4-9C51B2F7AFE2}"/>
              </a:ext>
            </a:extLst>
          </p:cNvPr>
          <p:cNvSpPr/>
          <p:nvPr userDrawn="1"/>
        </p:nvSpPr>
        <p:spPr>
          <a:xfrm>
            <a:off x="1735200" y="6328800"/>
            <a:ext cx="8607600" cy="167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600" dirty="0">
                <a:solidFill>
                  <a:srgbClr val="8D99A0"/>
                </a:solidFill>
                <a:latin typeface="Satoshi" pitchFamily="50" charset="0"/>
              </a:rPr>
              <a:t>Template for </a:t>
            </a:r>
            <a:r>
              <a:rPr lang="fr-FR" sz="600" dirty="0" err="1">
                <a:solidFill>
                  <a:srgbClr val="8D99A0"/>
                </a:solidFill>
                <a:latin typeface="Satoshi" pitchFamily="50" charset="0"/>
              </a:rPr>
              <a:t>external</a:t>
            </a:r>
            <a:endParaRPr lang="fr-FR" sz="600" dirty="0">
              <a:solidFill>
                <a:srgbClr val="8D99A0"/>
              </a:solidFill>
              <a:latin typeface="Satoshi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524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</p:sldLayoutIdLst>
  <p:hf hdr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1330" kern="1200" cap="all" baseline="0">
          <a:solidFill>
            <a:schemeClr val="tx1"/>
          </a:solidFill>
          <a:latin typeface="Satoshi" pitchFamily="50" charset="0"/>
          <a:ea typeface="Satoshi" pitchFamily="50" charset="0"/>
          <a:cs typeface="RolexFont Office" panose="020B0505040000000001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700" kern="1200">
          <a:solidFill>
            <a:schemeClr val="tx1">
              <a:lumMod val="75000"/>
              <a:lumOff val="25000"/>
            </a:schemeClr>
          </a:solidFill>
          <a:latin typeface="Satoshi" pitchFamily="50" charset="0"/>
          <a:ea typeface="+mn-ea"/>
          <a:cs typeface="+mn-cs"/>
        </a:defRPr>
      </a:lvl1pPr>
      <a:lvl2pPr marL="432000" indent="-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1400" kern="1200">
          <a:solidFill>
            <a:schemeClr val="tx2">
              <a:lumMod val="60000"/>
              <a:lumOff val="40000"/>
            </a:schemeClr>
          </a:solidFill>
          <a:latin typeface="Satoshi" pitchFamily="50" charset="0"/>
          <a:ea typeface="+mn-ea"/>
          <a:cs typeface="+mn-cs"/>
        </a:defRPr>
      </a:lvl2pPr>
      <a:lvl3pPr marL="720000" indent="-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1400" kern="1200">
          <a:solidFill>
            <a:schemeClr val="tx2">
              <a:lumMod val="60000"/>
              <a:lumOff val="40000"/>
            </a:schemeClr>
          </a:solidFill>
          <a:latin typeface="Satoshi" pitchFamily="50" charset="0"/>
          <a:ea typeface="+mn-ea"/>
          <a:cs typeface="+mn-cs"/>
        </a:defRPr>
      </a:lvl3pPr>
      <a:lvl4pPr marL="1080000" indent="-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1200" kern="1200">
          <a:solidFill>
            <a:schemeClr val="tx2">
              <a:lumMod val="60000"/>
              <a:lumOff val="40000"/>
            </a:schemeClr>
          </a:solidFill>
          <a:latin typeface="Satoshi" pitchFamily="50" charset="0"/>
          <a:ea typeface="+mn-ea"/>
          <a:cs typeface="+mn-cs"/>
        </a:defRPr>
      </a:lvl4pPr>
      <a:lvl5pPr marL="1260000" indent="-144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1200" kern="1200">
          <a:solidFill>
            <a:schemeClr val="tx2">
              <a:lumMod val="60000"/>
              <a:lumOff val="40000"/>
            </a:schemeClr>
          </a:solidFill>
          <a:latin typeface="Satoshi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6795102C-4BF0-292C-7BED-80469B40A808}"/>
              </a:ext>
            </a:extLst>
          </p:cNvPr>
          <p:cNvSpPr/>
          <p:nvPr userDrawn="1"/>
        </p:nvSpPr>
        <p:spPr>
          <a:xfrm>
            <a:off x="1" y="1"/>
            <a:ext cx="508000" cy="6858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/>
            </a:pPr>
            <a:endParaRPr>
              <a:solidFill>
                <a:schemeClr val="bg1"/>
              </a:solidFill>
            </a:endParaRPr>
          </a:p>
        </p:txBody>
      </p:sp>
      <p:pic>
        <p:nvPicPr>
          <p:cNvPr id="7" name="Artboard 13_3@4x.png" descr="Artboard 13_3@4x.png">
            <a:extLst>
              <a:ext uri="{FF2B5EF4-FFF2-40B4-BE49-F238E27FC236}">
                <a16:creationId xmlns:a16="http://schemas.microsoft.com/office/drawing/2014/main" id="{E28A4B1B-9EC4-427B-BBD9-C425C897DF4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312" y="72260"/>
            <a:ext cx="435031" cy="4350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63716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50B67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50B67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50B67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50B67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50B67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24">
          <p15:clr>
            <a:srgbClr val="F26B43"/>
          </p15:clr>
        </p15:guide>
        <p15:guide id="2" orient="horz" pos="40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microsoft.com/office/2007/relationships/hdphoto" Target="../media/hdphoto5.wdp"/><Relationship Id="rId18" Type="http://schemas.openxmlformats.org/officeDocument/2006/relationships/image" Target="../media/image64.png"/><Relationship Id="rId26" Type="http://schemas.openxmlformats.org/officeDocument/2006/relationships/image" Target="../media/image69.png"/><Relationship Id="rId3" Type="http://schemas.openxmlformats.org/officeDocument/2006/relationships/image" Target="../media/image55.png"/><Relationship Id="rId21" Type="http://schemas.microsoft.com/office/2007/relationships/hdphoto" Target="../media/hdphoto8.wdp"/><Relationship Id="rId7" Type="http://schemas.microsoft.com/office/2007/relationships/hdphoto" Target="../media/hdphoto2.wdp"/><Relationship Id="rId12" Type="http://schemas.openxmlformats.org/officeDocument/2006/relationships/image" Target="../media/image60.png"/><Relationship Id="rId17" Type="http://schemas.microsoft.com/office/2007/relationships/hdphoto" Target="../media/hdphoto6.wdp"/><Relationship Id="rId25" Type="http://schemas.microsoft.com/office/2007/relationships/hdphoto" Target="../media/hdphoto9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3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11" Type="http://schemas.microsoft.com/office/2007/relationships/hdphoto" Target="../media/hdphoto4.wdp"/><Relationship Id="rId24" Type="http://schemas.openxmlformats.org/officeDocument/2006/relationships/image" Target="../media/image68.png"/><Relationship Id="rId5" Type="http://schemas.microsoft.com/office/2007/relationships/hdphoto" Target="../media/hdphoto1.wdp"/><Relationship Id="rId15" Type="http://schemas.openxmlformats.org/officeDocument/2006/relationships/image" Target="../media/image62.svg"/><Relationship Id="rId23" Type="http://schemas.openxmlformats.org/officeDocument/2006/relationships/image" Target="../media/image67.svg"/><Relationship Id="rId10" Type="http://schemas.openxmlformats.org/officeDocument/2006/relationships/image" Target="../media/image59.png"/><Relationship Id="rId19" Type="http://schemas.microsoft.com/office/2007/relationships/hdphoto" Target="../media/hdphoto7.wdp"/><Relationship Id="rId4" Type="http://schemas.openxmlformats.org/officeDocument/2006/relationships/image" Target="../media/image56.png"/><Relationship Id="rId9" Type="http://schemas.microsoft.com/office/2007/relationships/hdphoto" Target="../media/hdphoto3.wdp"/><Relationship Id="rId14" Type="http://schemas.openxmlformats.org/officeDocument/2006/relationships/image" Target="../media/image61.png"/><Relationship Id="rId22" Type="http://schemas.openxmlformats.org/officeDocument/2006/relationships/image" Target="../media/image66.png"/><Relationship Id="rId27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.png"/><Relationship Id="rId18" Type="http://schemas.microsoft.com/office/2007/relationships/hdphoto" Target="../media/hdphoto15.wdp"/><Relationship Id="rId26" Type="http://schemas.openxmlformats.org/officeDocument/2006/relationships/image" Target="../media/image80.png"/><Relationship Id="rId3" Type="http://schemas.openxmlformats.org/officeDocument/2006/relationships/image" Target="../media/image59.png"/><Relationship Id="rId21" Type="http://schemas.openxmlformats.org/officeDocument/2006/relationships/image" Target="../media/image76.jpeg"/><Relationship Id="rId34" Type="http://schemas.openxmlformats.org/officeDocument/2006/relationships/image" Target="../media/image84.png"/><Relationship Id="rId7" Type="http://schemas.openxmlformats.org/officeDocument/2006/relationships/image" Target="../media/image70.png"/><Relationship Id="rId12" Type="http://schemas.microsoft.com/office/2007/relationships/hdphoto" Target="../media/hdphoto6.wdp"/><Relationship Id="rId17" Type="http://schemas.openxmlformats.org/officeDocument/2006/relationships/image" Target="../media/image74.png"/><Relationship Id="rId25" Type="http://schemas.microsoft.com/office/2007/relationships/hdphoto" Target="../media/hdphoto17.wdp"/><Relationship Id="rId33" Type="http://schemas.microsoft.com/office/2007/relationships/hdphoto" Target="../media/hdphoto21.wdp"/><Relationship Id="rId2" Type="http://schemas.openxmlformats.org/officeDocument/2006/relationships/image" Target="../media/image55.png"/><Relationship Id="rId16" Type="http://schemas.microsoft.com/office/2007/relationships/hdphoto" Target="../media/hdphoto14.wdp"/><Relationship Id="rId20" Type="http://schemas.microsoft.com/office/2007/relationships/hdphoto" Target="../media/hdphoto16.wdp"/><Relationship Id="rId29" Type="http://schemas.microsoft.com/office/2007/relationships/hdphoto" Target="../media/hdphoto19.wdp"/><Relationship Id="rId1" Type="http://schemas.openxmlformats.org/officeDocument/2006/relationships/slideLayout" Target="../slideLayouts/slideLayout22.xml"/><Relationship Id="rId6" Type="http://schemas.microsoft.com/office/2007/relationships/hdphoto" Target="../media/hdphoto5.wdp"/><Relationship Id="rId11" Type="http://schemas.openxmlformats.org/officeDocument/2006/relationships/image" Target="../media/image63.png"/><Relationship Id="rId24" Type="http://schemas.openxmlformats.org/officeDocument/2006/relationships/image" Target="../media/image79.png"/><Relationship Id="rId32" Type="http://schemas.openxmlformats.org/officeDocument/2006/relationships/image" Target="../media/image83.png"/><Relationship Id="rId5" Type="http://schemas.openxmlformats.org/officeDocument/2006/relationships/image" Target="../media/image60.png"/><Relationship Id="rId15" Type="http://schemas.openxmlformats.org/officeDocument/2006/relationships/image" Target="../media/image73.png"/><Relationship Id="rId23" Type="http://schemas.openxmlformats.org/officeDocument/2006/relationships/image" Target="../media/image78.png"/><Relationship Id="rId28" Type="http://schemas.openxmlformats.org/officeDocument/2006/relationships/image" Target="../media/image81.png"/><Relationship Id="rId10" Type="http://schemas.microsoft.com/office/2007/relationships/hdphoto" Target="../media/hdphoto12.wdp"/><Relationship Id="rId19" Type="http://schemas.openxmlformats.org/officeDocument/2006/relationships/image" Target="../media/image75.png"/><Relationship Id="rId31" Type="http://schemas.microsoft.com/office/2007/relationships/hdphoto" Target="../media/hdphoto20.wdp"/><Relationship Id="rId4" Type="http://schemas.microsoft.com/office/2007/relationships/hdphoto" Target="../media/hdphoto4.wdp"/><Relationship Id="rId9" Type="http://schemas.openxmlformats.org/officeDocument/2006/relationships/image" Target="../media/image71.png"/><Relationship Id="rId14" Type="http://schemas.microsoft.com/office/2007/relationships/hdphoto" Target="../media/hdphoto13.wdp"/><Relationship Id="rId22" Type="http://schemas.openxmlformats.org/officeDocument/2006/relationships/image" Target="../media/image77.jpeg"/><Relationship Id="rId27" Type="http://schemas.microsoft.com/office/2007/relationships/hdphoto" Target="../media/hdphoto18.wdp"/><Relationship Id="rId30" Type="http://schemas.openxmlformats.org/officeDocument/2006/relationships/image" Target="../media/image82.png"/><Relationship Id="rId35" Type="http://schemas.microsoft.com/office/2007/relationships/hdphoto" Target="../media/hdphoto22.wdp"/><Relationship Id="rId8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svg"/><Relationship Id="rId4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2.pn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chart" Target="../charts/chart1.xml"/><Relationship Id="rId10" Type="http://schemas.openxmlformats.org/officeDocument/2006/relationships/image" Target="../media/image18.png"/><Relationship Id="rId4" Type="http://schemas.openxmlformats.org/officeDocument/2006/relationships/image" Target="../media/image13.svg"/><Relationship Id="rId9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image" Target="../media/image29.svg"/><Relationship Id="rId26" Type="http://schemas.openxmlformats.org/officeDocument/2006/relationships/image" Target="../media/image35.svg"/><Relationship Id="rId21" Type="http://schemas.openxmlformats.org/officeDocument/2006/relationships/image" Target="../media/image30.png"/><Relationship Id="rId34" Type="http://schemas.openxmlformats.org/officeDocument/2006/relationships/image" Target="../media/image41.svg"/><Relationship Id="rId7" Type="http://schemas.openxmlformats.org/officeDocument/2006/relationships/image" Target="../media/image22.png"/><Relationship Id="rId12" Type="http://schemas.openxmlformats.org/officeDocument/2006/relationships/chart" Target="../charts/chart5.xml"/><Relationship Id="rId17" Type="http://schemas.openxmlformats.org/officeDocument/2006/relationships/image" Target="../media/image28.png"/><Relationship Id="rId25" Type="http://schemas.openxmlformats.org/officeDocument/2006/relationships/image" Target="../media/image34.png"/><Relationship Id="rId33" Type="http://schemas.openxmlformats.org/officeDocument/2006/relationships/image" Target="../media/image40.png"/><Relationship Id="rId38" Type="http://schemas.openxmlformats.org/officeDocument/2006/relationships/image" Target="../media/image45.svg"/><Relationship Id="rId2" Type="http://schemas.openxmlformats.org/officeDocument/2006/relationships/tags" Target="../tags/tag2.xml"/><Relationship Id="rId16" Type="http://schemas.openxmlformats.org/officeDocument/2006/relationships/image" Target="../media/image27.png"/><Relationship Id="rId20" Type="http://schemas.openxmlformats.org/officeDocument/2006/relationships/image" Target="../media/image15.svg"/><Relationship Id="rId29" Type="http://schemas.openxmlformats.org/officeDocument/2006/relationships/image" Target="../media/image38.png"/><Relationship Id="rId1" Type="http://schemas.openxmlformats.org/officeDocument/2006/relationships/tags" Target="../tags/tag1.xml"/><Relationship Id="rId6" Type="http://schemas.openxmlformats.org/officeDocument/2006/relationships/notesSlide" Target="../notesSlides/notesSlide4.xml"/><Relationship Id="rId11" Type="http://schemas.openxmlformats.org/officeDocument/2006/relationships/chart" Target="../charts/chart4.xml"/><Relationship Id="rId24" Type="http://schemas.openxmlformats.org/officeDocument/2006/relationships/image" Target="../media/image33.svg"/><Relationship Id="rId32" Type="http://schemas.openxmlformats.org/officeDocument/2006/relationships/image" Target="../media/image17.svg"/><Relationship Id="rId37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6.png"/><Relationship Id="rId23" Type="http://schemas.openxmlformats.org/officeDocument/2006/relationships/image" Target="../media/image32.png"/><Relationship Id="rId28" Type="http://schemas.openxmlformats.org/officeDocument/2006/relationships/image" Target="../media/image37.svg"/><Relationship Id="rId36" Type="http://schemas.openxmlformats.org/officeDocument/2006/relationships/image" Target="../media/image43.svg"/><Relationship Id="rId10" Type="http://schemas.openxmlformats.org/officeDocument/2006/relationships/chart" Target="../charts/chart3.xml"/><Relationship Id="rId19" Type="http://schemas.openxmlformats.org/officeDocument/2006/relationships/image" Target="../media/image14.png"/><Relationship Id="rId31" Type="http://schemas.openxmlformats.org/officeDocument/2006/relationships/image" Target="../media/image16.png"/><Relationship Id="rId4" Type="http://schemas.openxmlformats.org/officeDocument/2006/relationships/tags" Target="../tags/tag4.xml"/><Relationship Id="rId9" Type="http://schemas.openxmlformats.org/officeDocument/2006/relationships/chart" Target="../charts/chart2.xml"/><Relationship Id="rId14" Type="http://schemas.openxmlformats.org/officeDocument/2006/relationships/image" Target="../media/image25.png"/><Relationship Id="rId22" Type="http://schemas.openxmlformats.org/officeDocument/2006/relationships/image" Target="../media/image31.svg"/><Relationship Id="rId27" Type="http://schemas.openxmlformats.org/officeDocument/2006/relationships/image" Target="../media/image36.png"/><Relationship Id="rId30" Type="http://schemas.openxmlformats.org/officeDocument/2006/relationships/image" Target="../media/image39.svg"/><Relationship Id="rId35" Type="http://schemas.openxmlformats.org/officeDocument/2006/relationships/image" Target="../media/image42.png"/><Relationship Id="rId8" Type="http://schemas.openxmlformats.org/officeDocument/2006/relationships/image" Target="../media/image23.svg"/><Relationship Id="rId3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chart" Target="../charts/chart6.xml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image" Target="../media/image52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河边城市的公路&#10;&#10;描述已自动生成">
            <a:extLst>
              <a:ext uri="{FF2B5EF4-FFF2-40B4-BE49-F238E27FC236}">
                <a16:creationId xmlns:a16="http://schemas.microsoft.com/office/drawing/2014/main" id="{88F6B211-8E30-1F3F-05FF-7C37B871E5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7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rtboard 13_3@4x.png" descr="Artboard 13_3@4x.png">
            <a:extLst>
              <a:ext uri="{FF2B5EF4-FFF2-40B4-BE49-F238E27FC236}">
                <a16:creationId xmlns:a16="http://schemas.microsoft.com/office/drawing/2014/main" id="{34C889A7-0D04-A126-2C3A-DEE1DA0BD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6824" y="258048"/>
            <a:ext cx="1730776" cy="17307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60D0F7E7-02C5-B5C8-DEF2-BB2C4A1ABF10}"/>
              </a:ext>
            </a:extLst>
          </p:cNvPr>
          <p:cNvGrpSpPr/>
          <p:nvPr/>
        </p:nvGrpSpPr>
        <p:grpSpPr>
          <a:xfrm>
            <a:off x="467624" y="497736"/>
            <a:ext cx="10262400" cy="4757335"/>
            <a:chOff x="416824" y="751735"/>
            <a:chExt cx="10262400" cy="4757335"/>
          </a:xfrm>
        </p:grpSpPr>
        <p:sp>
          <p:nvSpPr>
            <p:cNvPr id="8" name="Google Shape;862;p1">
              <a:extLst>
                <a:ext uri="{FF2B5EF4-FFF2-40B4-BE49-F238E27FC236}">
                  <a16:creationId xmlns:a16="http://schemas.microsoft.com/office/drawing/2014/main" id="{48692AEC-2AF9-1CA1-5B95-01F609BE940D}"/>
                </a:ext>
              </a:extLst>
            </p:cNvPr>
            <p:cNvSpPr txBox="1">
              <a:spLocks/>
            </p:cNvSpPr>
            <p:nvPr/>
          </p:nvSpPr>
          <p:spPr>
            <a:xfrm>
              <a:off x="416824" y="751735"/>
              <a:ext cx="10262400" cy="31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67" tIns="22867" rIns="22867" bIns="22867" anchor="t" anchorCtr="0">
              <a:normAutofit/>
            </a:bodyPr>
            <a:lstStyle>
              <a:lvl1pPr marL="609585" lvl="0" indent="-304792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defRPr sz="1600" kern="1200">
                  <a:solidFill>
                    <a:schemeClr val="tx1"/>
                  </a:solidFill>
                  <a:latin typeface="DM Sans" pitchFamily="2" charset="0"/>
                  <a:ea typeface="DM Sans" pitchFamily="2" charset="0"/>
                  <a:cs typeface="Arial"/>
                  <a:sym typeface="Arial"/>
                </a:defRPr>
              </a:lvl1pPr>
              <a:lvl2pPr marL="1219170" lvl="1" indent="-304792" algn="l" defTabSz="914400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8754" lvl="2" indent="-304792" algn="l" defTabSz="914400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38339" lvl="3" indent="-304792" algn="l" defTabSz="914400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47924" lvl="4" indent="-304792" algn="l" defTabSz="914400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57509" lvl="5" indent="-304792" algn="l" defTabSz="914400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267093" lvl="6" indent="-304792" algn="l" defTabSz="914400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76678" lvl="7" indent="-304792" algn="l" defTabSz="914400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263" lvl="8" indent="-304792" algn="l" defTabSz="914400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 pitchFamily="2" charset="0"/>
                  <a:ea typeface="DM Sans"/>
                  <a:cs typeface="DM Sans"/>
                  <a:sym typeface="DM Sans"/>
                </a:rPr>
                <a:t>January 2025</a:t>
              </a:r>
            </a:p>
          </p:txBody>
        </p:sp>
        <p:sp>
          <p:nvSpPr>
            <p:cNvPr id="9" name="Google Shape;863;p1">
              <a:extLst>
                <a:ext uri="{FF2B5EF4-FFF2-40B4-BE49-F238E27FC236}">
                  <a16:creationId xmlns:a16="http://schemas.microsoft.com/office/drawing/2014/main" id="{6F4BBFA4-C70E-E299-637F-38A01216F4A9}"/>
                </a:ext>
              </a:extLst>
            </p:cNvPr>
            <p:cNvSpPr txBox="1">
              <a:spLocks/>
            </p:cNvSpPr>
            <p:nvPr/>
          </p:nvSpPr>
          <p:spPr>
            <a:xfrm>
              <a:off x="416824" y="1070135"/>
              <a:ext cx="10083200" cy="44389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67" tIns="22867" rIns="22867" bIns="22867" anchor="t" anchorCtr="0">
              <a:noAutofit/>
            </a:bodyPr>
            <a:lstStyle>
              <a:lvl1pPr marL="609585" lvl="0" indent="-304792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defRPr sz="1600" kern="1200">
                  <a:solidFill>
                    <a:schemeClr val="tx1"/>
                  </a:solidFill>
                  <a:latin typeface="DM Sans" pitchFamily="2" charset="0"/>
                  <a:ea typeface="DM Sans" pitchFamily="2" charset="0"/>
                  <a:cs typeface="Arial"/>
                  <a:sym typeface="Arial"/>
                </a:defRPr>
              </a:lvl1pPr>
              <a:lvl2pPr marL="1219170" lvl="1" indent="-304792" algn="l" defTabSz="914400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8754" lvl="2" indent="-304792" algn="l" defTabSz="914400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38339" lvl="3" indent="-304792" algn="l" defTabSz="914400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47924" lvl="4" indent="-304792" algn="l" defTabSz="914400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57509" lvl="5" indent="-304792" algn="l" defTabSz="914400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267093" lvl="6" indent="-304792" algn="l" defTabSz="914400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76678" lvl="7" indent="-304792" algn="l" defTabSz="914400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263" lvl="8" indent="-304792" algn="l" defTabSz="914400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 pitchFamily="2" charset="0"/>
                  <a:cs typeface="Arial"/>
                  <a:sym typeface="Arial"/>
                </a:rPr>
                <a:t>CHINA LUXURY AND PRESTIGE  MARKET UPDATE</a:t>
              </a: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4266"/>
                  </a:solidFill>
                  <a:effectLst/>
                  <a:uLnTx/>
                  <a:uFillTx/>
                  <a:latin typeface="Satoshi" pitchFamily="2" charset="0"/>
                  <a:ea typeface="DM Sans Medium"/>
                  <a:cs typeface="DM Sans Medium"/>
                  <a:sym typeface="DM Sans Medium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0965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252C5D-E315-6034-169F-842BD12B137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noProof="0" smtClean="0"/>
              <a:pPr/>
              <a:t>10</a:t>
            </a:fld>
            <a:endParaRPr lang="en-GB" noProof="0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50B87D8A-29A7-CF0B-0B77-89DE3A46FE5F}"/>
              </a:ext>
            </a:extLst>
          </p:cNvPr>
          <p:cNvGrpSpPr/>
          <p:nvPr/>
        </p:nvGrpSpPr>
        <p:grpSpPr>
          <a:xfrm>
            <a:off x="638175" y="686702"/>
            <a:ext cx="10915650" cy="1162050"/>
            <a:chOff x="638175" y="425450"/>
            <a:chExt cx="10915650" cy="1162050"/>
          </a:xfrm>
        </p:grpSpPr>
        <p:cxnSp>
          <p:nvCxnSpPr>
            <p:cNvPr id="6" name="直线连接符 5">
              <a:extLst>
                <a:ext uri="{FF2B5EF4-FFF2-40B4-BE49-F238E27FC236}">
                  <a16:creationId xmlns:a16="http://schemas.microsoft.com/office/drawing/2014/main" id="{85756B84-DB25-5A78-3119-8E6A5FB8944F}"/>
                </a:ext>
              </a:extLst>
            </p:cNvPr>
            <p:cNvCxnSpPr>
              <a:cxnSpLocks/>
            </p:cNvCxnSpPr>
            <p:nvPr/>
          </p:nvCxnSpPr>
          <p:spPr>
            <a:xfrm>
              <a:off x="638175" y="425450"/>
              <a:ext cx="1091565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线连接符 6">
              <a:extLst>
                <a:ext uri="{FF2B5EF4-FFF2-40B4-BE49-F238E27FC236}">
                  <a16:creationId xmlns:a16="http://schemas.microsoft.com/office/drawing/2014/main" id="{53EFC63D-553C-C278-3236-1EA2F32406AD}"/>
                </a:ext>
              </a:extLst>
            </p:cNvPr>
            <p:cNvCxnSpPr>
              <a:cxnSpLocks/>
            </p:cNvCxnSpPr>
            <p:nvPr/>
          </p:nvCxnSpPr>
          <p:spPr>
            <a:xfrm>
              <a:off x="638175" y="1587500"/>
              <a:ext cx="1091565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549A1974-2440-A230-53AC-3E9C5857986E}"/>
                </a:ext>
              </a:extLst>
            </p:cNvPr>
            <p:cNvSpPr txBox="1"/>
            <p:nvPr/>
          </p:nvSpPr>
          <p:spPr>
            <a:xfrm>
              <a:off x="1695450" y="683310"/>
              <a:ext cx="821817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 pitchFamily="2" charset="0"/>
                  <a:ea typeface="+mn-ea"/>
                  <a:cs typeface="+mn-cs"/>
                </a:rPr>
                <a:t>MANY OBSERVERS ARE TALKING ABOUT</a:t>
              </a:r>
              <a:br>
                <a:rPr kumimoji="0" lang="en-GB" sz="18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 pitchFamily="2" charset="0"/>
                  <a:ea typeface="+mn-ea"/>
                  <a:cs typeface="+mn-cs"/>
                </a:rPr>
              </a:br>
              <a:r>
                <a:rPr kumimoji="0" lang="en-GB" sz="18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 pitchFamily="2" charset="0"/>
                  <a:ea typeface="+mn-ea"/>
                  <a:cs typeface="+mn-cs"/>
                </a:rPr>
                <a:t>A CHINESE LUXURY SLOWDOWN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toshi"/>
                <a:ea typeface="+mn-ea"/>
                <a:cs typeface="+mn-cs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FFC3367D-FBCC-DE65-3C43-3F5B417D6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181" y="895086"/>
            <a:ext cx="745281" cy="745281"/>
          </a:xfrm>
          <a:prstGeom prst="rect">
            <a:avLst/>
          </a:prstGeom>
        </p:spPr>
      </p:pic>
      <p:grpSp>
        <p:nvGrpSpPr>
          <p:cNvPr id="10" name="Group 6">
            <a:extLst>
              <a:ext uri="{FF2B5EF4-FFF2-40B4-BE49-F238E27FC236}">
                <a16:creationId xmlns:a16="http://schemas.microsoft.com/office/drawing/2014/main" id="{911FE98F-44AC-3A0A-4AF0-BE2FBAAF240F}"/>
              </a:ext>
            </a:extLst>
          </p:cNvPr>
          <p:cNvGrpSpPr/>
          <p:nvPr/>
        </p:nvGrpSpPr>
        <p:grpSpPr>
          <a:xfrm>
            <a:off x="515937" y="2013764"/>
            <a:ext cx="11265031" cy="2618303"/>
            <a:chOff x="515937" y="2013764"/>
            <a:chExt cx="11265031" cy="2618303"/>
          </a:xfrm>
        </p:grpSpPr>
        <p:graphicFrame>
          <p:nvGraphicFramePr>
            <p:cNvPr id="11" name="Chart 5">
              <a:extLst>
                <a:ext uri="{FF2B5EF4-FFF2-40B4-BE49-F238E27FC236}">
                  <a16:creationId xmlns:a16="http://schemas.microsoft.com/office/drawing/2014/main" id="{3E0A98A3-1FDD-7FF6-15C2-FF0E1E22F86C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042914919"/>
                </p:ext>
              </p:extLst>
            </p:nvPr>
          </p:nvGraphicFramePr>
          <p:xfrm>
            <a:off x="515937" y="2700098"/>
            <a:ext cx="11265031" cy="193196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12" name="直线箭头连接符 11">
              <a:extLst>
                <a:ext uri="{FF2B5EF4-FFF2-40B4-BE49-F238E27FC236}">
                  <a16:creationId xmlns:a16="http://schemas.microsoft.com/office/drawing/2014/main" id="{CED29442-3940-7DBA-C502-EC34B03307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24745" y="2955976"/>
              <a:ext cx="790568" cy="21320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线箭头连接符 12">
              <a:extLst>
                <a:ext uri="{FF2B5EF4-FFF2-40B4-BE49-F238E27FC236}">
                  <a16:creationId xmlns:a16="http://schemas.microsoft.com/office/drawing/2014/main" id="{96DB37D6-E60B-0E13-A107-1CF4980E01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97129" y="2666266"/>
              <a:ext cx="790568" cy="21320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线箭头连接符 13">
              <a:extLst>
                <a:ext uri="{FF2B5EF4-FFF2-40B4-BE49-F238E27FC236}">
                  <a16:creationId xmlns:a16="http://schemas.microsoft.com/office/drawing/2014/main" id="{D9A14C9C-FBEF-40AD-8882-EE9EEA03A364}"/>
                </a:ext>
              </a:extLst>
            </p:cNvPr>
            <p:cNvCxnSpPr>
              <a:cxnSpLocks/>
            </p:cNvCxnSpPr>
            <p:nvPr/>
          </p:nvCxnSpPr>
          <p:spPr>
            <a:xfrm>
              <a:off x="5771812" y="2722942"/>
              <a:ext cx="790568" cy="213202"/>
            </a:xfrm>
            <a:prstGeom prst="straightConnector1">
              <a:avLst/>
            </a:prstGeom>
            <a:ln w="38100">
              <a:solidFill>
                <a:srgbClr val="FF41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线箭头连接符 14">
              <a:extLst>
                <a:ext uri="{FF2B5EF4-FFF2-40B4-BE49-F238E27FC236}">
                  <a16:creationId xmlns:a16="http://schemas.microsoft.com/office/drawing/2014/main" id="{C76FC0D5-E4AB-3859-BBD9-804980D601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24140" y="2742774"/>
              <a:ext cx="790568" cy="21320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线箭头连接符 15">
              <a:extLst>
                <a:ext uri="{FF2B5EF4-FFF2-40B4-BE49-F238E27FC236}">
                  <a16:creationId xmlns:a16="http://schemas.microsoft.com/office/drawing/2014/main" id="{11BC055F-8EBC-E5CB-BAE9-8AA62DDE1EFF}"/>
                </a:ext>
              </a:extLst>
            </p:cNvPr>
            <p:cNvCxnSpPr>
              <a:cxnSpLocks/>
            </p:cNvCxnSpPr>
            <p:nvPr/>
          </p:nvCxnSpPr>
          <p:spPr>
            <a:xfrm>
              <a:off x="9454319" y="2742774"/>
              <a:ext cx="790568" cy="213202"/>
            </a:xfrm>
            <a:prstGeom prst="straightConnector1">
              <a:avLst/>
            </a:prstGeom>
            <a:ln w="38100">
              <a:solidFill>
                <a:srgbClr val="FF41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78787993-28AA-BB3A-6620-48550D5C3C64}"/>
                </a:ext>
              </a:extLst>
            </p:cNvPr>
            <p:cNvSpPr txBox="1"/>
            <p:nvPr/>
          </p:nvSpPr>
          <p:spPr>
            <a:xfrm rot="20709001">
              <a:off x="2000320" y="2743304"/>
              <a:ext cx="6254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rPr>
                <a:t>+</a:t>
              </a:r>
              <a:r>
                <a:rPr kumimoji="1" lang="en-GB" sz="1200" b="1" noProof="0" dirty="0">
                  <a:solidFill>
                    <a:srgbClr val="FFFFFF"/>
                  </a:solidFill>
                  <a:latin typeface="Satoshi"/>
                </a:rPr>
                <a:t>54</a:t>
              </a:r>
              <a:r>
                <a:rPr kumimoji="1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rPr>
                <a:t>%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DA421181-D2FF-873A-319F-AF1405EAF782}"/>
                </a:ext>
              </a:extLst>
            </p:cNvPr>
            <p:cNvSpPr txBox="1"/>
            <p:nvPr/>
          </p:nvSpPr>
          <p:spPr>
            <a:xfrm rot="20692944">
              <a:off x="3767907" y="2446818"/>
              <a:ext cx="6303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rPr>
                <a:t>+30%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AE067A9-6683-ACD4-F920-674622F175F9}"/>
                </a:ext>
              </a:extLst>
            </p:cNvPr>
            <p:cNvSpPr txBox="1"/>
            <p:nvPr/>
          </p:nvSpPr>
          <p:spPr>
            <a:xfrm rot="907056" flipH="1">
              <a:off x="5966647" y="2490426"/>
              <a:ext cx="4950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4266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rPr>
                <a:t>-</a:t>
              </a:r>
              <a:r>
                <a:rPr kumimoji="1" lang="en-GB" sz="1200" b="1" noProof="0" dirty="0">
                  <a:solidFill>
                    <a:srgbClr val="FF4266"/>
                  </a:solidFill>
                  <a:latin typeface="Satoshi"/>
                </a:rPr>
                <a:t>9</a:t>
              </a:r>
              <a:r>
                <a:rPr kumimoji="1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4266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rPr>
                <a:t>%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A030418F-D0E1-8AD2-CF2A-E2612D4477F7}"/>
                </a:ext>
              </a:extLst>
            </p:cNvPr>
            <p:cNvSpPr txBox="1"/>
            <p:nvPr/>
          </p:nvSpPr>
          <p:spPr>
            <a:xfrm rot="20692944">
              <a:off x="7618475" y="2516992"/>
              <a:ext cx="5854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rPr>
                <a:t>+12%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5C9335D2-C668-99C6-D09B-A61AE551E770}"/>
                </a:ext>
              </a:extLst>
            </p:cNvPr>
            <p:cNvSpPr txBox="1"/>
            <p:nvPr/>
          </p:nvSpPr>
          <p:spPr>
            <a:xfrm rot="907056" flipH="1">
              <a:off x="9598771" y="2500332"/>
              <a:ext cx="586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GB" sz="1200" b="1" noProof="0" dirty="0">
                  <a:solidFill>
                    <a:srgbClr val="FF4266"/>
                  </a:solidFill>
                  <a:latin typeface="Satoshi"/>
                </a:rPr>
                <a:t>-21</a:t>
              </a:r>
              <a:r>
                <a:rPr kumimoji="1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4266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rPr>
                <a:t>% </a:t>
              </a:r>
            </a:p>
          </p:txBody>
        </p:sp>
        <p:sp>
          <p:nvSpPr>
            <p:cNvPr id="22" name="TextBox 15">
              <a:extLst>
                <a:ext uri="{FF2B5EF4-FFF2-40B4-BE49-F238E27FC236}">
                  <a16:creationId xmlns:a16="http://schemas.microsoft.com/office/drawing/2014/main" id="{AE0585A8-DD94-EF6C-AE77-BDF5A748CB27}"/>
                </a:ext>
              </a:extLst>
            </p:cNvPr>
            <p:cNvSpPr txBox="1"/>
            <p:nvPr/>
          </p:nvSpPr>
          <p:spPr>
            <a:xfrm>
              <a:off x="638175" y="2013764"/>
              <a:ext cx="7027016" cy="369332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 pitchFamily="50" charset="0"/>
                  <a:ea typeface="+mn-ea"/>
                  <a:cs typeface="+mn-cs"/>
                </a:rPr>
                <a:t>LUXURY GOODS EXPENDITURE IN MAINLAND CHINA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 pitchFamily="50" charset="0"/>
                  <a:ea typeface="+mn-ea"/>
                  <a:cs typeface="+mn-cs"/>
                </a:rPr>
                <a:t>2019-2024E, € bn</a:t>
              </a:r>
            </a:p>
          </p:txBody>
        </p:sp>
      </p:grpSp>
      <p:sp>
        <p:nvSpPr>
          <p:cNvPr id="23" name="Rectangle 16">
            <a:extLst>
              <a:ext uri="{FF2B5EF4-FFF2-40B4-BE49-F238E27FC236}">
                <a16:creationId xmlns:a16="http://schemas.microsoft.com/office/drawing/2014/main" id="{463CC3EF-F82F-60AC-760E-3F268F220683}"/>
              </a:ext>
            </a:extLst>
          </p:cNvPr>
          <p:cNvSpPr/>
          <p:nvPr/>
        </p:nvSpPr>
        <p:spPr>
          <a:xfrm>
            <a:off x="810181" y="4879749"/>
            <a:ext cx="448253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toshi" pitchFamily="2" charset="0"/>
                <a:ea typeface="+mn-ea"/>
                <a:cs typeface="+mn-cs"/>
              </a:rPr>
              <a:t>However, assessing the Chinese market solely based on Chinese domestic consumption provides a very incomplete and misleading picture</a:t>
            </a:r>
          </a:p>
        </p:txBody>
      </p:sp>
      <p:cxnSp>
        <p:nvCxnSpPr>
          <p:cNvPr id="24" name="直线连接符 23">
            <a:extLst>
              <a:ext uri="{FF2B5EF4-FFF2-40B4-BE49-F238E27FC236}">
                <a16:creationId xmlns:a16="http://schemas.microsoft.com/office/drawing/2014/main" id="{14AE77F6-C71F-875B-C425-5007CD5DD09F}"/>
              </a:ext>
            </a:extLst>
          </p:cNvPr>
          <p:cNvCxnSpPr>
            <a:cxnSpLocks/>
          </p:cNvCxnSpPr>
          <p:nvPr/>
        </p:nvCxnSpPr>
        <p:spPr>
          <a:xfrm>
            <a:off x="638175" y="4876720"/>
            <a:ext cx="0" cy="107729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幻灯片编号">
            <a:extLst>
              <a:ext uri="{FF2B5EF4-FFF2-40B4-BE49-F238E27FC236}">
                <a16:creationId xmlns:a16="http://schemas.microsoft.com/office/drawing/2014/main" id="{E7AC6799-1770-307F-DA83-2B30C9B9F1CA}"/>
              </a:ext>
            </a:extLst>
          </p:cNvPr>
          <p:cNvSpPr txBox="1">
            <a:spLocks/>
          </p:cNvSpPr>
          <p:nvPr/>
        </p:nvSpPr>
        <p:spPr>
          <a:xfrm>
            <a:off x="139978" y="3313658"/>
            <a:ext cx="375959" cy="3606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GB" sz="800" noProof="0" smtClean="0">
                <a:solidFill>
                  <a:schemeClr val="bg1"/>
                </a:solidFill>
                <a:latin typeface="Satoshi Medium" pitchFamily="2" charset="0"/>
              </a:rPr>
              <a:pPr/>
              <a:t>10</a:t>
            </a:fld>
            <a:endParaRPr lang="en-GB" sz="800" noProof="0" dirty="0">
              <a:solidFill>
                <a:schemeClr val="bg1"/>
              </a:solidFill>
              <a:latin typeface="Satoshi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97468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8DF33E-7394-F4C7-8A18-D0969A5FF2C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noProof="0" smtClean="0"/>
              <a:pPr/>
              <a:t>11</a:t>
            </a:fld>
            <a:endParaRPr lang="en-GB" noProof="0" dirty="0"/>
          </a:p>
        </p:txBody>
      </p:sp>
      <p:graphicFrame>
        <p:nvGraphicFramePr>
          <p:cNvPr id="5" name="Chart 19456">
            <a:extLst>
              <a:ext uri="{FF2B5EF4-FFF2-40B4-BE49-F238E27FC236}">
                <a16:creationId xmlns:a16="http://schemas.microsoft.com/office/drawing/2014/main" id="{058C01F0-68B8-A659-FE3D-7F5FB7350F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5804831"/>
              </p:ext>
            </p:extLst>
          </p:nvPr>
        </p:nvGraphicFramePr>
        <p:xfrm>
          <a:off x="471341" y="4522791"/>
          <a:ext cx="11265031" cy="2219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直线连接符 5">
            <a:extLst>
              <a:ext uri="{FF2B5EF4-FFF2-40B4-BE49-F238E27FC236}">
                <a16:creationId xmlns:a16="http://schemas.microsoft.com/office/drawing/2014/main" id="{684FDF1B-7599-D7C6-03A1-6B3AE9E02730}"/>
              </a:ext>
            </a:extLst>
          </p:cNvPr>
          <p:cNvCxnSpPr>
            <a:cxnSpLocks/>
          </p:cNvCxnSpPr>
          <p:nvPr/>
        </p:nvCxnSpPr>
        <p:spPr>
          <a:xfrm>
            <a:off x="638175" y="511715"/>
            <a:ext cx="1091565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6BBC2173-5CB8-5BEB-8EC7-275B76DCE549}"/>
              </a:ext>
            </a:extLst>
          </p:cNvPr>
          <p:cNvCxnSpPr>
            <a:cxnSpLocks/>
          </p:cNvCxnSpPr>
          <p:nvPr/>
        </p:nvCxnSpPr>
        <p:spPr>
          <a:xfrm>
            <a:off x="638175" y="1673765"/>
            <a:ext cx="1091565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2DFD8469-E28B-1A87-EAC6-D92ABAE74D48}"/>
              </a:ext>
            </a:extLst>
          </p:cNvPr>
          <p:cNvSpPr txBox="1"/>
          <p:nvPr/>
        </p:nvSpPr>
        <p:spPr>
          <a:xfrm>
            <a:off x="1695449" y="769575"/>
            <a:ext cx="82867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toshi" pitchFamily="2" charset="0"/>
                <a:ea typeface="+mn-ea"/>
                <a:cs typeface="+mn-cs"/>
              </a:rPr>
              <a:t>IN FACT, CHINESE LUXURY CONSUMPTION WORLDWIDE GREW BY 52% IN 2023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toshi"/>
              <a:ea typeface="+mn-ea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3C8E214-9362-FFA9-7209-FB36D7990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97" y="742151"/>
            <a:ext cx="701179" cy="70117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5F84CCD6-9E1D-7AB9-257C-6C5120D52D32}"/>
              </a:ext>
            </a:extLst>
          </p:cNvPr>
          <p:cNvGrpSpPr/>
          <p:nvPr/>
        </p:nvGrpSpPr>
        <p:grpSpPr>
          <a:xfrm>
            <a:off x="634563" y="6331948"/>
            <a:ext cx="4008077" cy="230832"/>
            <a:chOff x="634563" y="6243924"/>
            <a:chExt cx="4008077" cy="230832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9D8F02DA-7329-D5AF-0D1D-9DCE634BDCA6}"/>
                </a:ext>
              </a:extLst>
            </p:cNvPr>
            <p:cNvSpPr/>
            <p:nvPr/>
          </p:nvSpPr>
          <p:spPr>
            <a:xfrm>
              <a:off x="634563" y="6286140"/>
              <a:ext cx="147600" cy="146400"/>
            </a:xfrm>
            <a:prstGeom prst="rect">
              <a:avLst/>
            </a:prstGeom>
            <a:solidFill>
              <a:srgbClr val="FF41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toshi"/>
                <a:ea typeface="+mn-ea"/>
                <a:cs typeface="+mn-cs"/>
              </a:endParaRPr>
            </a:p>
          </p:txBody>
        </p:sp>
        <p:sp>
          <p:nvSpPr>
            <p:cNvPr id="12" name="TextBox 15">
              <a:extLst>
                <a:ext uri="{FF2B5EF4-FFF2-40B4-BE49-F238E27FC236}">
                  <a16:creationId xmlns:a16="http://schemas.microsoft.com/office/drawing/2014/main" id="{92CC676A-05B6-9EEB-D211-0AC4B6989AC1}"/>
                </a:ext>
              </a:extLst>
            </p:cNvPr>
            <p:cNvSpPr txBox="1"/>
            <p:nvPr/>
          </p:nvSpPr>
          <p:spPr>
            <a:xfrm>
              <a:off x="843387" y="6243924"/>
              <a:ext cx="1293062" cy="230832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 pitchFamily="50" charset="0"/>
                  <a:ea typeface="+mn-ea"/>
                  <a:cs typeface="+mn-cs"/>
                </a:rPr>
                <a:t>IN MAINLAND CHINA </a:t>
              </a: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9480EEF-6FD1-F425-97BC-7D0E306E314B}"/>
                </a:ext>
              </a:extLst>
            </p:cNvPr>
            <p:cNvSpPr/>
            <p:nvPr/>
          </p:nvSpPr>
          <p:spPr>
            <a:xfrm>
              <a:off x="2723504" y="6286140"/>
              <a:ext cx="147600" cy="146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toshi"/>
                <a:ea typeface="+mn-ea"/>
                <a:cs typeface="+mn-cs"/>
              </a:endParaRPr>
            </a:p>
          </p:txBody>
        </p:sp>
        <p:sp>
          <p:nvSpPr>
            <p:cNvPr id="14" name="TextBox 15">
              <a:extLst>
                <a:ext uri="{FF2B5EF4-FFF2-40B4-BE49-F238E27FC236}">
                  <a16:creationId xmlns:a16="http://schemas.microsoft.com/office/drawing/2014/main" id="{6D471BEA-7330-AE06-26D9-7408D056749C}"/>
                </a:ext>
              </a:extLst>
            </p:cNvPr>
            <p:cNvSpPr txBox="1"/>
            <p:nvPr/>
          </p:nvSpPr>
          <p:spPr>
            <a:xfrm>
              <a:off x="2932327" y="6243924"/>
              <a:ext cx="1710313" cy="230832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 pitchFamily="50" charset="0"/>
                  <a:ea typeface="+mn-ea"/>
                  <a:cs typeface="+mn-cs"/>
                </a:rPr>
                <a:t>OUTSIDE MAINLAND CHINA 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FF287103-17DE-9332-A8AA-BE8528424A15}"/>
              </a:ext>
            </a:extLst>
          </p:cNvPr>
          <p:cNvGrpSpPr/>
          <p:nvPr/>
        </p:nvGrpSpPr>
        <p:grpSpPr>
          <a:xfrm>
            <a:off x="634563" y="3936091"/>
            <a:ext cx="10303956" cy="1158270"/>
            <a:chOff x="638175" y="3989205"/>
            <a:chExt cx="7786376" cy="115827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198DACD-F858-7771-6A26-DB39884455C8}"/>
                </a:ext>
              </a:extLst>
            </p:cNvPr>
            <p:cNvSpPr txBox="1"/>
            <p:nvPr/>
          </p:nvSpPr>
          <p:spPr>
            <a:xfrm>
              <a:off x="638175" y="3989205"/>
              <a:ext cx="5308892" cy="369332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 pitchFamily="50" charset="0"/>
                  <a:ea typeface="+mn-ea"/>
                  <a:cs typeface="+mn-cs"/>
                </a:rPr>
                <a:t>LUXURY GOODS EXPENDITURE FROM CHINESE CONSUMERS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 pitchFamily="50" charset="0"/>
                  <a:ea typeface="+mn-ea"/>
                  <a:cs typeface="+mn-cs"/>
                </a:rPr>
                <a:t>2019-2024E, € bn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A0408295-9594-1EEF-F90F-D891D9353E76}"/>
                </a:ext>
              </a:extLst>
            </p:cNvPr>
            <p:cNvSpPr txBox="1"/>
            <p:nvPr/>
          </p:nvSpPr>
          <p:spPr>
            <a:xfrm>
              <a:off x="1085132" y="4657362"/>
              <a:ext cx="2827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rPr>
                <a:t>84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38165645-E26E-5E68-F3E8-5503075286D9}"/>
                </a:ext>
              </a:extLst>
            </p:cNvPr>
            <p:cNvSpPr txBox="1"/>
            <p:nvPr/>
          </p:nvSpPr>
          <p:spPr>
            <a:xfrm>
              <a:off x="2485136" y="4837105"/>
              <a:ext cx="2897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rPr>
                <a:t>60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4DEB00CA-E01E-ACCC-D07F-DA333BB36D99}"/>
                </a:ext>
              </a:extLst>
            </p:cNvPr>
            <p:cNvSpPr txBox="1"/>
            <p:nvPr/>
          </p:nvSpPr>
          <p:spPr>
            <a:xfrm>
              <a:off x="3914737" y="4815594"/>
              <a:ext cx="2767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rPr>
                <a:t>59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D4F4CF2F-905A-AFFA-6A30-9CF7A6BC9F8A}"/>
                </a:ext>
              </a:extLst>
            </p:cNvPr>
            <p:cNvSpPr txBox="1"/>
            <p:nvPr/>
          </p:nvSpPr>
          <p:spPr>
            <a:xfrm>
              <a:off x="5327233" y="4870476"/>
              <a:ext cx="2800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rPr>
                <a:t>54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0648FA0A-1F9C-83FE-949F-B8E1F9C37D68}"/>
                </a:ext>
              </a:extLst>
            </p:cNvPr>
            <p:cNvSpPr txBox="1"/>
            <p:nvPr/>
          </p:nvSpPr>
          <p:spPr>
            <a:xfrm>
              <a:off x="6747105" y="4692282"/>
              <a:ext cx="2750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rPr>
                <a:t>82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CCFBDB0F-26D6-D502-C256-7FEE61ACEB21}"/>
                </a:ext>
              </a:extLst>
            </p:cNvPr>
            <p:cNvSpPr txBox="1"/>
            <p:nvPr/>
          </p:nvSpPr>
          <p:spPr>
            <a:xfrm>
              <a:off x="8186693" y="4771776"/>
              <a:ext cx="2378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rPr>
                <a:t>71</a:t>
              </a:r>
            </a:p>
          </p:txBody>
        </p: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D16EBE7D-2E99-EFFA-8060-07D10049B3DD}"/>
                </a:ext>
              </a:extLst>
            </p:cNvPr>
            <p:cNvGrpSpPr/>
            <p:nvPr/>
          </p:nvGrpSpPr>
          <p:grpSpPr>
            <a:xfrm>
              <a:off x="1730790" y="4575494"/>
              <a:ext cx="3306116" cy="467974"/>
              <a:chOff x="4669024" y="2492392"/>
              <a:chExt cx="3306116" cy="467974"/>
            </a:xfrm>
          </p:grpSpPr>
          <p:cxnSp>
            <p:nvCxnSpPr>
              <p:cNvPr id="31" name="直线箭头连接符 30">
                <a:extLst>
                  <a:ext uri="{FF2B5EF4-FFF2-40B4-BE49-F238E27FC236}">
                    <a16:creationId xmlns:a16="http://schemas.microsoft.com/office/drawing/2014/main" id="{9DC803C1-FAA2-6532-E41C-76BD771C57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9024" y="2662679"/>
                <a:ext cx="597272" cy="161074"/>
              </a:xfrm>
              <a:prstGeom prst="straightConnector1">
                <a:avLst/>
              </a:prstGeom>
              <a:ln w="38100">
                <a:solidFill>
                  <a:srgbClr val="FF416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877CF776-3530-1F39-9C1C-44E3F79092E7}"/>
                  </a:ext>
                </a:extLst>
              </p:cNvPr>
              <p:cNvSpPr txBox="1"/>
              <p:nvPr/>
            </p:nvSpPr>
            <p:spPr>
              <a:xfrm rot="642045" flipH="1">
                <a:off x="4764987" y="2492392"/>
                <a:ext cx="43976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4266"/>
                    </a:solidFill>
                    <a:effectLst/>
                    <a:uLnTx/>
                    <a:uFillTx/>
                    <a:latin typeface="Satoshi"/>
                    <a:ea typeface="+mn-ea"/>
                    <a:cs typeface="+mn-cs"/>
                  </a:rPr>
                  <a:t>-</a:t>
                </a:r>
                <a:r>
                  <a:rPr kumimoji="1" lang="en-GB" sz="1200" b="1" noProof="0" dirty="0">
                    <a:solidFill>
                      <a:srgbClr val="FF4266"/>
                    </a:solidFill>
                    <a:latin typeface="Satoshi"/>
                  </a:rPr>
                  <a:t>28</a:t>
                </a:r>
                <a:r>
                  <a:rPr kumimoji="1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4266"/>
                    </a:solidFill>
                    <a:effectLst/>
                    <a:uLnTx/>
                    <a:uFillTx/>
                    <a:latin typeface="Satoshi"/>
                    <a:ea typeface="+mn-ea"/>
                    <a:cs typeface="+mn-cs"/>
                  </a:rPr>
                  <a:t>%</a:t>
                </a:r>
              </a:p>
            </p:txBody>
          </p:sp>
          <p:cxnSp>
            <p:nvCxnSpPr>
              <p:cNvPr id="33" name="直线箭头连接符 19560">
                <a:extLst>
                  <a:ext uri="{FF2B5EF4-FFF2-40B4-BE49-F238E27FC236}">
                    <a16:creationId xmlns:a16="http://schemas.microsoft.com/office/drawing/2014/main" id="{18DA634B-BB16-414F-6737-ED218841BA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23972" y="2877816"/>
                <a:ext cx="508641" cy="38100"/>
              </a:xfrm>
              <a:prstGeom prst="straightConnector1">
                <a:avLst/>
              </a:prstGeom>
              <a:ln w="38100">
                <a:solidFill>
                  <a:srgbClr val="FF416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文本框 19561">
                <a:extLst>
                  <a:ext uri="{FF2B5EF4-FFF2-40B4-BE49-F238E27FC236}">
                    <a16:creationId xmlns:a16="http://schemas.microsoft.com/office/drawing/2014/main" id="{DAF00387-D7BA-E387-E41C-1286A90C28A0}"/>
                  </a:ext>
                </a:extLst>
              </p:cNvPr>
              <p:cNvSpPr txBox="1"/>
              <p:nvPr/>
            </p:nvSpPr>
            <p:spPr>
              <a:xfrm rot="331730" flipH="1">
                <a:off x="6106067" y="2627872"/>
                <a:ext cx="37052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4266"/>
                    </a:solidFill>
                    <a:effectLst/>
                    <a:uLnTx/>
                    <a:uFillTx/>
                    <a:latin typeface="Satoshi"/>
                    <a:ea typeface="+mn-ea"/>
                    <a:cs typeface="+mn-cs"/>
                  </a:rPr>
                  <a:t>-3%</a:t>
                </a:r>
              </a:p>
            </p:txBody>
          </p:sp>
          <p:cxnSp>
            <p:nvCxnSpPr>
              <p:cNvPr id="35" name="直线箭头连接符 19560">
                <a:extLst>
                  <a:ext uri="{FF2B5EF4-FFF2-40B4-BE49-F238E27FC236}">
                    <a16:creationId xmlns:a16="http://schemas.microsoft.com/office/drawing/2014/main" id="{BC438BA5-1E7F-E4F3-6992-E300B7FB29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6499" y="2922266"/>
                <a:ext cx="508641" cy="38100"/>
              </a:xfrm>
              <a:prstGeom prst="straightConnector1">
                <a:avLst/>
              </a:prstGeom>
              <a:ln w="38100">
                <a:solidFill>
                  <a:srgbClr val="FF416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BF4F4366-86A9-C7FE-2E31-F1CE4B44A192}"/>
                </a:ext>
              </a:extLst>
            </p:cNvPr>
            <p:cNvSpPr txBox="1"/>
            <p:nvPr/>
          </p:nvSpPr>
          <p:spPr>
            <a:xfrm rot="382517" flipH="1">
              <a:off x="4600727" y="4754479"/>
              <a:ext cx="3773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4266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rPr>
                <a:t>-</a:t>
              </a:r>
              <a:r>
                <a:rPr kumimoji="1" lang="en-GB" sz="1200" b="1" noProof="0" dirty="0">
                  <a:solidFill>
                    <a:srgbClr val="FF4266"/>
                  </a:solidFill>
                  <a:latin typeface="Satoshi"/>
                </a:rPr>
                <a:t>8</a:t>
              </a:r>
              <a:r>
                <a:rPr kumimoji="1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4266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rPr>
                <a:t>%</a:t>
              </a: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AE3DB9A2-AE36-8C5F-00D8-F32D2C8961DF}"/>
                </a:ext>
              </a:extLst>
            </p:cNvPr>
            <p:cNvGrpSpPr/>
            <p:nvPr/>
          </p:nvGrpSpPr>
          <p:grpSpPr>
            <a:xfrm>
              <a:off x="5917414" y="4539289"/>
              <a:ext cx="597272" cy="339651"/>
              <a:chOff x="1838125" y="2525857"/>
              <a:chExt cx="597272" cy="339651"/>
            </a:xfrm>
          </p:grpSpPr>
          <p:cxnSp>
            <p:nvCxnSpPr>
              <p:cNvPr id="29" name="直线箭头连接符 28">
                <a:extLst>
                  <a:ext uri="{FF2B5EF4-FFF2-40B4-BE49-F238E27FC236}">
                    <a16:creationId xmlns:a16="http://schemas.microsoft.com/office/drawing/2014/main" id="{ACB6201D-0D93-A32B-31CC-8567F02DDBC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38125" y="2704434"/>
                <a:ext cx="597272" cy="161074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827E6D1A-ADE4-40D3-7A63-B874451B0FA5}"/>
                  </a:ext>
                </a:extLst>
              </p:cNvPr>
              <p:cNvSpPr txBox="1"/>
              <p:nvPr/>
            </p:nvSpPr>
            <p:spPr>
              <a:xfrm rot="20858097">
                <a:off x="1853560" y="2525857"/>
                <a:ext cx="4648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atoshi"/>
                    <a:ea typeface="+mn-ea"/>
                    <a:cs typeface="+mn-cs"/>
                  </a:rPr>
                  <a:t>+52%</a:t>
                </a:r>
              </a:p>
            </p:txBody>
          </p:sp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6ADAAB4D-8570-E124-0E4D-ED936C40AB0A}"/>
                </a:ext>
              </a:extLst>
            </p:cNvPr>
            <p:cNvGrpSpPr/>
            <p:nvPr/>
          </p:nvGrpSpPr>
          <p:grpSpPr>
            <a:xfrm>
              <a:off x="7386767" y="4507431"/>
              <a:ext cx="597272" cy="371509"/>
              <a:chOff x="4669024" y="2317942"/>
              <a:chExt cx="597272" cy="371509"/>
            </a:xfrm>
          </p:grpSpPr>
          <p:cxnSp>
            <p:nvCxnSpPr>
              <p:cNvPr id="27" name="直线箭头连接符 26">
                <a:extLst>
                  <a:ext uri="{FF2B5EF4-FFF2-40B4-BE49-F238E27FC236}">
                    <a16:creationId xmlns:a16="http://schemas.microsoft.com/office/drawing/2014/main" id="{FFB36ED9-AF2A-C546-5EBF-B67EEABACA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9024" y="2528377"/>
                <a:ext cx="597272" cy="161074"/>
              </a:xfrm>
              <a:prstGeom prst="straightConnector1">
                <a:avLst/>
              </a:prstGeom>
              <a:ln w="38100">
                <a:solidFill>
                  <a:srgbClr val="FF416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98F62E9E-7254-762E-E2AD-8B3BBD9D2127}"/>
                  </a:ext>
                </a:extLst>
              </p:cNvPr>
              <p:cNvSpPr txBox="1"/>
              <p:nvPr/>
            </p:nvSpPr>
            <p:spPr>
              <a:xfrm rot="738930" flipH="1">
                <a:off x="4749447" y="2317942"/>
                <a:ext cx="4074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4266"/>
                    </a:solidFill>
                    <a:effectLst/>
                    <a:uLnTx/>
                    <a:uFillTx/>
                    <a:latin typeface="Satoshi"/>
                    <a:ea typeface="+mn-ea"/>
                    <a:cs typeface="+mn-cs"/>
                  </a:rPr>
                  <a:t>-13%</a:t>
                </a:r>
              </a:p>
            </p:txBody>
          </p:sp>
        </p:grpSp>
      </p:grpSp>
      <p:graphicFrame>
        <p:nvGraphicFramePr>
          <p:cNvPr id="36" name="Chart 52">
            <a:extLst>
              <a:ext uri="{FF2B5EF4-FFF2-40B4-BE49-F238E27FC236}">
                <a16:creationId xmlns:a16="http://schemas.microsoft.com/office/drawing/2014/main" id="{03FA9CD2-D3F8-8D46-5FCD-1DC015B4BE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5398825"/>
              </p:ext>
            </p:extLst>
          </p:nvPr>
        </p:nvGraphicFramePr>
        <p:xfrm>
          <a:off x="471341" y="2300553"/>
          <a:ext cx="11265031" cy="1931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7" name="直线箭头连接符 2">
            <a:extLst>
              <a:ext uri="{FF2B5EF4-FFF2-40B4-BE49-F238E27FC236}">
                <a16:creationId xmlns:a16="http://schemas.microsoft.com/office/drawing/2014/main" id="{9589858A-43E9-B8E6-1968-C1877246B5E3}"/>
              </a:ext>
            </a:extLst>
          </p:cNvPr>
          <p:cNvCxnSpPr>
            <a:cxnSpLocks/>
          </p:cNvCxnSpPr>
          <p:nvPr/>
        </p:nvCxnSpPr>
        <p:spPr>
          <a:xfrm flipV="1">
            <a:off x="2024745" y="2679864"/>
            <a:ext cx="790568" cy="21320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线箭头连接符 13">
            <a:extLst>
              <a:ext uri="{FF2B5EF4-FFF2-40B4-BE49-F238E27FC236}">
                <a16:creationId xmlns:a16="http://schemas.microsoft.com/office/drawing/2014/main" id="{63CCE479-9FD7-4F0D-E327-7BE4EFDF38D8}"/>
              </a:ext>
            </a:extLst>
          </p:cNvPr>
          <p:cNvCxnSpPr>
            <a:cxnSpLocks/>
          </p:cNvCxnSpPr>
          <p:nvPr/>
        </p:nvCxnSpPr>
        <p:spPr>
          <a:xfrm flipV="1">
            <a:off x="3797129" y="2390154"/>
            <a:ext cx="790568" cy="21320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线箭头连接符 16">
            <a:extLst>
              <a:ext uri="{FF2B5EF4-FFF2-40B4-BE49-F238E27FC236}">
                <a16:creationId xmlns:a16="http://schemas.microsoft.com/office/drawing/2014/main" id="{6CDF8BCD-C60D-FBF2-0E41-A09A521C8A84}"/>
              </a:ext>
            </a:extLst>
          </p:cNvPr>
          <p:cNvCxnSpPr>
            <a:cxnSpLocks/>
          </p:cNvCxnSpPr>
          <p:nvPr/>
        </p:nvCxnSpPr>
        <p:spPr>
          <a:xfrm>
            <a:off x="5771812" y="2446830"/>
            <a:ext cx="790568" cy="213202"/>
          </a:xfrm>
          <a:prstGeom prst="straightConnector1">
            <a:avLst/>
          </a:prstGeom>
          <a:ln w="38100">
            <a:solidFill>
              <a:srgbClr val="FF41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线箭头连接符 25">
            <a:extLst>
              <a:ext uri="{FF2B5EF4-FFF2-40B4-BE49-F238E27FC236}">
                <a16:creationId xmlns:a16="http://schemas.microsoft.com/office/drawing/2014/main" id="{7D72F296-47EC-3ED0-D5FD-03194B771FB2}"/>
              </a:ext>
            </a:extLst>
          </p:cNvPr>
          <p:cNvCxnSpPr>
            <a:cxnSpLocks/>
          </p:cNvCxnSpPr>
          <p:nvPr/>
        </p:nvCxnSpPr>
        <p:spPr>
          <a:xfrm flipV="1">
            <a:off x="7624140" y="2466662"/>
            <a:ext cx="790568" cy="21320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线箭头连接符 26">
            <a:extLst>
              <a:ext uri="{FF2B5EF4-FFF2-40B4-BE49-F238E27FC236}">
                <a16:creationId xmlns:a16="http://schemas.microsoft.com/office/drawing/2014/main" id="{9F848491-E0F2-AFF8-7734-694F793AB115}"/>
              </a:ext>
            </a:extLst>
          </p:cNvPr>
          <p:cNvCxnSpPr>
            <a:cxnSpLocks/>
          </p:cNvCxnSpPr>
          <p:nvPr/>
        </p:nvCxnSpPr>
        <p:spPr>
          <a:xfrm>
            <a:off x="9454319" y="2466662"/>
            <a:ext cx="790568" cy="213202"/>
          </a:xfrm>
          <a:prstGeom prst="straightConnector1">
            <a:avLst/>
          </a:prstGeom>
          <a:ln w="38100">
            <a:solidFill>
              <a:srgbClr val="FF41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27">
            <a:extLst>
              <a:ext uri="{FF2B5EF4-FFF2-40B4-BE49-F238E27FC236}">
                <a16:creationId xmlns:a16="http://schemas.microsoft.com/office/drawing/2014/main" id="{E8AC7A81-AB3F-6D10-F3F0-58AAAF8CD8B3}"/>
              </a:ext>
            </a:extLst>
          </p:cNvPr>
          <p:cNvSpPr txBox="1"/>
          <p:nvPr/>
        </p:nvSpPr>
        <p:spPr>
          <a:xfrm rot="20709001">
            <a:off x="2000320" y="2467192"/>
            <a:ext cx="625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toshi"/>
                <a:ea typeface="+mn-ea"/>
                <a:cs typeface="+mn-cs"/>
              </a:rPr>
              <a:t>+</a:t>
            </a:r>
            <a:r>
              <a:rPr kumimoji="1" lang="en-GB" sz="1200" b="1" noProof="0" dirty="0">
                <a:solidFill>
                  <a:srgbClr val="FFFFFF"/>
                </a:solidFill>
                <a:latin typeface="Satoshi"/>
              </a:rPr>
              <a:t>54</a:t>
            </a:r>
            <a:r>
              <a:rPr kumimoji="1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toshi"/>
                <a:ea typeface="+mn-ea"/>
                <a:cs typeface="+mn-cs"/>
              </a:rPr>
              <a:t>%</a:t>
            </a:r>
          </a:p>
        </p:txBody>
      </p:sp>
      <p:sp>
        <p:nvSpPr>
          <p:cNvPr id="43" name="文本框 28">
            <a:extLst>
              <a:ext uri="{FF2B5EF4-FFF2-40B4-BE49-F238E27FC236}">
                <a16:creationId xmlns:a16="http://schemas.microsoft.com/office/drawing/2014/main" id="{9FA3B714-9D95-8A42-A38B-1E0E5981BF71}"/>
              </a:ext>
            </a:extLst>
          </p:cNvPr>
          <p:cNvSpPr txBox="1"/>
          <p:nvPr/>
        </p:nvSpPr>
        <p:spPr>
          <a:xfrm rot="20692944">
            <a:off x="3767907" y="2170706"/>
            <a:ext cx="630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toshi"/>
                <a:ea typeface="+mn-ea"/>
                <a:cs typeface="+mn-cs"/>
              </a:rPr>
              <a:t>+30%</a:t>
            </a:r>
          </a:p>
        </p:txBody>
      </p:sp>
      <p:sp>
        <p:nvSpPr>
          <p:cNvPr id="44" name="文本框 29">
            <a:extLst>
              <a:ext uri="{FF2B5EF4-FFF2-40B4-BE49-F238E27FC236}">
                <a16:creationId xmlns:a16="http://schemas.microsoft.com/office/drawing/2014/main" id="{6153A599-030A-13BE-AA20-CF7B5D8D23DC}"/>
              </a:ext>
            </a:extLst>
          </p:cNvPr>
          <p:cNvSpPr txBox="1"/>
          <p:nvPr/>
        </p:nvSpPr>
        <p:spPr>
          <a:xfrm rot="907056" flipH="1">
            <a:off x="5966647" y="2214314"/>
            <a:ext cx="495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4266"/>
                </a:solidFill>
                <a:effectLst/>
                <a:uLnTx/>
                <a:uFillTx/>
                <a:latin typeface="Satoshi"/>
                <a:ea typeface="+mn-ea"/>
                <a:cs typeface="+mn-cs"/>
              </a:rPr>
              <a:t>-</a:t>
            </a:r>
            <a:r>
              <a:rPr kumimoji="1" lang="en-GB" sz="1200" b="1" noProof="0" dirty="0">
                <a:solidFill>
                  <a:srgbClr val="FF4266"/>
                </a:solidFill>
                <a:latin typeface="Satoshi"/>
              </a:rPr>
              <a:t>9</a:t>
            </a:r>
            <a:r>
              <a:rPr kumimoji="1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4266"/>
                </a:solidFill>
                <a:effectLst/>
                <a:uLnTx/>
                <a:uFillTx/>
                <a:latin typeface="Satoshi"/>
                <a:ea typeface="+mn-ea"/>
                <a:cs typeface="+mn-cs"/>
              </a:rPr>
              <a:t>%</a:t>
            </a:r>
          </a:p>
        </p:txBody>
      </p:sp>
      <p:sp>
        <p:nvSpPr>
          <p:cNvPr id="45" name="文本框 30">
            <a:extLst>
              <a:ext uri="{FF2B5EF4-FFF2-40B4-BE49-F238E27FC236}">
                <a16:creationId xmlns:a16="http://schemas.microsoft.com/office/drawing/2014/main" id="{5C2371B8-B816-A47F-5F5D-B91429375686}"/>
              </a:ext>
            </a:extLst>
          </p:cNvPr>
          <p:cNvSpPr txBox="1"/>
          <p:nvPr/>
        </p:nvSpPr>
        <p:spPr>
          <a:xfrm rot="20692944">
            <a:off x="7618475" y="2240880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toshi"/>
                <a:ea typeface="+mn-ea"/>
                <a:cs typeface="+mn-cs"/>
              </a:rPr>
              <a:t>+12%</a:t>
            </a:r>
          </a:p>
        </p:txBody>
      </p:sp>
      <p:sp>
        <p:nvSpPr>
          <p:cNvPr id="46" name="文本框 31">
            <a:extLst>
              <a:ext uri="{FF2B5EF4-FFF2-40B4-BE49-F238E27FC236}">
                <a16:creationId xmlns:a16="http://schemas.microsoft.com/office/drawing/2014/main" id="{B33B951C-EF2C-B243-7F43-26DB56A372B4}"/>
              </a:ext>
            </a:extLst>
          </p:cNvPr>
          <p:cNvSpPr txBox="1"/>
          <p:nvPr/>
        </p:nvSpPr>
        <p:spPr>
          <a:xfrm rot="907056" flipH="1">
            <a:off x="9598771" y="2224220"/>
            <a:ext cx="586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sz="1200" b="1" noProof="0" dirty="0">
                <a:solidFill>
                  <a:srgbClr val="FF4266"/>
                </a:solidFill>
                <a:latin typeface="Satoshi"/>
              </a:rPr>
              <a:t>-21</a:t>
            </a:r>
            <a:r>
              <a:rPr kumimoji="1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4266"/>
                </a:solidFill>
                <a:effectLst/>
                <a:uLnTx/>
                <a:uFillTx/>
                <a:latin typeface="Satoshi"/>
                <a:ea typeface="+mn-ea"/>
                <a:cs typeface="+mn-cs"/>
              </a:rPr>
              <a:t>% </a:t>
            </a:r>
          </a:p>
        </p:txBody>
      </p:sp>
      <p:sp>
        <p:nvSpPr>
          <p:cNvPr id="47" name="TextBox 15">
            <a:extLst>
              <a:ext uri="{FF2B5EF4-FFF2-40B4-BE49-F238E27FC236}">
                <a16:creationId xmlns:a16="http://schemas.microsoft.com/office/drawing/2014/main" id="{474C7BD3-B56B-E2F8-78A9-0D684D90B6AA}"/>
              </a:ext>
            </a:extLst>
          </p:cNvPr>
          <p:cNvSpPr txBox="1"/>
          <p:nvPr/>
        </p:nvSpPr>
        <p:spPr>
          <a:xfrm>
            <a:off x="638175" y="1737652"/>
            <a:ext cx="7027016" cy="3693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toshi" pitchFamily="50" charset="0"/>
                <a:ea typeface="+mn-ea"/>
                <a:cs typeface="+mn-cs"/>
              </a:rPr>
              <a:t>LUXURY GOODS EXPENDITURE IN MAINLAND CHINA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toshi" pitchFamily="50" charset="0"/>
                <a:ea typeface="+mn-ea"/>
                <a:cs typeface="+mn-cs"/>
              </a:rPr>
              <a:t>2019-2024E, € bn</a:t>
            </a:r>
          </a:p>
        </p:txBody>
      </p:sp>
      <p:sp>
        <p:nvSpPr>
          <p:cNvPr id="48" name="幻灯片编号">
            <a:extLst>
              <a:ext uri="{FF2B5EF4-FFF2-40B4-BE49-F238E27FC236}">
                <a16:creationId xmlns:a16="http://schemas.microsoft.com/office/drawing/2014/main" id="{60B11CA7-C49A-0759-733A-79EDE1E0D72A}"/>
              </a:ext>
            </a:extLst>
          </p:cNvPr>
          <p:cNvSpPr txBox="1">
            <a:spLocks/>
          </p:cNvSpPr>
          <p:nvPr/>
        </p:nvSpPr>
        <p:spPr>
          <a:xfrm>
            <a:off x="139978" y="3313658"/>
            <a:ext cx="375959" cy="3606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GB" sz="800" noProof="0" smtClean="0">
                <a:solidFill>
                  <a:schemeClr val="bg1"/>
                </a:solidFill>
                <a:latin typeface="Satoshi Medium" pitchFamily="2" charset="0"/>
              </a:rPr>
              <a:pPr/>
              <a:t>11</a:t>
            </a:fld>
            <a:endParaRPr lang="en-GB" sz="800" noProof="0" dirty="0">
              <a:solidFill>
                <a:schemeClr val="bg1"/>
              </a:solidFill>
              <a:latin typeface="Satoshi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0914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A0BCCB-6A1B-1182-AF50-7D92BD1BD19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noProof="0" smtClean="0"/>
              <a:pPr/>
              <a:t>12</a:t>
            </a:fld>
            <a:endParaRPr lang="en-GB" noProof="0" dirty="0"/>
          </a:p>
        </p:txBody>
      </p: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D90CB195-5B70-F803-9E62-D49155B9152D}"/>
              </a:ext>
            </a:extLst>
          </p:cNvPr>
          <p:cNvCxnSpPr>
            <a:cxnSpLocks/>
          </p:cNvCxnSpPr>
          <p:nvPr/>
        </p:nvCxnSpPr>
        <p:spPr>
          <a:xfrm>
            <a:off x="638175" y="511715"/>
            <a:ext cx="1091565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F93DD70D-4E88-5096-D2C7-4232B7C2F56E}"/>
              </a:ext>
            </a:extLst>
          </p:cNvPr>
          <p:cNvSpPr txBox="1"/>
          <p:nvPr/>
        </p:nvSpPr>
        <p:spPr>
          <a:xfrm>
            <a:off x="1695449" y="930334"/>
            <a:ext cx="85458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kern="1200" spc="300" noProof="0" dirty="0">
                <a:solidFill>
                  <a:srgbClr val="FFFFFF"/>
                </a:solidFill>
                <a:latin typeface="Satoshi" pitchFamily="2" charset="0"/>
                <a:ea typeface="+mn-ea"/>
                <a:cs typeface="+mn-cs"/>
              </a:rPr>
              <a:t>HAINAN DUTY-FREE SALES 2024</a:t>
            </a: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F1E64873-990E-D9DE-B0DD-8B1321068617}"/>
              </a:ext>
            </a:extLst>
          </p:cNvPr>
          <p:cNvSpPr/>
          <p:nvPr/>
        </p:nvSpPr>
        <p:spPr>
          <a:xfrm>
            <a:off x="810180" y="5502223"/>
            <a:ext cx="106698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toshi" pitchFamily="2" charset="0"/>
                <a:ea typeface="+mn-ea"/>
                <a:cs typeface="+mn-cs"/>
              </a:rPr>
              <a:t>Only China’s middle and upper-middle class are likely to continue visiting Hainan</a:t>
            </a:r>
            <a:r>
              <a:rPr lang="en-GB" sz="1600" b="1" noProof="0" dirty="0">
                <a:solidFill>
                  <a:srgbClr val="FFFFFF"/>
                </a:solidFill>
                <a:latin typeface="Satoshi" pitchFamily="2" charset="0"/>
              </a:rPr>
              <a:t>, as h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toshi" pitchFamily="2" charset="0"/>
                <a:ea typeface="+mn-ea"/>
                <a:cs typeface="+mn-cs"/>
              </a:rPr>
              <a:t>igh spenders and HNWIs visited during the pandemic when other destinations were unavailable.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toshi" pitchFamily="2" charset="0"/>
                <a:ea typeface="+mn-ea"/>
                <a:cs typeface="+mn-cs"/>
              </a:rPr>
              <a:t>Despite strong government incentives and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toshi" pitchFamily="2" charset="0"/>
                <a:ea typeface="+mn-ea"/>
                <a:cs typeface="+mn-cs"/>
              </a:rPr>
              <a:t>favorable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toshi" pitchFamily="2" charset="0"/>
                <a:ea typeface="+mn-ea"/>
                <a:cs typeface="+mn-cs"/>
              </a:rPr>
              <a:t> policies, Hainan’s long-term appeal to these top-tier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toshi" pitchFamily="2" charset="0"/>
                <a:ea typeface="+mn-ea"/>
                <a:cs typeface="+mn-cs"/>
              </a:rPr>
              <a:t>travelers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toshi" pitchFamily="2" charset="0"/>
                <a:ea typeface="+mn-ea"/>
                <a:cs typeface="+mn-cs"/>
              </a:rPr>
              <a:t> remains uncertain.</a:t>
            </a:r>
          </a:p>
        </p:txBody>
      </p:sp>
      <p:cxnSp>
        <p:nvCxnSpPr>
          <p:cNvPr id="8" name="直线连接符 3">
            <a:extLst>
              <a:ext uri="{FF2B5EF4-FFF2-40B4-BE49-F238E27FC236}">
                <a16:creationId xmlns:a16="http://schemas.microsoft.com/office/drawing/2014/main" id="{3388D991-F285-FA56-807A-1C4978E9F00E}"/>
              </a:ext>
            </a:extLst>
          </p:cNvPr>
          <p:cNvCxnSpPr>
            <a:cxnSpLocks/>
          </p:cNvCxnSpPr>
          <p:nvPr/>
        </p:nvCxnSpPr>
        <p:spPr>
          <a:xfrm>
            <a:off x="638175" y="5544209"/>
            <a:ext cx="0" cy="97935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2">
            <a:extLst>
              <a:ext uri="{FF2B5EF4-FFF2-40B4-BE49-F238E27FC236}">
                <a16:creationId xmlns:a16="http://schemas.microsoft.com/office/drawing/2014/main" id="{B1EE3893-772C-9532-90F7-47D1321CF2FB}"/>
              </a:ext>
            </a:extLst>
          </p:cNvPr>
          <p:cNvGrpSpPr/>
          <p:nvPr/>
        </p:nvGrpSpPr>
        <p:grpSpPr>
          <a:xfrm>
            <a:off x="6287156" y="2436119"/>
            <a:ext cx="5076825" cy="2850893"/>
            <a:chOff x="638175" y="1865891"/>
            <a:chExt cx="5076825" cy="3596868"/>
          </a:xfrm>
        </p:grpSpPr>
        <p:graphicFrame>
          <p:nvGraphicFramePr>
            <p:cNvPr id="10" name="Chart 12">
              <a:extLst>
                <a:ext uri="{FF2B5EF4-FFF2-40B4-BE49-F238E27FC236}">
                  <a16:creationId xmlns:a16="http://schemas.microsoft.com/office/drawing/2014/main" id="{B215CF2C-E14D-F2A7-4905-2165279328F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3539058"/>
                </p:ext>
              </p:extLst>
            </p:nvPr>
          </p:nvGraphicFramePr>
          <p:xfrm>
            <a:off x="638175" y="1865891"/>
            <a:ext cx="5076825" cy="359686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1" name="Rectangle: Rounded Corners 17">
              <a:extLst>
                <a:ext uri="{FF2B5EF4-FFF2-40B4-BE49-F238E27FC236}">
                  <a16:creationId xmlns:a16="http://schemas.microsoft.com/office/drawing/2014/main" id="{DE996A53-AF08-C948-FBE4-D10020BC67AD}"/>
                </a:ext>
              </a:extLst>
            </p:cNvPr>
            <p:cNvSpPr/>
            <p:nvPr/>
          </p:nvSpPr>
          <p:spPr>
            <a:xfrm>
              <a:off x="717329" y="1892919"/>
              <a:ext cx="4762373" cy="548640"/>
            </a:xfrm>
            <a:prstGeom prst="roundRect">
              <a:avLst>
                <a:gd name="adj" fmla="val 813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GB" sz="1000" b="1" noProof="0" dirty="0">
                  <a:solidFill>
                    <a:schemeClr val="bg1"/>
                  </a:solidFill>
                </a:rPr>
                <a:t>YTD AUGUST, NUMBER OF VISITORS TO HAINAN, 2020-2024</a:t>
              </a:r>
            </a:p>
            <a:p>
              <a:r>
                <a:rPr lang="en-GB" sz="1000" b="1" noProof="0" dirty="0">
                  <a:solidFill>
                    <a:schemeClr val="bg1"/>
                  </a:solidFill>
                </a:rPr>
                <a:t>(In millions of visitors)</a:t>
              </a:r>
            </a:p>
          </p:txBody>
        </p:sp>
        <p:cxnSp>
          <p:nvCxnSpPr>
            <p:cNvPr id="12" name="直线箭头连接符 10">
              <a:extLst>
                <a:ext uri="{FF2B5EF4-FFF2-40B4-BE49-F238E27FC236}">
                  <a16:creationId xmlns:a16="http://schemas.microsoft.com/office/drawing/2014/main" id="{F2178A85-828E-FA0B-3A28-F03C78B65E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97410" y="2657457"/>
              <a:ext cx="446085" cy="9090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5">
              <a:extLst>
                <a:ext uri="{FF2B5EF4-FFF2-40B4-BE49-F238E27FC236}">
                  <a16:creationId xmlns:a16="http://schemas.microsoft.com/office/drawing/2014/main" id="{645B0FCA-1E1A-BBFC-40B0-1B224D57F7D9}"/>
                </a:ext>
              </a:extLst>
            </p:cNvPr>
            <p:cNvSpPr txBox="1"/>
            <p:nvPr/>
          </p:nvSpPr>
          <p:spPr>
            <a:xfrm>
              <a:off x="4360214" y="2366528"/>
              <a:ext cx="47000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rPr>
                <a:t>+5%</a:t>
              </a:r>
            </a:p>
          </p:txBody>
        </p:sp>
        <p:cxnSp>
          <p:nvCxnSpPr>
            <p:cNvPr id="14" name="直线箭头连接符 10">
              <a:extLst>
                <a:ext uri="{FF2B5EF4-FFF2-40B4-BE49-F238E27FC236}">
                  <a16:creationId xmlns:a16="http://schemas.microsoft.com/office/drawing/2014/main" id="{88CADAA0-F8EC-3C29-4D78-C5CE5C8554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4018" y="2884388"/>
              <a:ext cx="404983" cy="38609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5">
              <a:extLst>
                <a:ext uri="{FF2B5EF4-FFF2-40B4-BE49-F238E27FC236}">
                  <a16:creationId xmlns:a16="http://schemas.microsoft.com/office/drawing/2014/main" id="{1BC991EF-0CB9-70D6-145B-680B2611CD22}"/>
                </a:ext>
              </a:extLst>
            </p:cNvPr>
            <p:cNvSpPr txBox="1"/>
            <p:nvPr/>
          </p:nvSpPr>
          <p:spPr>
            <a:xfrm>
              <a:off x="3225556" y="2757140"/>
              <a:ext cx="5565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rPr>
                <a:t>+</a:t>
              </a:r>
              <a:r>
                <a:rPr kumimoji="1" lang="en-GB" sz="1000" b="1" noProof="0" dirty="0">
                  <a:solidFill>
                    <a:srgbClr val="FFFFFF"/>
                  </a:solidFill>
                  <a:latin typeface="Satoshi"/>
                </a:rPr>
                <a:t>30</a:t>
              </a:r>
              <a:r>
                <a:rPr kumimoji="1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rPr>
                <a:t>%</a:t>
              </a:r>
            </a:p>
          </p:txBody>
        </p:sp>
        <p:cxnSp>
          <p:nvCxnSpPr>
            <p:cNvPr id="16" name="直线箭头连接符 19560">
              <a:extLst>
                <a:ext uri="{FF2B5EF4-FFF2-40B4-BE49-F238E27FC236}">
                  <a16:creationId xmlns:a16="http://schemas.microsoft.com/office/drawing/2014/main" id="{795ACE02-56E0-BCA0-0212-C9E2500AD464}"/>
                </a:ext>
              </a:extLst>
            </p:cNvPr>
            <p:cNvCxnSpPr>
              <a:cxnSpLocks/>
            </p:cNvCxnSpPr>
            <p:nvPr/>
          </p:nvCxnSpPr>
          <p:spPr>
            <a:xfrm>
              <a:off x="2536292" y="3039590"/>
              <a:ext cx="340397" cy="339072"/>
            </a:xfrm>
            <a:prstGeom prst="straightConnector1">
              <a:avLst/>
            </a:prstGeom>
            <a:ln w="38100">
              <a:solidFill>
                <a:srgbClr val="FF41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9561">
              <a:extLst>
                <a:ext uri="{FF2B5EF4-FFF2-40B4-BE49-F238E27FC236}">
                  <a16:creationId xmlns:a16="http://schemas.microsoft.com/office/drawing/2014/main" id="{6BA75A22-D842-CC60-28A7-03D21CBC3588}"/>
                </a:ext>
              </a:extLst>
            </p:cNvPr>
            <p:cNvSpPr txBox="1"/>
            <p:nvPr/>
          </p:nvSpPr>
          <p:spPr>
            <a:xfrm flipH="1">
              <a:off x="2545397" y="2893756"/>
              <a:ext cx="4940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4266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rPr>
                <a:t>-15%</a:t>
              </a:r>
            </a:p>
          </p:txBody>
        </p:sp>
        <p:cxnSp>
          <p:nvCxnSpPr>
            <p:cNvPr id="18" name="直线箭头连接符 10">
              <a:extLst>
                <a:ext uri="{FF2B5EF4-FFF2-40B4-BE49-F238E27FC236}">
                  <a16:creationId xmlns:a16="http://schemas.microsoft.com/office/drawing/2014/main" id="{DB22332F-F4ED-F316-2ED4-D15147F361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28813" y="3073937"/>
              <a:ext cx="404983" cy="38609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15">
              <a:extLst>
                <a:ext uri="{FF2B5EF4-FFF2-40B4-BE49-F238E27FC236}">
                  <a16:creationId xmlns:a16="http://schemas.microsoft.com/office/drawing/2014/main" id="{8939B3DD-1C10-AFA1-E080-DDB5C8C785D3}"/>
                </a:ext>
              </a:extLst>
            </p:cNvPr>
            <p:cNvSpPr txBox="1"/>
            <p:nvPr/>
          </p:nvSpPr>
          <p:spPr>
            <a:xfrm>
              <a:off x="1323700" y="2988793"/>
              <a:ext cx="56618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rPr>
                <a:t>+40%</a:t>
              </a:r>
            </a:p>
          </p:txBody>
        </p:sp>
      </p:grpSp>
      <p:grpSp>
        <p:nvGrpSpPr>
          <p:cNvPr id="20" name="Group 84">
            <a:extLst>
              <a:ext uri="{FF2B5EF4-FFF2-40B4-BE49-F238E27FC236}">
                <a16:creationId xmlns:a16="http://schemas.microsoft.com/office/drawing/2014/main" id="{23AA96DE-75AF-4EF9-E88A-49108F79FC26}"/>
              </a:ext>
            </a:extLst>
          </p:cNvPr>
          <p:cNvGrpSpPr/>
          <p:nvPr/>
        </p:nvGrpSpPr>
        <p:grpSpPr>
          <a:xfrm>
            <a:off x="638175" y="2436119"/>
            <a:ext cx="5076825" cy="2850893"/>
            <a:chOff x="6477002" y="1865891"/>
            <a:chExt cx="5076825" cy="3596868"/>
          </a:xfrm>
        </p:grpSpPr>
        <p:graphicFrame>
          <p:nvGraphicFramePr>
            <p:cNvPr id="21" name="Chart 18">
              <a:extLst>
                <a:ext uri="{FF2B5EF4-FFF2-40B4-BE49-F238E27FC236}">
                  <a16:creationId xmlns:a16="http://schemas.microsoft.com/office/drawing/2014/main" id="{E0838F66-ACD9-50E7-B989-A4505936394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959469370"/>
                </p:ext>
              </p:extLst>
            </p:nvPr>
          </p:nvGraphicFramePr>
          <p:xfrm>
            <a:off x="6477002" y="1865891"/>
            <a:ext cx="5076825" cy="359686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2" name="Rectangle: Rounded Corners 19">
              <a:extLst>
                <a:ext uri="{FF2B5EF4-FFF2-40B4-BE49-F238E27FC236}">
                  <a16:creationId xmlns:a16="http://schemas.microsoft.com/office/drawing/2014/main" id="{D10CE9EC-DA07-EB0D-FCD1-D2339D96AF97}"/>
                </a:ext>
              </a:extLst>
            </p:cNvPr>
            <p:cNvSpPr/>
            <p:nvPr/>
          </p:nvSpPr>
          <p:spPr>
            <a:xfrm>
              <a:off x="6556156" y="1892919"/>
              <a:ext cx="4762373" cy="548640"/>
            </a:xfrm>
            <a:prstGeom prst="roundRect">
              <a:avLst>
                <a:gd name="adj" fmla="val 813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GB" sz="1000" b="1" noProof="0" dirty="0">
                  <a:solidFill>
                    <a:schemeClr val="bg1"/>
                  </a:solidFill>
                </a:rPr>
                <a:t>YTD AUGUST, DUTY-FREE SALES, 2020-2024</a:t>
              </a:r>
            </a:p>
            <a:p>
              <a:r>
                <a:rPr lang="en-GB" sz="1000" b="1" noProof="0" dirty="0">
                  <a:solidFill>
                    <a:schemeClr val="bg1"/>
                  </a:solidFill>
                </a:rPr>
                <a:t>(In billion RMB)</a:t>
              </a:r>
            </a:p>
          </p:txBody>
        </p:sp>
        <p:cxnSp>
          <p:nvCxnSpPr>
            <p:cNvPr id="23" name="直线箭头连接符 19560">
              <a:extLst>
                <a:ext uri="{FF2B5EF4-FFF2-40B4-BE49-F238E27FC236}">
                  <a16:creationId xmlns:a16="http://schemas.microsoft.com/office/drawing/2014/main" id="{6B1B3EB8-5637-C948-D2DE-FE8A19E11F8D}"/>
                </a:ext>
              </a:extLst>
            </p:cNvPr>
            <p:cNvCxnSpPr>
              <a:cxnSpLocks/>
            </p:cNvCxnSpPr>
            <p:nvPr/>
          </p:nvCxnSpPr>
          <p:spPr>
            <a:xfrm>
              <a:off x="10274652" y="2631806"/>
              <a:ext cx="397798" cy="645350"/>
            </a:xfrm>
            <a:prstGeom prst="straightConnector1">
              <a:avLst/>
            </a:prstGeom>
            <a:ln w="38100">
              <a:solidFill>
                <a:srgbClr val="FF41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文本框 19561">
              <a:extLst>
                <a:ext uri="{FF2B5EF4-FFF2-40B4-BE49-F238E27FC236}">
                  <a16:creationId xmlns:a16="http://schemas.microsoft.com/office/drawing/2014/main" id="{0ADCC0AA-4AFB-40EF-9C50-E4E9445C5A5E}"/>
                </a:ext>
              </a:extLst>
            </p:cNvPr>
            <p:cNvSpPr txBox="1"/>
            <p:nvPr/>
          </p:nvSpPr>
          <p:spPr>
            <a:xfrm flipH="1">
              <a:off x="10371948" y="2636839"/>
              <a:ext cx="4908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4266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rPr>
                <a:t>-31%</a:t>
              </a:r>
            </a:p>
          </p:txBody>
        </p:sp>
        <p:cxnSp>
          <p:nvCxnSpPr>
            <p:cNvPr id="25" name="直线箭头连接符 10">
              <a:extLst>
                <a:ext uri="{FF2B5EF4-FFF2-40B4-BE49-F238E27FC236}">
                  <a16:creationId xmlns:a16="http://schemas.microsoft.com/office/drawing/2014/main" id="{9D737892-4539-A1E6-3FCF-88CAA0B3BE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35587" y="2656432"/>
              <a:ext cx="433476" cy="1364253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文本框 15">
              <a:extLst>
                <a:ext uri="{FF2B5EF4-FFF2-40B4-BE49-F238E27FC236}">
                  <a16:creationId xmlns:a16="http://schemas.microsoft.com/office/drawing/2014/main" id="{A3910BCB-F94D-0395-1357-B6CBD926FB12}"/>
                </a:ext>
              </a:extLst>
            </p:cNvPr>
            <p:cNvSpPr txBox="1"/>
            <p:nvPr/>
          </p:nvSpPr>
          <p:spPr>
            <a:xfrm>
              <a:off x="7057056" y="2945341"/>
              <a:ext cx="61747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rPr>
                <a:t>+145%</a:t>
              </a:r>
            </a:p>
          </p:txBody>
        </p:sp>
        <p:cxnSp>
          <p:nvCxnSpPr>
            <p:cNvPr id="27" name="直线箭头连接符 19560">
              <a:extLst>
                <a:ext uri="{FF2B5EF4-FFF2-40B4-BE49-F238E27FC236}">
                  <a16:creationId xmlns:a16="http://schemas.microsoft.com/office/drawing/2014/main" id="{6E5298EC-556B-830D-AD83-2402C17110FD}"/>
                </a:ext>
              </a:extLst>
            </p:cNvPr>
            <p:cNvCxnSpPr>
              <a:cxnSpLocks/>
            </p:cNvCxnSpPr>
            <p:nvPr/>
          </p:nvCxnSpPr>
          <p:spPr>
            <a:xfrm>
              <a:off x="8384495" y="2631807"/>
              <a:ext cx="365713" cy="364290"/>
            </a:xfrm>
            <a:prstGeom prst="straightConnector1">
              <a:avLst/>
            </a:prstGeom>
            <a:ln w="38100">
              <a:solidFill>
                <a:srgbClr val="FF41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文本框 19561">
              <a:extLst>
                <a:ext uri="{FF2B5EF4-FFF2-40B4-BE49-F238E27FC236}">
                  <a16:creationId xmlns:a16="http://schemas.microsoft.com/office/drawing/2014/main" id="{9C1A8B44-FC71-E95C-F803-F5ACA85F4AE8}"/>
                </a:ext>
              </a:extLst>
            </p:cNvPr>
            <p:cNvSpPr txBox="1"/>
            <p:nvPr/>
          </p:nvSpPr>
          <p:spPr>
            <a:xfrm flipH="1">
              <a:off x="8381672" y="2500480"/>
              <a:ext cx="4972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4266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rPr>
                <a:t>-19%</a:t>
              </a:r>
            </a:p>
          </p:txBody>
        </p:sp>
        <p:cxnSp>
          <p:nvCxnSpPr>
            <p:cNvPr id="29" name="直线箭头连接符 10">
              <a:extLst>
                <a:ext uri="{FF2B5EF4-FFF2-40B4-BE49-F238E27FC236}">
                  <a16:creationId xmlns:a16="http://schemas.microsoft.com/office/drawing/2014/main" id="{472D09E7-CF57-C835-B2BF-C2DB8EC94F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97513" y="2650782"/>
              <a:ext cx="404983" cy="38609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15">
              <a:extLst>
                <a:ext uri="{FF2B5EF4-FFF2-40B4-BE49-F238E27FC236}">
                  <a16:creationId xmlns:a16="http://schemas.microsoft.com/office/drawing/2014/main" id="{57DBF486-7D0C-11EA-274D-47F4DFD6E39A}"/>
                </a:ext>
              </a:extLst>
            </p:cNvPr>
            <p:cNvSpPr txBox="1"/>
            <p:nvPr/>
          </p:nvSpPr>
          <p:spPr>
            <a:xfrm>
              <a:off x="9112423" y="2494779"/>
              <a:ext cx="54213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rPr>
                <a:t>+</a:t>
              </a:r>
              <a:r>
                <a:rPr kumimoji="1" lang="en-GB" sz="1000" b="1" noProof="0" dirty="0">
                  <a:solidFill>
                    <a:srgbClr val="FFFFFF"/>
                  </a:solidFill>
                  <a:latin typeface="Satoshi"/>
                </a:rPr>
                <a:t>23</a:t>
              </a:r>
              <a:r>
                <a:rPr kumimoji="1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rPr>
                <a:t>%</a:t>
              </a:r>
            </a:p>
          </p:txBody>
        </p:sp>
      </p:grpSp>
      <p:cxnSp>
        <p:nvCxnSpPr>
          <p:cNvPr id="31" name="直线连接符 5">
            <a:extLst>
              <a:ext uri="{FF2B5EF4-FFF2-40B4-BE49-F238E27FC236}">
                <a16:creationId xmlns:a16="http://schemas.microsoft.com/office/drawing/2014/main" id="{D8163964-0B34-967F-3560-2778A9BD8227}"/>
              </a:ext>
            </a:extLst>
          </p:cNvPr>
          <p:cNvCxnSpPr>
            <a:cxnSpLocks/>
          </p:cNvCxnSpPr>
          <p:nvPr/>
        </p:nvCxnSpPr>
        <p:spPr>
          <a:xfrm>
            <a:off x="638175" y="1587500"/>
            <a:ext cx="1091565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15">
            <a:extLst>
              <a:ext uri="{FF2B5EF4-FFF2-40B4-BE49-F238E27FC236}">
                <a16:creationId xmlns:a16="http://schemas.microsoft.com/office/drawing/2014/main" id="{EDED1F54-BCB1-F218-FEF2-908F42FCD594}"/>
              </a:ext>
            </a:extLst>
          </p:cNvPr>
          <p:cNvSpPr txBox="1"/>
          <p:nvPr/>
        </p:nvSpPr>
        <p:spPr>
          <a:xfrm>
            <a:off x="638175" y="1845897"/>
            <a:ext cx="5308892" cy="40011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srgbClr val="FF4266"/>
                </a:solidFill>
                <a:latin typeface="Satoshi" pitchFamily="50" charset="0"/>
              </a:rPr>
              <a:t>Revenue is down 31%...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4266"/>
              </a:solidFill>
              <a:effectLst/>
              <a:uLnTx/>
              <a:uFillTx/>
              <a:latin typeface="Satoshi" pitchFamily="50" charset="0"/>
              <a:ea typeface="+mn-ea"/>
              <a:cs typeface="+mn-cs"/>
            </a:endParaRPr>
          </a:p>
        </p:txBody>
      </p:sp>
      <p:sp>
        <p:nvSpPr>
          <p:cNvPr id="33" name="TextBox 15">
            <a:extLst>
              <a:ext uri="{FF2B5EF4-FFF2-40B4-BE49-F238E27FC236}">
                <a16:creationId xmlns:a16="http://schemas.microsoft.com/office/drawing/2014/main" id="{AAB07C3A-E786-D2F0-6CB1-162DDB90C2B6}"/>
              </a:ext>
            </a:extLst>
          </p:cNvPr>
          <p:cNvSpPr txBox="1"/>
          <p:nvPr/>
        </p:nvSpPr>
        <p:spPr>
          <a:xfrm>
            <a:off x="6033978" y="1845897"/>
            <a:ext cx="5308892" cy="40011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4266"/>
                </a:solidFill>
                <a:effectLst/>
                <a:uLnTx/>
                <a:uFillTx/>
                <a:latin typeface="Satoshi" pitchFamily="50" charset="0"/>
                <a:ea typeface="+mn-ea"/>
                <a:cs typeface="+mn-cs"/>
              </a:rPr>
              <a:t>…despite a surge in traffic by 5%</a:t>
            </a:r>
          </a:p>
        </p:txBody>
      </p:sp>
      <p:pic>
        <p:nvPicPr>
          <p:cNvPr id="34" name="图片 46">
            <a:extLst>
              <a:ext uri="{FF2B5EF4-FFF2-40B4-BE49-F238E27FC236}">
                <a16:creationId xmlns:a16="http://schemas.microsoft.com/office/drawing/2014/main" id="{93BAB9A0-FE72-760D-06D3-755ECCB82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97" y="742151"/>
            <a:ext cx="701179" cy="701179"/>
          </a:xfrm>
          <a:prstGeom prst="rect">
            <a:avLst/>
          </a:prstGeom>
        </p:spPr>
      </p:pic>
      <p:sp>
        <p:nvSpPr>
          <p:cNvPr id="35" name="幻灯片编号">
            <a:extLst>
              <a:ext uri="{FF2B5EF4-FFF2-40B4-BE49-F238E27FC236}">
                <a16:creationId xmlns:a16="http://schemas.microsoft.com/office/drawing/2014/main" id="{6CAAB5A3-0E85-0AD2-5751-BEC1DCFFAEB7}"/>
              </a:ext>
            </a:extLst>
          </p:cNvPr>
          <p:cNvSpPr txBox="1">
            <a:spLocks/>
          </p:cNvSpPr>
          <p:nvPr/>
        </p:nvSpPr>
        <p:spPr>
          <a:xfrm>
            <a:off x="139978" y="3313658"/>
            <a:ext cx="375959" cy="3606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GB" sz="800" noProof="0" smtClean="0">
                <a:solidFill>
                  <a:schemeClr val="bg1"/>
                </a:solidFill>
                <a:latin typeface="Satoshi Medium" pitchFamily="2" charset="0"/>
              </a:rPr>
              <a:pPr/>
              <a:t>12</a:t>
            </a:fld>
            <a:endParaRPr lang="en-GB" sz="800" noProof="0" dirty="0">
              <a:solidFill>
                <a:schemeClr val="bg1"/>
              </a:solidFill>
              <a:latin typeface="Satoshi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83260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6E918D1-371D-A698-933D-5FAE417AEB2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noProof="0" smtClean="0"/>
              <a:pPr/>
              <a:t>13</a:t>
            </a:fld>
            <a:endParaRPr lang="en-GB" noProof="0" dirty="0"/>
          </a:p>
        </p:txBody>
      </p:sp>
      <p:graphicFrame>
        <p:nvGraphicFramePr>
          <p:cNvPr id="5" name="Table 12">
            <a:extLst>
              <a:ext uri="{FF2B5EF4-FFF2-40B4-BE49-F238E27FC236}">
                <a16:creationId xmlns:a16="http://schemas.microsoft.com/office/drawing/2014/main" id="{24CB04E1-5CE1-9D22-887C-287815CCCF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232647"/>
              </p:ext>
            </p:extLst>
          </p:nvPr>
        </p:nvGraphicFramePr>
        <p:xfrm>
          <a:off x="1760837" y="2174788"/>
          <a:ext cx="8631196" cy="3939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1">
                  <a:extLst>
                    <a:ext uri="{9D8B030D-6E8A-4147-A177-3AD203B41FA5}">
                      <a16:colId xmlns:a16="http://schemas.microsoft.com/office/drawing/2014/main" val="4209711714"/>
                    </a:ext>
                  </a:extLst>
                </a:gridCol>
                <a:gridCol w="4059195">
                  <a:extLst>
                    <a:ext uri="{9D8B030D-6E8A-4147-A177-3AD203B41FA5}">
                      <a16:colId xmlns:a16="http://schemas.microsoft.com/office/drawing/2014/main" val="1306657470"/>
                    </a:ext>
                  </a:extLst>
                </a:gridCol>
              </a:tblGrid>
              <a:tr h="1969651">
                <a:tc>
                  <a:txBody>
                    <a:bodyPr/>
                    <a:lstStyle/>
                    <a:p>
                      <a:endParaRPr lang="en-GB" sz="2000" noProof="0" dirty="0"/>
                    </a:p>
                  </a:txBody>
                  <a:tcPr marL="105836" marR="105836" marT="52918" marB="52918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noProof="0" dirty="0"/>
                    </a:p>
                  </a:txBody>
                  <a:tcPr marL="105836" marR="105836" marT="52918" marB="5291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2826054"/>
                  </a:ext>
                </a:extLst>
              </a:tr>
              <a:tr h="1969651">
                <a:tc>
                  <a:txBody>
                    <a:bodyPr/>
                    <a:lstStyle/>
                    <a:p>
                      <a:endParaRPr lang="en-GB" sz="2000" noProof="0" dirty="0"/>
                    </a:p>
                  </a:txBody>
                  <a:tcPr marL="105836" marR="105836" marT="52918" marB="52918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noProof="0" dirty="0"/>
                    </a:p>
                  </a:txBody>
                  <a:tcPr marL="105836" marR="105836" marT="52918" marB="5291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4366513"/>
                  </a:ext>
                </a:extLst>
              </a:tr>
            </a:tbl>
          </a:graphicData>
        </a:graphic>
      </p:graphicFrame>
      <p:cxnSp>
        <p:nvCxnSpPr>
          <p:cNvPr id="6" name="直线连接符 5">
            <a:extLst>
              <a:ext uri="{FF2B5EF4-FFF2-40B4-BE49-F238E27FC236}">
                <a16:creationId xmlns:a16="http://schemas.microsoft.com/office/drawing/2014/main" id="{1D91E4ED-BD37-40C0-EE6D-BA63B7C846EA}"/>
              </a:ext>
            </a:extLst>
          </p:cNvPr>
          <p:cNvCxnSpPr>
            <a:cxnSpLocks/>
          </p:cNvCxnSpPr>
          <p:nvPr/>
        </p:nvCxnSpPr>
        <p:spPr>
          <a:xfrm>
            <a:off x="638175" y="511715"/>
            <a:ext cx="1091565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E415DD99-F977-BD76-0909-DEAC9A0A2D09}"/>
              </a:ext>
            </a:extLst>
          </p:cNvPr>
          <p:cNvCxnSpPr>
            <a:cxnSpLocks/>
          </p:cNvCxnSpPr>
          <p:nvPr/>
        </p:nvCxnSpPr>
        <p:spPr>
          <a:xfrm>
            <a:off x="638175" y="1673765"/>
            <a:ext cx="1091565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1A08142F-1D3E-2E54-C673-C971EE302A65}"/>
              </a:ext>
            </a:extLst>
          </p:cNvPr>
          <p:cNvSpPr txBox="1"/>
          <p:nvPr/>
        </p:nvSpPr>
        <p:spPr>
          <a:xfrm>
            <a:off x="1695449" y="908074"/>
            <a:ext cx="81343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toshi" pitchFamily="2" charset="0"/>
                <a:ea typeface="+mn-ea"/>
                <a:cs typeface="+mn-cs"/>
              </a:rPr>
              <a:t>LUXURY MAISON SEGMENTS IN CHINA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7CFB159-4185-FDF9-31C4-97E57C90D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841" y="674539"/>
            <a:ext cx="765689" cy="765689"/>
          </a:xfrm>
          <a:prstGeom prst="rect">
            <a:avLst/>
          </a:prstGeom>
        </p:spPr>
      </p:pic>
      <p:grpSp>
        <p:nvGrpSpPr>
          <p:cNvPr id="10" name="Group 24">
            <a:extLst>
              <a:ext uri="{FF2B5EF4-FFF2-40B4-BE49-F238E27FC236}">
                <a16:creationId xmlns:a16="http://schemas.microsoft.com/office/drawing/2014/main" id="{38D3D41B-FE07-D096-E5BB-F06CC28F629F}"/>
              </a:ext>
            </a:extLst>
          </p:cNvPr>
          <p:cNvGrpSpPr/>
          <p:nvPr/>
        </p:nvGrpSpPr>
        <p:grpSpPr>
          <a:xfrm>
            <a:off x="425233" y="1757366"/>
            <a:ext cx="2950358" cy="1493091"/>
            <a:chOff x="429351" y="1936418"/>
            <a:chExt cx="2950358" cy="1493091"/>
          </a:xfrm>
        </p:grpSpPr>
        <p:sp>
          <p:nvSpPr>
            <p:cNvPr id="11" name="TextBox 20">
              <a:extLst>
                <a:ext uri="{FF2B5EF4-FFF2-40B4-BE49-F238E27FC236}">
                  <a16:creationId xmlns:a16="http://schemas.microsoft.com/office/drawing/2014/main" id="{11EDC480-29F7-5CB4-4804-6D463ADD47B6}"/>
                </a:ext>
              </a:extLst>
            </p:cNvPr>
            <p:cNvSpPr txBox="1"/>
            <p:nvPr/>
          </p:nvSpPr>
          <p:spPr>
            <a:xfrm>
              <a:off x="429351" y="2521488"/>
              <a:ext cx="1616801" cy="90802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900" noProof="0" dirty="0">
                  <a:solidFill>
                    <a:schemeClr val="bg1"/>
                  </a:solidFill>
                  <a:latin typeface="Satoshi" pitchFamily="2" charset="0"/>
                </a:rPr>
                <a:t>Exclusively focus on VIC because of limited production capacity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lang="en-GB" sz="900" noProof="0" dirty="0">
                <a:solidFill>
                  <a:schemeClr val="bg1"/>
                </a:solidFill>
                <a:latin typeface="Satoshi" pitchFamily="2" charset="0"/>
              </a:endParaRPr>
            </a:p>
            <a:p>
              <a:pPr marL="169863" indent="-169863" algn="l" defTabSz="914400" rtl="0" eaLnBrk="1" latinLnBrk="0" hangingPunct="1"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-GB" sz="900" kern="1200" noProof="0" dirty="0">
                  <a:solidFill>
                    <a:schemeClr val="bg1"/>
                  </a:solidFill>
                  <a:latin typeface="Satoshi" pitchFamily="2" charset="0"/>
                  <a:ea typeface="+mn-ea"/>
                  <a:cs typeface="+mn-cs"/>
                </a:rPr>
                <a:t>Significant portion of gated products</a:t>
              </a:r>
            </a:p>
            <a:p>
              <a:pPr marL="169863" indent="-169863" algn="l" defTabSz="914400" rtl="0" eaLnBrk="1" latinLnBrk="0" hangingPunct="1"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-GB" sz="900" kern="1200" noProof="0" dirty="0">
                  <a:solidFill>
                    <a:schemeClr val="bg1"/>
                  </a:solidFill>
                  <a:latin typeface="Satoshi" pitchFamily="2" charset="0"/>
                  <a:ea typeface="+mn-ea"/>
                  <a:cs typeface="+mn-cs"/>
                </a:rPr>
                <a:t>Limited business scale</a:t>
              </a:r>
            </a:p>
            <a:p>
              <a:pPr marL="169863" indent="-169863" algn="l" defTabSz="914400" rtl="0" eaLnBrk="1" latinLnBrk="0" hangingPunct="1"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-GB" sz="900" kern="1200" noProof="0" dirty="0">
                  <a:solidFill>
                    <a:schemeClr val="bg1"/>
                  </a:solidFill>
                  <a:latin typeface="Satoshi" pitchFamily="2" charset="0"/>
                  <a:ea typeface="+mn-ea"/>
                  <a:cs typeface="+mn-cs"/>
                </a:rPr>
                <a:t>No entry price focus</a:t>
              </a:r>
            </a:p>
          </p:txBody>
        </p:sp>
        <p:grpSp>
          <p:nvGrpSpPr>
            <p:cNvPr id="12" name="Group 9">
              <a:extLst>
                <a:ext uri="{FF2B5EF4-FFF2-40B4-BE49-F238E27FC236}">
                  <a16:creationId xmlns:a16="http://schemas.microsoft.com/office/drawing/2014/main" id="{52913BDC-3249-D1D8-1AB1-5802BE4D2515}"/>
                </a:ext>
              </a:extLst>
            </p:cNvPr>
            <p:cNvGrpSpPr/>
            <p:nvPr/>
          </p:nvGrpSpPr>
          <p:grpSpPr>
            <a:xfrm>
              <a:off x="482771" y="1936418"/>
              <a:ext cx="1790813" cy="528636"/>
              <a:chOff x="5028739" y="1870316"/>
              <a:chExt cx="2438248" cy="719753"/>
            </a:xfrm>
          </p:grpSpPr>
          <p:pic>
            <p:nvPicPr>
              <p:cNvPr id="14" name="Picture 4" descr="FERRARI LOGO 2013 STYLE DECAL">
                <a:extLst>
                  <a:ext uri="{FF2B5EF4-FFF2-40B4-BE49-F238E27FC236}">
                    <a16:creationId xmlns:a16="http://schemas.microsoft.com/office/drawing/2014/main" id="{CA7F7BFA-CD28-C591-7D88-C13FBC6862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41" t="39085" r="2941" b="39216"/>
              <a:stretch/>
            </p:blipFill>
            <p:spPr bwMode="auto">
              <a:xfrm>
                <a:off x="6061002" y="2344581"/>
                <a:ext cx="1064758" cy="2454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25">
                <a:extLst>
                  <a:ext uri="{FF2B5EF4-FFF2-40B4-BE49-F238E27FC236}">
                    <a16:creationId xmlns:a16="http://schemas.microsoft.com/office/drawing/2014/main" id="{86A08DD0-7CCA-A09A-B903-E2F91962DE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28739" y="2062434"/>
                <a:ext cx="955558" cy="523167"/>
              </a:xfrm>
              <a:prstGeom prst="rect">
                <a:avLst/>
              </a:prstGeom>
            </p:spPr>
          </p:pic>
          <p:pic>
            <p:nvPicPr>
              <p:cNvPr id="16" name="Picture 4" descr="Loro Piana Logo, symbol, meaning, history, PNG, brand">
                <a:extLst>
                  <a:ext uri="{FF2B5EF4-FFF2-40B4-BE49-F238E27FC236}">
                    <a16:creationId xmlns:a16="http://schemas.microsoft.com/office/drawing/2014/main" id="{08ED3DFD-A0BE-4F04-31C2-7E54506C12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267" b="27267"/>
              <a:stretch/>
            </p:blipFill>
            <p:spPr bwMode="auto">
              <a:xfrm>
                <a:off x="5930481" y="1870316"/>
                <a:ext cx="1536506" cy="3929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Oval 13">
              <a:extLst>
                <a:ext uri="{FF2B5EF4-FFF2-40B4-BE49-F238E27FC236}">
                  <a16:creationId xmlns:a16="http://schemas.microsoft.com/office/drawing/2014/main" id="{1DD1DA7F-15D7-8B66-7059-5C648EF17BF6}"/>
                </a:ext>
              </a:extLst>
            </p:cNvPr>
            <p:cNvSpPr/>
            <p:nvPr/>
          </p:nvSpPr>
          <p:spPr>
            <a:xfrm>
              <a:off x="2030745" y="2136425"/>
              <a:ext cx="1348964" cy="99654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toshi" pitchFamily="2" charset="0"/>
                </a:rPr>
                <a:t>Ultra exclusive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toshi" pitchFamily="2" charset="0"/>
                </a:rPr>
                <a:t>luxury</a:t>
              </a:r>
            </a:p>
          </p:txBody>
        </p:sp>
      </p:grpSp>
      <p:grpSp>
        <p:nvGrpSpPr>
          <p:cNvPr id="17" name="Group 27">
            <a:extLst>
              <a:ext uri="{FF2B5EF4-FFF2-40B4-BE49-F238E27FC236}">
                <a16:creationId xmlns:a16="http://schemas.microsoft.com/office/drawing/2014/main" id="{D64A23D6-A9B5-0A56-68F8-989AF8327DB1}"/>
              </a:ext>
            </a:extLst>
          </p:cNvPr>
          <p:cNvGrpSpPr/>
          <p:nvPr/>
        </p:nvGrpSpPr>
        <p:grpSpPr>
          <a:xfrm>
            <a:off x="3012245" y="1749573"/>
            <a:ext cx="3324855" cy="2035142"/>
            <a:chOff x="2912915" y="1838292"/>
            <a:chExt cx="3324855" cy="2035142"/>
          </a:xfrm>
        </p:grpSpPr>
        <p:sp>
          <p:nvSpPr>
            <p:cNvPr id="18" name="TextBox 26">
              <a:extLst>
                <a:ext uri="{FF2B5EF4-FFF2-40B4-BE49-F238E27FC236}">
                  <a16:creationId xmlns:a16="http://schemas.microsoft.com/office/drawing/2014/main" id="{142EC94D-D86F-7669-8015-63784875AFDA}"/>
                </a:ext>
              </a:extLst>
            </p:cNvPr>
            <p:cNvSpPr txBox="1"/>
            <p:nvPr/>
          </p:nvSpPr>
          <p:spPr>
            <a:xfrm>
              <a:off x="4181068" y="2232895"/>
              <a:ext cx="2056702" cy="103521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900" noProof="0" dirty="0">
                  <a:solidFill>
                    <a:schemeClr val="bg1"/>
                  </a:solidFill>
                  <a:latin typeface="Satoshi" pitchFamily="2" charset="0"/>
                </a:rPr>
                <a:t>Exclusively focus on VIC and high luxury products, extremely consistent in their positioning and strategy.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lang="en-GB" sz="900" noProof="0" dirty="0">
                <a:solidFill>
                  <a:schemeClr val="bg1"/>
                </a:solidFill>
                <a:latin typeface="Satoshi" pitchFamily="2" charset="0"/>
              </a:endParaRPr>
            </a:p>
            <a:p>
              <a:pPr marL="169863" indent="-169863" algn="l" defTabSz="914400" rtl="0" eaLnBrk="1" latinLnBrk="0" hangingPunct="1"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-GB" sz="900" kern="1200" noProof="0" dirty="0">
                  <a:solidFill>
                    <a:schemeClr val="bg1"/>
                  </a:solidFill>
                  <a:latin typeface="Satoshi" pitchFamily="2" charset="0"/>
                  <a:ea typeface="+mn-ea"/>
                  <a:cs typeface="+mn-cs"/>
                </a:rPr>
                <a:t>Most advanced VIC focus </a:t>
              </a:r>
            </a:p>
            <a:p>
              <a:pPr marL="169863" indent="-169863" algn="l" defTabSz="914400" rtl="0" eaLnBrk="1" latinLnBrk="0" hangingPunct="1"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-GB" sz="900" kern="1200" noProof="0" dirty="0">
                  <a:solidFill>
                    <a:schemeClr val="bg1"/>
                  </a:solidFill>
                  <a:latin typeface="Satoshi" pitchFamily="2" charset="0"/>
                  <a:ea typeface="+mn-ea"/>
                  <a:cs typeface="+mn-cs"/>
                </a:rPr>
                <a:t>No entry price focus</a:t>
              </a:r>
            </a:p>
            <a:p>
              <a:pPr marL="169863" indent="-169863" algn="l" defTabSz="914400" rtl="0" eaLnBrk="1" latinLnBrk="0" hangingPunct="1"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-GB" sz="900" kern="1200" noProof="0" dirty="0">
                  <a:solidFill>
                    <a:schemeClr val="bg1"/>
                  </a:solidFill>
                  <a:latin typeface="Satoshi" pitchFamily="2" charset="0"/>
                  <a:ea typeface="+mn-ea"/>
                  <a:cs typeface="+mn-cs"/>
                </a:rPr>
                <a:t>Higher sales per store average</a:t>
              </a:r>
            </a:p>
          </p:txBody>
        </p:sp>
        <p:grpSp>
          <p:nvGrpSpPr>
            <p:cNvPr id="19" name="Group 2">
              <a:extLst>
                <a:ext uri="{FF2B5EF4-FFF2-40B4-BE49-F238E27FC236}">
                  <a16:creationId xmlns:a16="http://schemas.microsoft.com/office/drawing/2014/main" id="{D587EF88-33DB-56A6-9763-94DCB0C0D3D7}"/>
                </a:ext>
              </a:extLst>
            </p:cNvPr>
            <p:cNvGrpSpPr/>
            <p:nvPr/>
          </p:nvGrpSpPr>
          <p:grpSpPr>
            <a:xfrm>
              <a:off x="3941638" y="1838292"/>
              <a:ext cx="1902199" cy="416357"/>
              <a:chOff x="3015943" y="-71799"/>
              <a:chExt cx="2674598" cy="585422"/>
            </a:xfrm>
          </p:grpSpPr>
          <p:pic>
            <p:nvPicPr>
              <p:cNvPr id="21" name="Picture 14">
                <a:extLst>
                  <a:ext uri="{FF2B5EF4-FFF2-40B4-BE49-F238E27FC236}">
                    <a16:creationId xmlns:a16="http://schemas.microsoft.com/office/drawing/2014/main" id="{E171F873-63F5-B6B6-F6A1-1EEFA6A0A4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t="3083" b="3410"/>
              <a:stretch/>
            </p:blipFill>
            <p:spPr>
              <a:xfrm>
                <a:off x="4249117" y="238591"/>
                <a:ext cx="1441424" cy="224639"/>
              </a:xfrm>
              <a:prstGeom prst="rect">
                <a:avLst/>
              </a:prstGeom>
            </p:spPr>
          </p:pic>
          <p:pic>
            <p:nvPicPr>
              <p:cNvPr id="22" name="Picture 20" descr="Hermes Logo - PNG and Vector - Logo Download">
                <a:extLst>
                  <a:ext uri="{FF2B5EF4-FFF2-40B4-BE49-F238E27FC236}">
                    <a16:creationId xmlns:a16="http://schemas.microsoft.com/office/drawing/2014/main" id="{0F9DAD2B-AC39-5234-205C-360615939B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5943" y="-71799"/>
                <a:ext cx="1010123" cy="5854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Oval 21">
              <a:extLst>
                <a:ext uri="{FF2B5EF4-FFF2-40B4-BE49-F238E27FC236}">
                  <a16:creationId xmlns:a16="http://schemas.microsoft.com/office/drawing/2014/main" id="{ABA86069-B736-9BF9-723B-EFECAD0AB0DA}"/>
                </a:ext>
              </a:extLst>
            </p:cNvPr>
            <p:cNvSpPr/>
            <p:nvPr/>
          </p:nvSpPr>
          <p:spPr>
            <a:xfrm>
              <a:off x="2912915" y="2876888"/>
              <a:ext cx="1348964" cy="99654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toshi" pitchFamily="2" charset="0"/>
                </a:rPr>
                <a:t>Ultimate luxury powerhouses</a:t>
              </a:r>
            </a:p>
          </p:txBody>
        </p:sp>
      </p:grpSp>
      <p:grpSp>
        <p:nvGrpSpPr>
          <p:cNvPr id="23" name="Group 38">
            <a:extLst>
              <a:ext uri="{FF2B5EF4-FFF2-40B4-BE49-F238E27FC236}">
                <a16:creationId xmlns:a16="http://schemas.microsoft.com/office/drawing/2014/main" id="{FC303A15-F4FE-8CBC-6139-5156F82AE99C}"/>
              </a:ext>
            </a:extLst>
          </p:cNvPr>
          <p:cNvGrpSpPr/>
          <p:nvPr/>
        </p:nvGrpSpPr>
        <p:grpSpPr>
          <a:xfrm>
            <a:off x="4065211" y="3106349"/>
            <a:ext cx="2858538" cy="2552278"/>
            <a:chOff x="4065211" y="3106349"/>
            <a:chExt cx="2858538" cy="2552278"/>
          </a:xfrm>
        </p:grpSpPr>
        <p:grpSp>
          <p:nvGrpSpPr>
            <p:cNvPr id="24" name="Group 28">
              <a:extLst>
                <a:ext uri="{FF2B5EF4-FFF2-40B4-BE49-F238E27FC236}">
                  <a16:creationId xmlns:a16="http://schemas.microsoft.com/office/drawing/2014/main" id="{6EDD3FB0-77A8-A0FF-B807-FAB8DDA9EFEE}"/>
                </a:ext>
              </a:extLst>
            </p:cNvPr>
            <p:cNvGrpSpPr/>
            <p:nvPr/>
          </p:nvGrpSpPr>
          <p:grpSpPr>
            <a:xfrm>
              <a:off x="4096331" y="3106349"/>
              <a:ext cx="2827418" cy="2552278"/>
              <a:chOff x="1734811" y="2512385"/>
              <a:chExt cx="2827418" cy="2552278"/>
            </a:xfrm>
          </p:grpSpPr>
          <p:sp>
            <p:nvSpPr>
              <p:cNvPr id="28" name="TextBox 29">
                <a:extLst>
                  <a:ext uri="{FF2B5EF4-FFF2-40B4-BE49-F238E27FC236}">
                    <a16:creationId xmlns:a16="http://schemas.microsoft.com/office/drawing/2014/main" id="{E31A5763-A84B-F053-F9A1-3BAFAEDAB04A}"/>
                  </a:ext>
                </a:extLst>
              </p:cNvPr>
              <p:cNvSpPr txBox="1"/>
              <p:nvPr/>
            </p:nvSpPr>
            <p:spPr>
              <a:xfrm>
                <a:off x="1734811" y="3593106"/>
                <a:ext cx="1931353" cy="1471557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GB" sz="900" noProof="0" dirty="0">
                    <a:solidFill>
                      <a:schemeClr val="bg1"/>
                    </a:solidFill>
                    <a:latin typeface="Satoshi" pitchFamily="2" charset="0"/>
                  </a:rPr>
                  <a:t>High focus on VIC and high luxury, but on-going efforts to attract aspirational consumers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lang="en-GB" sz="900" noProof="0" dirty="0">
                  <a:solidFill>
                    <a:schemeClr val="bg1"/>
                  </a:solidFill>
                  <a:latin typeface="Satoshi" pitchFamily="2" charset="0"/>
                </a:endParaRPr>
              </a:p>
              <a:p>
                <a:pPr marL="169863" indent="-169863" algn="l" defTabSz="914400" rtl="0" eaLnBrk="1" latinLnBrk="0" hangingPunct="1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GB" sz="900" kern="1200" noProof="0" dirty="0">
                    <a:solidFill>
                      <a:schemeClr val="bg1"/>
                    </a:solidFill>
                    <a:latin typeface="Satoshi" pitchFamily="2" charset="0"/>
                    <a:ea typeface="+mn-ea"/>
                    <a:cs typeface="+mn-cs"/>
                  </a:rPr>
                  <a:t>Commercial strength with both HNWI and middle-class entry-level purchasers</a:t>
                </a:r>
              </a:p>
              <a:p>
                <a:pPr marL="169863" indent="-169863" algn="l" defTabSz="914400" rtl="0" eaLnBrk="1" latinLnBrk="0" hangingPunct="1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GB" sz="900" kern="1200" noProof="0" dirty="0">
                    <a:solidFill>
                      <a:schemeClr val="bg1"/>
                    </a:solidFill>
                    <a:latin typeface="Satoshi" pitchFamily="2" charset="0"/>
                    <a:ea typeface="+mn-ea"/>
                    <a:cs typeface="+mn-cs"/>
                  </a:rPr>
                  <a:t>Large retail presence</a:t>
                </a:r>
              </a:p>
              <a:p>
                <a:pPr marL="169863" indent="-169863" algn="l" defTabSz="914400" rtl="0" eaLnBrk="1" latinLnBrk="0" hangingPunct="1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GB" sz="900" kern="1200" noProof="0" dirty="0">
                    <a:solidFill>
                      <a:schemeClr val="bg1"/>
                    </a:solidFill>
                    <a:latin typeface="Satoshi" pitchFamily="2" charset="0"/>
                    <a:ea typeface="+mn-ea"/>
                    <a:cs typeface="+mn-cs"/>
                  </a:rPr>
                  <a:t>Increased availability of scarcity products</a:t>
                </a:r>
              </a:p>
              <a:p>
                <a:pPr marL="169863" indent="-169863" algn="l" defTabSz="914400" rtl="0" eaLnBrk="1" latinLnBrk="0" hangingPunct="1">
                  <a:buFont typeface="Arial" panose="020B0604020202020204" pitchFamily="34" charset="0"/>
                  <a:buChar char="•"/>
                </a:pPr>
                <a:endParaRPr lang="en-GB" sz="900" kern="1200" noProof="0" dirty="0">
                  <a:solidFill>
                    <a:schemeClr val="bg1"/>
                  </a:solidFill>
                  <a:latin typeface="Satoshi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9" name="Oval 31">
                <a:extLst>
                  <a:ext uri="{FF2B5EF4-FFF2-40B4-BE49-F238E27FC236}">
                    <a16:creationId xmlns:a16="http://schemas.microsoft.com/office/drawing/2014/main" id="{7583C581-6A50-54AB-B252-302BC4E34B7E}"/>
                  </a:ext>
                </a:extLst>
              </p:cNvPr>
              <p:cNvSpPr/>
              <p:nvPr/>
            </p:nvSpPr>
            <p:spPr>
              <a:xfrm>
                <a:off x="3213265" y="2512385"/>
                <a:ext cx="1348964" cy="99654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Satoshi" pitchFamily="2" charset="0"/>
                  </a:rPr>
                  <a:t>Powerhouses extending accessibility</a:t>
                </a:r>
              </a:p>
            </p:txBody>
          </p:sp>
        </p:grpSp>
        <p:pic>
          <p:nvPicPr>
            <p:cNvPr id="25" name="图形 24">
              <a:extLst>
                <a:ext uri="{FF2B5EF4-FFF2-40B4-BE49-F238E27FC236}">
                  <a16:creationId xmlns:a16="http://schemas.microsoft.com/office/drawing/2014/main" id="{E45D34B7-6DCB-85BE-CBAE-A12DBF716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lum bright="10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227763" y="3748089"/>
              <a:ext cx="1281141" cy="136050"/>
            </a:xfrm>
            <a:prstGeom prst="rect">
              <a:avLst/>
            </a:prstGeom>
          </p:spPr>
        </p:pic>
        <p:pic>
          <p:nvPicPr>
            <p:cNvPr id="26" name="Picture 19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60CA8BC8-1302-6312-3CBE-C507E14680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l="4081" t="27329" r="4081" b="27329"/>
            <a:stretch/>
          </p:blipFill>
          <p:spPr>
            <a:xfrm>
              <a:off x="4729018" y="3448050"/>
              <a:ext cx="725835" cy="201580"/>
            </a:xfrm>
            <a:prstGeom prst="rect">
              <a:avLst/>
            </a:prstGeom>
          </p:spPr>
        </p:pic>
        <p:pic>
          <p:nvPicPr>
            <p:cNvPr id="27" name="Picture 17">
              <a:extLst>
                <a:ext uri="{FF2B5EF4-FFF2-40B4-BE49-F238E27FC236}">
                  <a16:creationId xmlns:a16="http://schemas.microsoft.com/office/drawing/2014/main" id="{34CA21CC-CCEF-4EC3-B1C3-49F189CEBE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l="2396" t="41015" r="1875" b="36327"/>
            <a:stretch/>
          </p:blipFill>
          <p:spPr>
            <a:xfrm>
              <a:off x="4065211" y="3935127"/>
              <a:ext cx="1454833" cy="183634"/>
            </a:xfrm>
            <a:prstGeom prst="rect">
              <a:avLst/>
            </a:prstGeom>
          </p:spPr>
        </p:pic>
      </p:grpSp>
      <p:grpSp>
        <p:nvGrpSpPr>
          <p:cNvPr id="30" name="Group 48">
            <a:extLst>
              <a:ext uri="{FF2B5EF4-FFF2-40B4-BE49-F238E27FC236}">
                <a16:creationId xmlns:a16="http://schemas.microsoft.com/office/drawing/2014/main" id="{5F6B454E-2C5A-C29D-1830-BE7D80BF1C02}"/>
              </a:ext>
            </a:extLst>
          </p:cNvPr>
          <p:cNvGrpSpPr/>
          <p:nvPr/>
        </p:nvGrpSpPr>
        <p:grpSpPr>
          <a:xfrm>
            <a:off x="7125274" y="2452353"/>
            <a:ext cx="3530235" cy="1784906"/>
            <a:chOff x="7125274" y="2452353"/>
            <a:chExt cx="3530235" cy="1784906"/>
          </a:xfrm>
        </p:grpSpPr>
        <p:grpSp>
          <p:nvGrpSpPr>
            <p:cNvPr id="31" name="Group 39">
              <a:extLst>
                <a:ext uri="{FF2B5EF4-FFF2-40B4-BE49-F238E27FC236}">
                  <a16:creationId xmlns:a16="http://schemas.microsoft.com/office/drawing/2014/main" id="{D408E8D4-4A46-2CD8-B795-40A496FD5427}"/>
                </a:ext>
              </a:extLst>
            </p:cNvPr>
            <p:cNvGrpSpPr/>
            <p:nvPr/>
          </p:nvGrpSpPr>
          <p:grpSpPr>
            <a:xfrm>
              <a:off x="7125274" y="3052452"/>
              <a:ext cx="3530235" cy="1184807"/>
              <a:chOff x="3213265" y="2685985"/>
              <a:chExt cx="3530235" cy="1184807"/>
            </a:xfrm>
          </p:grpSpPr>
          <p:sp>
            <p:nvSpPr>
              <p:cNvPr id="37" name="TextBox 40">
                <a:extLst>
                  <a:ext uri="{FF2B5EF4-FFF2-40B4-BE49-F238E27FC236}">
                    <a16:creationId xmlns:a16="http://schemas.microsoft.com/office/drawing/2014/main" id="{020AE5D1-17B1-3C83-D87B-0ED240C403D4}"/>
                  </a:ext>
                </a:extLst>
              </p:cNvPr>
              <p:cNvSpPr txBox="1"/>
              <p:nvPr/>
            </p:nvSpPr>
            <p:spPr>
              <a:xfrm>
                <a:off x="4545774" y="2685985"/>
                <a:ext cx="2197726" cy="1035426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GB" sz="900" noProof="0" dirty="0">
                    <a:solidFill>
                      <a:schemeClr val="bg1"/>
                    </a:solidFill>
                    <a:latin typeface="Satoshi" pitchFamily="2" charset="0"/>
                  </a:rPr>
                  <a:t>Historically </a:t>
                </a:r>
                <a:r>
                  <a:rPr lang="en-GB" sz="900" noProof="0" dirty="0" err="1">
                    <a:solidFill>
                      <a:schemeClr val="bg1"/>
                    </a:solidFill>
                    <a:latin typeface="Satoshi" pitchFamily="2" charset="0"/>
                  </a:rPr>
                  <a:t>fueled</a:t>
                </a:r>
                <a:r>
                  <a:rPr lang="en-GB" sz="900" noProof="0" dirty="0">
                    <a:solidFill>
                      <a:schemeClr val="bg1"/>
                    </a:solidFill>
                    <a:latin typeface="Satoshi" pitchFamily="2" charset="0"/>
                  </a:rPr>
                  <a:t> by customer acquisition, these </a:t>
                </a:r>
                <a:r>
                  <a:rPr lang="en-GB" sz="900" noProof="0" dirty="0" err="1">
                    <a:solidFill>
                      <a:schemeClr val="bg1"/>
                    </a:solidFill>
                    <a:latin typeface="Satoshi" pitchFamily="2" charset="0"/>
                  </a:rPr>
                  <a:t>maisons</a:t>
                </a:r>
                <a:r>
                  <a:rPr lang="en-GB" sz="900" noProof="0" dirty="0">
                    <a:solidFill>
                      <a:schemeClr val="bg1"/>
                    </a:solidFill>
                    <a:latin typeface="Satoshi" pitchFamily="2" charset="0"/>
                  </a:rPr>
                  <a:t> show visible signs of brand elevation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lang="en-GB" sz="900" noProof="0" dirty="0">
                  <a:solidFill>
                    <a:schemeClr val="bg1"/>
                  </a:solidFill>
                  <a:latin typeface="Satoshi" pitchFamily="2" charset="0"/>
                </a:endParaRPr>
              </a:p>
              <a:p>
                <a:pPr marL="169863" indent="-169863" algn="l" defTabSz="914400" rtl="0" eaLnBrk="1" latinLnBrk="0" hangingPunct="1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GB" sz="900" kern="1200" noProof="0" dirty="0">
                    <a:solidFill>
                      <a:schemeClr val="bg1"/>
                    </a:solidFill>
                    <a:latin typeface="Satoshi" pitchFamily="2" charset="0"/>
                    <a:ea typeface="+mn-ea"/>
                    <a:cs typeface="+mn-cs"/>
                  </a:rPr>
                  <a:t>Clear signs of brand elevation</a:t>
                </a:r>
              </a:p>
              <a:p>
                <a:pPr marL="169863" indent="-169863" algn="l" defTabSz="914400" rtl="0" eaLnBrk="1" latinLnBrk="0" hangingPunct="1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GB" sz="900" kern="1200" noProof="0" dirty="0">
                    <a:solidFill>
                      <a:schemeClr val="bg1"/>
                    </a:solidFill>
                    <a:latin typeface="Satoshi" pitchFamily="2" charset="0"/>
                    <a:ea typeface="+mn-ea"/>
                    <a:cs typeface="+mn-cs"/>
                  </a:rPr>
                  <a:t>Increased development of VIC focus</a:t>
                </a:r>
              </a:p>
              <a:p>
                <a:pPr marL="169863" indent="-169863" algn="l" defTabSz="914400" rtl="0" eaLnBrk="1" latinLnBrk="0" hangingPunct="1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GB" sz="900" kern="1200" noProof="0" dirty="0">
                    <a:solidFill>
                      <a:schemeClr val="bg1"/>
                    </a:solidFill>
                    <a:latin typeface="Satoshi" pitchFamily="2" charset="0"/>
                    <a:ea typeface="+mn-ea"/>
                    <a:cs typeface="+mn-cs"/>
                  </a:rPr>
                  <a:t>Large retail presence</a:t>
                </a:r>
              </a:p>
            </p:txBody>
          </p:sp>
          <p:sp>
            <p:nvSpPr>
              <p:cNvPr id="38" name="Oval 42">
                <a:extLst>
                  <a:ext uri="{FF2B5EF4-FFF2-40B4-BE49-F238E27FC236}">
                    <a16:creationId xmlns:a16="http://schemas.microsoft.com/office/drawing/2014/main" id="{DB709428-654F-D6DF-50DD-3F240F32AB89}"/>
                  </a:ext>
                </a:extLst>
              </p:cNvPr>
              <p:cNvSpPr/>
              <p:nvPr/>
            </p:nvSpPr>
            <p:spPr>
              <a:xfrm>
                <a:off x="3213265" y="2874246"/>
                <a:ext cx="1348964" cy="99654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Satoshi" pitchFamily="2" charset="0"/>
                  </a:rPr>
                  <a:t>Refocusing on HNWI</a:t>
                </a:r>
              </a:p>
            </p:txBody>
          </p:sp>
        </p:grpSp>
        <p:grpSp>
          <p:nvGrpSpPr>
            <p:cNvPr id="32" name="Group 10">
              <a:extLst>
                <a:ext uri="{FF2B5EF4-FFF2-40B4-BE49-F238E27FC236}">
                  <a16:creationId xmlns:a16="http://schemas.microsoft.com/office/drawing/2014/main" id="{84DE6DDF-4ED8-08EE-197A-F5AA279E6CAF}"/>
                </a:ext>
              </a:extLst>
            </p:cNvPr>
            <p:cNvGrpSpPr/>
            <p:nvPr/>
          </p:nvGrpSpPr>
          <p:grpSpPr>
            <a:xfrm>
              <a:off x="8232473" y="2452353"/>
              <a:ext cx="2113622" cy="502952"/>
              <a:chOff x="6956752" y="2508405"/>
              <a:chExt cx="2720993" cy="647480"/>
            </a:xfrm>
          </p:grpSpPr>
          <p:pic>
            <p:nvPicPr>
              <p:cNvPr id="33" name="Picture 6" descr="Cartier Logo, symbol, meaning, history, PNG, brand">
                <a:extLst>
                  <a:ext uri="{FF2B5EF4-FFF2-40B4-BE49-F238E27FC236}">
                    <a16:creationId xmlns:a16="http://schemas.microsoft.com/office/drawing/2014/main" id="{2D5708CD-1D4A-4765-99FD-677F25BD56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0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067" b="23067"/>
              <a:stretch/>
            </p:blipFill>
            <p:spPr bwMode="auto">
              <a:xfrm>
                <a:off x="8564229" y="2508405"/>
                <a:ext cx="1008961" cy="3057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图形 16">
                <a:extLst>
                  <a:ext uri="{FF2B5EF4-FFF2-40B4-BE49-F238E27FC236}">
                    <a16:creationId xmlns:a16="http://schemas.microsoft.com/office/drawing/2014/main" id="{EA6B890F-BED0-F4F8-1DFB-6945066021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lum bright="100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6956752" y="2508405"/>
                <a:ext cx="1490411" cy="178848"/>
              </a:xfrm>
              <a:prstGeom prst="rect">
                <a:avLst/>
              </a:prstGeom>
            </p:spPr>
          </p:pic>
          <p:pic>
            <p:nvPicPr>
              <p:cNvPr id="35" name="Picture 8">
                <a:extLst>
                  <a:ext uri="{FF2B5EF4-FFF2-40B4-BE49-F238E27FC236}">
                    <a16:creationId xmlns:a16="http://schemas.microsoft.com/office/drawing/2014/main" id="{3EDA49E8-938D-C642-1F88-FB7861D61A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10012" y="2869234"/>
                <a:ext cx="1219720" cy="1958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4" descr="Prada Logo and symbol, meaning, history, PNG, brand">
                <a:extLst>
                  <a:ext uri="{FF2B5EF4-FFF2-40B4-BE49-F238E27FC236}">
                    <a16:creationId xmlns:a16="http://schemas.microsoft.com/office/drawing/2014/main" id="{93BE2819-C543-C066-0CBF-695C83897C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6" cstate="print">
                <a:extLst>
                  <a:ext uri="{BEBA8EAE-BF5A-486C-A8C5-ECC9F3942E4B}">
                    <a14:imgProps xmlns:a14="http://schemas.microsoft.com/office/drawing/2010/main">
                      <a14:imgLayer r:embed="rId27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6339" b="38431"/>
              <a:stretch/>
            </p:blipFill>
            <p:spPr bwMode="auto">
              <a:xfrm>
                <a:off x="8525692" y="2974229"/>
                <a:ext cx="1152053" cy="1816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9" name="Group 45">
            <a:extLst>
              <a:ext uri="{FF2B5EF4-FFF2-40B4-BE49-F238E27FC236}">
                <a16:creationId xmlns:a16="http://schemas.microsoft.com/office/drawing/2014/main" id="{7292922F-D065-1A88-DBC5-66812BEC53F0}"/>
              </a:ext>
            </a:extLst>
          </p:cNvPr>
          <p:cNvGrpSpPr/>
          <p:nvPr/>
        </p:nvGrpSpPr>
        <p:grpSpPr>
          <a:xfrm>
            <a:off x="7856794" y="4516552"/>
            <a:ext cx="3128376" cy="1081322"/>
            <a:chOff x="3213265" y="2511785"/>
            <a:chExt cx="3128376" cy="1081322"/>
          </a:xfrm>
        </p:grpSpPr>
        <p:sp>
          <p:nvSpPr>
            <p:cNvPr id="40" name="TextBox 46">
              <a:extLst>
                <a:ext uri="{FF2B5EF4-FFF2-40B4-BE49-F238E27FC236}">
                  <a16:creationId xmlns:a16="http://schemas.microsoft.com/office/drawing/2014/main" id="{653D853D-5753-5259-DFF2-2588DE96285C}"/>
                </a:ext>
              </a:extLst>
            </p:cNvPr>
            <p:cNvSpPr txBox="1"/>
            <p:nvPr/>
          </p:nvSpPr>
          <p:spPr>
            <a:xfrm>
              <a:off x="4585008" y="2511785"/>
              <a:ext cx="1756633" cy="1035426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900" noProof="0" dirty="0" err="1">
                  <a:solidFill>
                    <a:schemeClr val="bg1"/>
                  </a:solidFill>
                  <a:latin typeface="Satoshi" pitchFamily="2" charset="0"/>
                </a:rPr>
                <a:t>Maisons</a:t>
              </a:r>
              <a:r>
                <a:rPr lang="en-GB" sz="900" noProof="0" dirty="0">
                  <a:solidFill>
                    <a:schemeClr val="bg1"/>
                  </a:solidFill>
                  <a:latin typeface="Satoshi" pitchFamily="2" charset="0"/>
                </a:rPr>
                <a:t> with limited signs of brand elevation so far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lang="en-GB" sz="900" noProof="0" dirty="0">
                <a:solidFill>
                  <a:schemeClr val="bg1"/>
                </a:solidFill>
                <a:latin typeface="Satoshi" pitchFamily="2" charset="0"/>
              </a:endParaRPr>
            </a:p>
            <a:p>
              <a:pPr marL="169863" indent="-169863" algn="l" defTabSz="914400" rtl="0" eaLnBrk="1" latinLnBrk="0" hangingPunct="1"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-GB" sz="900" kern="1200" noProof="0" dirty="0">
                  <a:solidFill>
                    <a:schemeClr val="bg1"/>
                  </a:solidFill>
                  <a:latin typeface="Satoshi" pitchFamily="2" charset="0"/>
                  <a:ea typeface="+mn-ea"/>
                  <a:cs typeface="+mn-cs"/>
                </a:rPr>
                <a:t>Customer acquisition focus</a:t>
              </a:r>
            </a:p>
            <a:p>
              <a:pPr marL="169863" indent="-169863" algn="l" defTabSz="914400" rtl="0" eaLnBrk="1" latinLnBrk="0" hangingPunct="1"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-GB" sz="900" kern="1200" noProof="0" dirty="0">
                  <a:solidFill>
                    <a:schemeClr val="bg1"/>
                  </a:solidFill>
                  <a:latin typeface="Satoshi" pitchFamily="2" charset="0"/>
                  <a:ea typeface="+mn-ea"/>
                  <a:cs typeface="+mn-cs"/>
                </a:rPr>
                <a:t>Strong entry price strategy</a:t>
              </a:r>
            </a:p>
            <a:p>
              <a:pPr marL="169863" indent="-169863" algn="l" defTabSz="914400" rtl="0" eaLnBrk="1" latinLnBrk="0" hangingPunct="1"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-GB" sz="900" kern="1200" noProof="0" dirty="0">
                  <a:solidFill>
                    <a:schemeClr val="bg1"/>
                  </a:solidFill>
                  <a:latin typeface="Satoshi" pitchFamily="2" charset="0"/>
                  <a:ea typeface="+mn-ea"/>
                  <a:cs typeface="+mn-cs"/>
                </a:rPr>
                <a:t>Very limited scarcity</a:t>
              </a:r>
            </a:p>
          </p:txBody>
        </p:sp>
        <p:sp>
          <p:nvSpPr>
            <p:cNvPr id="41" name="Oval 47">
              <a:extLst>
                <a:ext uri="{FF2B5EF4-FFF2-40B4-BE49-F238E27FC236}">
                  <a16:creationId xmlns:a16="http://schemas.microsoft.com/office/drawing/2014/main" id="{78CC48CB-C4FD-BF2A-02FC-016A990CB70D}"/>
                </a:ext>
              </a:extLst>
            </p:cNvPr>
            <p:cNvSpPr/>
            <p:nvPr/>
          </p:nvSpPr>
          <p:spPr>
            <a:xfrm>
              <a:off x="3213265" y="2596561"/>
              <a:ext cx="1348964" cy="99654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toshi" pitchFamily="2" charset="0"/>
                </a:rPr>
                <a:t>Customer acquisition </a:t>
              </a:r>
              <a:r>
                <a:rPr kumimoji="0" lang="en-GB" sz="1200" b="1" i="1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toshi" pitchFamily="2" charset="0"/>
                </a:rPr>
                <a:t>fueled</a:t>
              </a:r>
              <a:endPara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toshi" pitchFamily="2" charset="0"/>
              </a:endParaRPr>
            </a:p>
          </p:txBody>
        </p:sp>
      </p:grpSp>
      <p:sp>
        <p:nvSpPr>
          <p:cNvPr id="42" name="Rectangle 50">
            <a:extLst>
              <a:ext uri="{FF2B5EF4-FFF2-40B4-BE49-F238E27FC236}">
                <a16:creationId xmlns:a16="http://schemas.microsoft.com/office/drawing/2014/main" id="{B27CE0F9-5D4C-EC2D-2DA7-4302FC74DF67}"/>
              </a:ext>
            </a:extLst>
          </p:cNvPr>
          <p:cNvSpPr/>
          <p:nvPr/>
        </p:nvSpPr>
        <p:spPr>
          <a:xfrm>
            <a:off x="5639796" y="1713615"/>
            <a:ext cx="1351800" cy="56226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i="1" noProof="0" dirty="0">
                <a:solidFill>
                  <a:srgbClr val="FF4266"/>
                </a:solidFill>
                <a:latin typeface="Satoshi" pitchFamily="2" charset="0"/>
              </a:rPr>
              <a:t>Client focus: </a:t>
            </a:r>
          </a:p>
          <a:p>
            <a:pPr algn="ctr"/>
            <a:r>
              <a:rPr lang="en-GB" sz="1200" b="1" i="1" noProof="0" dirty="0">
                <a:solidFill>
                  <a:srgbClr val="FF4266"/>
                </a:solidFill>
                <a:latin typeface="Satoshi" pitchFamily="2" charset="0"/>
              </a:rPr>
              <a:t>VIC</a:t>
            </a:r>
          </a:p>
        </p:txBody>
      </p:sp>
      <p:sp>
        <p:nvSpPr>
          <p:cNvPr id="43" name="Rectangle 51">
            <a:extLst>
              <a:ext uri="{FF2B5EF4-FFF2-40B4-BE49-F238E27FC236}">
                <a16:creationId xmlns:a16="http://schemas.microsoft.com/office/drawing/2014/main" id="{15FDBA05-E7CF-0EC8-CA48-01A1FA751E4D}"/>
              </a:ext>
            </a:extLst>
          </p:cNvPr>
          <p:cNvSpPr/>
          <p:nvPr/>
        </p:nvSpPr>
        <p:spPr>
          <a:xfrm>
            <a:off x="5639796" y="6022945"/>
            <a:ext cx="1351800" cy="56226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i="1" noProof="0" dirty="0">
                <a:solidFill>
                  <a:srgbClr val="FF4266"/>
                </a:solidFill>
                <a:latin typeface="Satoshi" pitchFamily="2" charset="0"/>
              </a:rPr>
              <a:t>Client focus:</a:t>
            </a:r>
          </a:p>
          <a:p>
            <a:pPr algn="ctr"/>
            <a:r>
              <a:rPr lang="en-GB" sz="1200" b="1" i="1" noProof="0" dirty="0">
                <a:solidFill>
                  <a:srgbClr val="FF4266"/>
                </a:solidFill>
                <a:latin typeface="Satoshi" pitchFamily="2" charset="0"/>
              </a:rPr>
              <a:t>New recruitment </a:t>
            </a:r>
          </a:p>
        </p:txBody>
      </p:sp>
      <p:sp>
        <p:nvSpPr>
          <p:cNvPr id="44" name="Rectangle 52">
            <a:extLst>
              <a:ext uri="{FF2B5EF4-FFF2-40B4-BE49-F238E27FC236}">
                <a16:creationId xmlns:a16="http://schemas.microsoft.com/office/drawing/2014/main" id="{6C44EDC0-9B56-FB40-BB01-B5CADC7018DC}"/>
              </a:ext>
            </a:extLst>
          </p:cNvPr>
          <p:cNvSpPr/>
          <p:nvPr/>
        </p:nvSpPr>
        <p:spPr>
          <a:xfrm>
            <a:off x="600568" y="3966519"/>
            <a:ext cx="1351800" cy="56226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i="1" noProof="0" dirty="0">
                <a:solidFill>
                  <a:srgbClr val="FF4266"/>
                </a:solidFill>
                <a:latin typeface="Satoshi" pitchFamily="2" charset="0"/>
              </a:rPr>
              <a:t>Exclusivity: Ultra-scarcity</a:t>
            </a:r>
          </a:p>
        </p:txBody>
      </p:sp>
      <p:sp>
        <p:nvSpPr>
          <p:cNvPr id="45" name="Rectangle 53">
            <a:extLst>
              <a:ext uri="{FF2B5EF4-FFF2-40B4-BE49-F238E27FC236}">
                <a16:creationId xmlns:a16="http://schemas.microsoft.com/office/drawing/2014/main" id="{740C57E6-E3DB-CCC2-3861-3DB83F83E78A}"/>
              </a:ext>
            </a:extLst>
          </p:cNvPr>
          <p:cNvSpPr/>
          <p:nvPr/>
        </p:nvSpPr>
        <p:spPr>
          <a:xfrm>
            <a:off x="10346093" y="3966519"/>
            <a:ext cx="1411361" cy="56226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i="1" noProof="0" dirty="0">
                <a:solidFill>
                  <a:srgbClr val="FF4266"/>
                </a:solidFill>
                <a:latin typeface="Satoshi" pitchFamily="2" charset="0"/>
              </a:rPr>
              <a:t>Exclusivity: Accessible luxury</a:t>
            </a:r>
          </a:p>
        </p:txBody>
      </p:sp>
      <p:sp>
        <p:nvSpPr>
          <p:cNvPr id="46" name="幻灯片编号">
            <a:extLst>
              <a:ext uri="{FF2B5EF4-FFF2-40B4-BE49-F238E27FC236}">
                <a16:creationId xmlns:a16="http://schemas.microsoft.com/office/drawing/2014/main" id="{585D117C-1725-5DB8-539C-F9FB99263BD6}"/>
              </a:ext>
            </a:extLst>
          </p:cNvPr>
          <p:cNvSpPr txBox="1">
            <a:spLocks/>
          </p:cNvSpPr>
          <p:nvPr/>
        </p:nvSpPr>
        <p:spPr>
          <a:xfrm>
            <a:off x="139978" y="3313658"/>
            <a:ext cx="375959" cy="3606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GB" sz="800" noProof="0" smtClean="0">
                <a:solidFill>
                  <a:schemeClr val="bg1"/>
                </a:solidFill>
                <a:latin typeface="Satoshi Medium" pitchFamily="2" charset="0"/>
              </a:rPr>
              <a:pPr/>
              <a:t>13</a:t>
            </a:fld>
            <a:endParaRPr lang="en-GB" sz="800" noProof="0" dirty="0">
              <a:solidFill>
                <a:schemeClr val="bg1"/>
              </a:solidFill>
              <a:latin typeface="Satoshi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8514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739F3-01AC-706D-16EC-4FF3CB764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0676CCA-61F6-5CBD-AC75-D788663CDE98}"/>
              </a:ext>
            </a:extLst>
          </p:cNvPr>
          <p:cNvGraphicFramePr>
            <a:graphicFrameLocks noGrp="1"/>
          </p:cNvGraphicFramePr>
          <p:nvPr/>
        </p:nvGraphicFramePr>
        <p:xfrm>
          <a:off x="1975637" y="2202568"/>
          <a:ext cx="8549975" cy="3964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1465">
                  <a:extLst>
                    <a:ext uri="{9D8B030D-6E8A-4147-A177-3AD203B41FA5}">
                      <a16:colId xmlns:a16="http://schemas.microsoft.com/office/drawing/2014/main" val="4209711714"/>
                    </a:ext>
                  </a:extLst>
                </a:gridCol>
                <a:gridCol w="4178510">
                  <a:extLst>
                    <a:ext uri="{9D8B030D-6E8A-4147-A177-3AD203B41FA5}">
                      <a16:colId xmlns:a16="http://schemas.microsoft.com/office/drawing/2014/main" val="1306657470"/>
                    </a:ext>
                  </a:extLst>
                </a:gridCol>
              </a:tblGrid>
              <a:tr h="1982119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105836" marR="105836" marT="52918" marB="52918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105836" marR="105836" marT="52918" marB="5291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2826054"/>
                  </a:ext>
                </a:extLst>
              </a:tr>
              <a:tr h="1982119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105836" marR="105836" marT="52918" marB="52918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105836" marR="105836" marT="52918" marB="5291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4366513"/>
                  </a:ext>
                </a:extLst>
              </a:tr>
            </a:tbl>
          </a:graphicData>
        </a:graphic>
      </p:graphicFrame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D9DCD29-B890-C713-5ED8-C4B1DC4DCD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4E0228-8466-497E-9638-D4E47310A288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tosh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toshi"/>
              <a:ea typeface="+mn-ea"/>
              <a:cs typeface="+mn-cs"/>
            </a:endParaRPr>
          </a:p>
        </p:txBody>
      </p:sp>
      <p:cxnSp>
        <p:nvCxnSpPr>
          <p:cNvPr id="6" name="直线连接符 5">
            <a:extLst>
              <a:ext uri="{FF2B5EF4-FFF2-40B4-BE49-F238E27FC236}">
                <a16:creationId xmlns:a16="http://schemas.microsoft.com/office/drawing/2014/main" id="{00D1CAC6-6371-5F59-77B7-FFC91FAA9EA3}"/>
              </a:ext>
            </a:extLst>
          </p:cNvPr>
          <p:cNvCxnSpPr>
            <a:cxnSpLocks/>
          </p:cNvCxnSpPr>
          <p:nvPr/>
        </p:nvCxnSpPr>
        <p:spPr>
          <a:xfrm>
            <a:off x="638175" y="511715"/>
            <a:ext cx="1091565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B67468FA-296B-F275-1304-FDB2E4A082F1}"/>
              </a:ext>
            </a:extLst>
          </p:cNvPr>
          <p:cNvCxnSpPr>
            <a:cxnSpLocks/>
          </p:cNvCxnSpPr>
          <p:nvPr/>
        </p:nvCxnSpPr>
        <p:spPr>
          <a:xfrm>
            <a:off x="638175" y="1673765"/>
            <a:ext cx="1091565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FFF3BBD6-087A-20DE-59B3-65EE3765451D}"/>
              </a:ext>
            </a:extLst>
          </p:cNvPr>
          <p:cNvSpPr txBox="1"/>
          <p:nvPr/>
        </p:nvSpPr>
        <p:spPr>
          <a:xfrm>
            <a:off x="1695449" y="908074"/>
            <a:ext cx="81343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toshi" pitchFamily="2" charset="0"/>
                <a:ea typeface="+mn-ea"/>
                <a:cs typeface="+mn-cs"/>
              </a:rPr>
              <a:t>LUXURY AND PRESTIGE BEAUTY SEGMENTS IN CHINA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A7482B9-92E1-9705-925E-333CE4109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841" y="674539"/>
            <a:ext cx="765689" cy="765689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B3397278-4C3F-A0EE-AA31-B1B1048A30DE}"/>
              </a:ext>
            </a:extLst>
          </p:cNvPr>
          <p:cNvSpPr/>
          <p:nvPr/>
        </p:nvSpPr>
        <p:spPr>
          <a:xfrm>
            <a:off x="5487564" y="1745239"/>
            <a:ext cx="1656265" cy="36055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4266"/>
                </a:solidFill>
                <a:effectLst/>
                <a:uLnTx/>
                <a:uFillTx/>
                <a:latin typeface="Satoshi"/>
                <a:ea typeface="+mn-ea"/>
                <a:cs typeface="+mn-cs"/>
              </a:rPr>
              <a:t>Brand origin: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4266"/>
                </a:solidFill>
                <a:effectLst/>
                <a:uLnTx/>
                <a:uFillTx/>
                <a:latin typeface="Satoshi"/>
                <a:ea typeface="+mn-ea"/>
                <a:cs typeface="+mn-cs"/>
              </a:rPr>
              <a:t>Couture influence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B60D154-522A-D2F5-6E60-A52CB7F5F296}"/>
              </a:ext>
            </a:extLst>
          </p:cNvPr>
          <p:cNvSpPr/>
          <p:nvPr/>
        </p:nvSpPr>
        <p:spPr>
          <a:xfrm>
            <a:off x="5631289" y="6166807"/>
            <a:ext cx="1368814" cy="36055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4266"/>
                </a:solidFill>
                <a:effectLst/>
                <a:uLnTx/>
                <a:uFillTx/>
                <a:latin typeface="Satoshi"/>
                <a:ea typeface="+mn-ea"/>
                <a:cs typeface="+mn-cs"/>
              </a:rPr>
              <a:t>Brand origin: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4266"/>
                </a:solidFill>
                <a:effectLst/>
                <a:uLnTx/>
                <a:uFillTx/>
                <a:latin typeface="Satoshi"/>
                <a:ea typeface="+mn-ea"/>
                <a:cs typeface="+mn-cs"/>
              </a:rPr>
              <a:t>Beauty expertise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9FFA705-A6E6-1D99-B65D-1025F3B622F7}"/>
              </a:ext>
            </a:extLst>
          </p:cNvPr>
          <p:cNvSpPr/>
          <p:nvPr/>
        </p:nvSpPr>
        <p:spPr>
          <a:xfrm>
            <a:off x="463330" y="3896199"/>
            <a:ext cx="1626277" cy="57084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4266"/>
                </a:solidFill>
                <a:effectLst/>
                <a:uLnTx/>
                <a:uFillTx/>
                <a:latin typeface="Satoshi"/>
                <a:ea typeface="+mn-ea"/>
                <a:cs typeface="+mn-cs"/>
              </a:rPr>
              <a:t>Image protection: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4266"/>
                </a:solidFill>
                <a:effectLst/>
                <a:uLnTx/>
                <a:uFillTx/>
                <a:latin typeface="Satoshi"/>
                <a:ea typeface="+mn-ea"/>
                <a:cs typeface="+mn-cs"/>
              </a:rPr>
              <a:t>Brand equity focus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20364A8-5806-0009-C8FA-20F21D67125A}"/>
              </a:ext>
            </a:extLst>
          </p:cNvPr>
          <p:cNvGrpSpPr/>
          <p:nvPr/>
        </p:nvGrpSpPr>
        <p:grpSpPr>
          <a:xfrm>
            <a:off x="616846" y="1963543"/>
            <a:ext cx="2971687" cy="1329532"/>
            <a:chOff x="616846" y="1963543"/>
            <a:chExt cx="2971687" cy="132953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D4BA073-90EC-7AAB-D637-1DE066F33402}"/>
                </a:ext>
              </a:extLst>
            </p:cNvPr>
            <p:cNvGrpSpPr/>
            <p:nvPr/>
          </p:nvGrpSpPr>
          <p:grpSpPr>
            <a:xfrm>
              <a:off x="745994" y="2218660"/>
              <a:ext cx="2842539" cy="1074415"/>
              <a:chOff x="537170" y="2136425"/>
              <a:chExt cx="2842539" cy="1074415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03B3143-8ADD-1A11-5914-6009C9AC4054}"/>
                  </a:ext>
                </a:extLst>
              </p:cNvPr>
              <p:cNvSpPr txBox="1"/>
              <p:nvPr/>
            </p:nvSpPr>
            <p:spPr>
              <a:xfrm>
                <a:off x="537170" y="2582293"/>
                <a:ext cx="1651811" cy="6285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noAutofit/>
              </a:bodyPr>
              <a:lstStyle/>
              <a:p>
                <a:pPr marL="169863" marR="0" lvl="0" indent="-169863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atoshi"/>
                    <a:ea typeface="+mn-ea"/>
                    <a:cs typeface="+mn-cs"/>
                  </a:rPr>
                  <a:t>Never on promotions</a:t>
                </a:r>
              </a:p>
              <a:p>
                <a:pPr marL="169863" marR="0" lvl="0" indent="-169863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atoshi"/>
                    <a:ea typeface="+mn-ea"/>
                    <a:cs typeface="+mn-cs"/>
                  </a:rPr>
                  <a:t>100% consistent with brand universe</a:t>
                </a:r>
              </a:p>
              <a:p>
                <a:pPr marL="169863" marR="0" lvl="0" indent="-169863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atoshi"/>
                    <a:ea typeface="+mn-ea"/>
                    <a:cs typeface="+mn-cs"/>
                  </a:rPr>
                  <a:t>No livestream, no </a:t>
                </a:r>
                <a:r>
                  <a:rPr kumimoji="0" lang="en-US" sz="9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atoshi"/>
                    <a:ea typeface="+mn-ea"/>
                    <a:cs typeface="+mn-cs"/>
                  </a:rPr>
                  <a:t>Douyin</a:t>
                </a: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F1CF018-6B1B-EEFD-CEF3-9C7D3903FF5A}"/>
                  </a:ext>
                </a:extLst>
              </p:cNvPr>
              <p:cNvSpPr/>
              <p:nvPr/>
            </p:nvSpPr>
            <p:spPr>
              <a:xfrm>
                <a:off x="2030745" y="2136425"/>
                <a:ext cx="1348964" cy="99654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toshi"/>
                    <a:ea typeface="+mn-ea"/>
                    <a:cs typeface="+mn-cs"/>
                  </a:rPr>
                  <a:t>Luxury fashion houses extensions </a:t>
                </a:r>
                <a:r>
                  <a:rPr kumimoji="0" lang="en-US" sz="9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toshi"/>
                    <a:ea typeface="+mn-ea"/>
                    <a:cs typeface="+mn-cs"/>
                  </a:rPr>
                  <a:t>(new &amp; established)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AA6C4F2-6D37-1B4A-57C3-3F1479AE578D}"/>
                </a:ext>
              </a:extLst>
            </p:cNvPr>
            <p:cNvGrpSpPr/>
            <p:nvPr/>
          </p:nvGrpSpPr>
          <p:grpSpPr>
            <a:xfrm>
              <a:off x="616846" y="1963543"/>
              <a:ext cx="2257903" cy="700985"/>
              <a:chOff x="750502" y="4432872"/>
              <a:chExt cx="3078420" cy="95572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33E7A409-5C30-6811-14E0-3554FE3779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t="3083" b="3410"/>
              <a:stretch/>
            </p:blipFill>
            <p:spPr>
              <a:xfrm>
                <a:off x="750502" y="4453134"/>
                <a:ext cx="1610925" cy="251055"/>
              </a:xfrm>
              <a:prstGeom prst="rect">
                <a:avLst/>
              </a:prstGeom>
            </p:spPr>
          </p:pic>
          <p:pic>
            <p:nvPicPr>
              <p:cNvPr id="9" name="Picture 20" descr="Hermes Logo - PNG and Vector - Logo Download">
                <a:extLst>
                  <a:ext uri="{FF2B5EF4-FFF2-40B4-BE49-F238E27FC236}">
                    <a16:creationId xmlns:a16="http://schemas.microsoft.com/office/drawing/2014/main" id="{630CE676-1946-1466-B5B0-E22245D063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5492" y="4818289"/>
                <a:ext cx="984049" cy="5703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E9C6A082-7E10-A217-B4D0-1F1B8804F7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5908" y="4432872"/>
                <a:ext cx="1223014" cy="2522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AA3438D-7188-F223-CFD9-272C7A5306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l="42922" t="15834" r="42246" b="59852"/>
              <a:stretch/>
            </p:blipFill>
            <p:spPr>
              <a:xfrm>
                <a:off x="1176506" y="4852981"/>
                <a:ext cx="423482" cy="520771"/>
              </a:xfrm>
              <a:prstGeom prst="rect">
                <a:avLst/>
              </a:prstGeom>
            </p:spPr>
          </p:pic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0628A57-A46F-15AA-E555-417817D40890}"/>
              </a:ext>
            </a:extLst>
          </p:cNvPr>
          <p:cNvGrpSpPr/>
          <p:nvPr/>
        </p:nvGrpSpPr>
        <p:grpSpPr>
          <a:xfrm>
            <a:off x="8714727" y="1904067"/>
            <a:ext cx="2945903" cy="1586161"/>
            <a:chOff x="8714727" y="1904067"/>
            <a:chExt cx="2945903" cy="1586161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5F83BEB-E1EF-7893-22D8-1E662464160C}"/>
                </a:ext>
              </a:extLst>
            </p:cNvPr>
            <p:cNvGrpSpPr/>
            <p:nvPr/>
          </p:nvGrpSpPr>
          <p:grpSpPr>
            <a:xfrm>
              <a:off x="8714727" y="2218660"/>
              <a:ext cx="2945903" cy="1271568"/>
              <a:chOff x="2030745" y="2136425"/>
              <a:chExt cx="2945903" cy="1271568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BFAE9FB-E9DD-453E-521A-948DC67C7B5E}"/>
                  </a:ext>
                </a:extLst>
              </p:cNvPr>
              <p:cNvSpPr txBox="1"/>
              <p:nvPr/>
            </p:nvSpPr>
            <p:spPr>
              <a:xfrm>
                <a:off x="3379709" y="2602853"/>
                <a:ext cx="1596939" cy="8051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noAutofit/>
              </a:bodyPr>
              <a:lstStyle/>
              <a:p>
                <a:pPr marL="169863" marR="0" lvl="0" indent="-169863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atoshi"/>
                    <a:ea typeface="+mn-ea"/>
                    <a:cs typeface="+mn-cs"/>
                  </a:rPr>
                  <a:t>Increasingly inconsistent with fashion brand communication</a:t>
                </a:r>
              </a:p>
              <a:p>
                <a:pPr marL="169863" marR="0" lvl="0" indent="-169863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atoshi"/>
                    <a:ea typeface="+mn-ea"/>
                    <a:cs typeface="+mn-cs"/>
                  </a:rPr>
                  <a:t>Increasingly dependent on livestreams &amp; </a:t>
                </a:r>
                <a:r>
                  <a:rPr kumimoji="0" lang="en-US" sz="9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atoshi"/>
                    <a:ea typeface="+mn-ea"/>
                    <a:cs typeface="+mn-cs"/>
                  </a:rPr>
                  <a:t>Douyin</a:t>
                </a: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45B35751-A1F7-1CA1-E9FC-5168C62083BE}"/>
                  </a:ext>
                </a:extLst>
              </p:cNvPr>
              <p:cNvSpPr/>
              <p:nvPr/>
            </p:nvSpPr>
            <p:spPr>
              <a:xfrm>
                <a:off x="2030745" y="2136425"/>
                <a:ext cx="1348964" cy="99654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toshi"/>
                    <a:ea typeface="+mn-ea"/>
                    <a:cs typeface="+mn-cs"/>
                  </a:rPr>
                  <a:t>Fashion affinity brand equity challengers</a:t>
                </a:r>
              </a:p>
            </p:txBody>
          </p:sp>
        </p:grpSp>
        <p:pic>
          <p:nvPicPr>
            <p:cNvPr id="58" name="Picture 57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CBEF3A0E-F084-3A5E-18D0-6D0D6FB64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l="4081" t="27329" r="4081" b="27329"/>
            <a:stretch/>
          </p:blipFill>
          <p:spPr>
            <a:xfrm>
              <a:off x="8862300" y="1914074"/>
              <a:ext cx="754320" cy="209491"/>
            </a:xfrm>
            <a:prstGeom prst="rect">
              <a:avLst/>
            </a:prstGeom>
          </p:spPr>
        </p:pic>
        <p:pic>
          <p:nvPicPr>
            <p:cNvPr id="59" name="Picture 2" descr="Tom Ford Logo and symbol, meaning, history, PNG, brand">
              <a:extLst>
                <a:ext uri="{FF2B5EF4-FFF2-40B4-BE49-F238E27FC236}">
                  <a16:creationId xmlns:a16="http://schemas.microsoft.com/office/drawing/2014/main" id="{BF1CF5BC-1D1F-3BBC-9997-7D876D2CDB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415" b="36415"/>
            <a:stretch/>
          </p:blipFill>
          <p:spPr bwMode="auto">
            <a:xfrm>
              <a:off x="10591780" y="2458130"/>
              <a:ext cx="1002682" cy="153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6DB1021E-4264-AF00-C06C-2064770C5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698212" y="1928125"/>
              <a:ext cx="1370234" cy="168603"/>
            </a:xfrm>
            <a:prstGeom prst="rect">
              <a:avLst/>
            </a:prstGeom>
          </p:spPr>
        </p:pic>
        <p:pic>
          <p:nvPicPr>
            <p:cNvPr id="61" name="Picture 2" descr="Yves Saint Laurent Logo PNG Vector (EPS) Free Download">
              <a:extLst>
                <a:ext uri="{FF2B5EF4-FFF2-40B4-BE49-F238E27FC236}">
                  <a16:creationId xmlns:a16="http://schemas.microsoft.com/office/drawing/2014/main" id="{AA824D8F-1639-12FF-E715-9F466D6F29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0038" y="1904067"/>
              <a:ext cx="186239" cy="3853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5A2175CC-DB01-1E0B-45C3-93C548921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010319" y="2181505"/>
              <a:ext cx="704403" cy="301740"/>
            </a:xfrm>
            <a:prstGeom prst="rect">
              <a:avLst/>
            </a:prstGeom>
          </p:spPr>
        </p:pic>
      </p:grpSp>
      <p:sp>
        <p:nvSpPr>
          <p:cNvPr id="1024" name="Rectangle 1023">
            <a:extLst>
              <a:ext uri="{FF2B5EF4-FFF2-40B4-BE49-F238E27FC236}">
                <a16:creationId xmlns:a16="http://schemas.microsoft.com/office/drawing/2014/main" id="{67CF92F6-4313-FC91-BA86-D568DBBFAE0F}"/>
              </a:ext>
            </a:extLst>
          </p:cNvPr>
          <p:cNvSpPr/>
          <p:nvPr/>
        </p:nvSpPr>
        <p:spPr>
          <a:xfrm>
            <a:off x="10201009" y="3896305"/>
            <a:ext cx="1626277" cy="57145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4266"/>
                </a:solidFill>
                <a:effectLst/>
                <a:uLnTx/>
                <a:uFillTx/>
                <a:latin typeface="Satoshi"/>
                <a:ea typeface="+mn-ea"/>
                <a:cs typeface="+mn-cs"/>
              </a:rPr>
              <a:t>Image protection: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4266"/>
                </a:solidFill>
                <a:effectLst/>
                <a:uLnTx/>
                <a:uFillTx/>
                <a:latin typeface="Satoshi"/>
                <a:ea typeface="+mn-ea"/>
                <a:cs typeface="+mn-cs"/>
              </a:rPr>
              <a:t>Business performance focus</a:t>
            </a:r>
          </a:p>
        </p:txBody>
      </p:sp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F2ADC14C-CEDE-4627-E7E5-08F61D9F2185}"/>
              </a:ext>
            </a:extLst>
          </p:cNvPr>
          <p:cNvGrpSpPr/>
          <p:nvPr/>
        </p:nvGrpSpPr>
        <p:grpSpPr>
          <a:xfrm>
            <a:off x="3360493" y="4199727"/>
            <a:ext cx="3131426" cy="1873974"/>
            <a:chOff x="2526187" y="4489095"/>
            <a:chExt cx="3131426" cy="1873974"/>
          </a:xfrm>
        </p:grpSpPr>
        <p:grpSp>
          <p:nvGrpSpPr>
            <p:cNvPr id="1026" name="Group 1025">
              <a:extLst>
                <a:ext uri="{FF2B5EF4-FFF2-40B4-BE49-F238E27FC236}">
                  <a16:creationId xmlns:a16="http://schemas.microsoft.com/office/drawing/2014/main" id="{C9D70761-532A-4926-1053-D77769E728DD}"/>
                </a:ext>
              </a:extLst>
            </p:cNvPr>
            <p:cNvGrpSpPr/>
            <p:nvPr/>
          </p:nvGrpSpPr>
          <p:grpSpPr>
            <a:xfrm>
              <a:off x="2526187" y="5218392"/>
              <a:ext cx="3131426" cy="1144677"/>
              <a:chOff x="248283" y="2136425"/>
              <a:chExt cx="3131426" cy="1144677"/>
            </a:xfrm>
          </p:grpSpPr>
          <p:sp>
            <p:nvSpPr>
              <p:cNvPr id="1035" name="TextBox 1034">
                <a:extLst>
                  <a:ext uri="{FF2B5EF4-FFF2-40B4-BE49-F238E27FC236}">
                    <a16:creationId xmlns:a16="http://schemas.microsoft.com/office/drawing/2014/main" id="{57BC50FA-3397-1972-E4AF-A79A9D3D11E7}"/>
                  </a:ext>
                </a:extLst>
              </p:cNvPr>
              <p:cNvSpPr txBox="1"/>
              <p:nvPr/>
            </p:nvSpPr>
            <p:spPr>
              <a:xfrm>
                <a:off x="248283" y="2431932"/>
                <a:ext cx="1943339" cy="849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noAutofit/>
              </a:bodyPr>
              <a:lstStyle/>
              <a:p>
                <a:pPr marL="169863" marR="0" lvl="0" indent="-169863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atoshi"/>
                    <a:ea typeface="+mn-ea"/>
                    <a:cs typeface="+mn-cs"/>
                  </a:rPr>
                  <a:t>Building brand equity without discount reliance</a:t>
                </a:r>
              </a:p>
              <a:p>
                <a:pPr marL="169863" marR="0" lvl="0" indent="-169863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atoshi"/>
                    <a:ea typeface="+mn-ea"/>
                    <a:cs typeface="+mn-cs"/>
                  </a:rPr>
                  <a:t>No deep promotions, even on </a:t>
                </a:r>
                <a:r>
                  <a:rPr kumimoji="0" lang="en-US" sz="9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atoshi"/>
                    <a:ea typeface="+mn-ea"/>
                    <a:cs typeface="+mn-cs"/>
                  </a:rPr>
                  <a:t>Douyin</a:t>
                </a: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endParaRPr>
              </a:p>
              <a:p>
                <a:pPr marL="169863" marR="0" lvl="0" indent="-169863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atoshi"/>
                    <a:ea typeface="+mn-ea"/>
                    <a:cs typeface="+mn-cs"/>
                  </a:rPr>
                  <a:t>Austin Li livestreams with GWP</a:t>
                </a:r>
              </a:p>
            </p:txBody>
          </p:sp>
          <p:sp>
            <p:nvSpPr>
              <p:cNvPr id="1036" name="Oval 1035">
                <a:extLst>
                  <a:ext uri="{FF2B5EF4-FFF2-40B4-BE49-F238E27FC236}">
                    <a16:creationId xmlns:a16="http://schemas.microsoft.com/office/drawing/2014/main" id="{3CF83A78-EBD2-1031-3EE1-43945F2DF848}"/>
                  </a:ext>
                </a:extLst>
              </p:cNvPr>
              <p:cNvSpPr/>
              <p:nvPr/>
            </p:nvSpPr>
            <p:spPr>
              <a:xfrm>
                <a:off x="2030745" y="2136425"/>
                <a:ext cx="1348964" cy="99654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toshi"/>
                    <a:ea typeface="+mn-ea"/>
                    <a:cs typeface="+mn-cs"/>
                  </a:rPr>
                  <a:t>Local prestige challengers</a:t>
                </a:r>
              </a:p>
            </p:txBody>
          </p:sp>
        </p:grpSp>
        <p:pic>
          <p:nvPicPr>
            <p:cNvPr id="1037" name="Picture 6" descr="Summer View">
              <a:extLst>
                <a:ext uri="{FF2B5EF4-FFF2-40B4-BE49-F238E27FC236}">
                  <a16:creationId xmlns:a16="http://schemas.microsoft.com/office/drawing/2014/main" id="{531D1BED-71EF-C42E-D5C9-6F05CAC66C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75" t="26007" r="19637" b="29115"/>
            <a:stretch/>
          </p:blipFill>
          <p:spPr bwMode="auto">
            <a:xfrm>
              <a:off x="3242133" y="4489095"/>
              <a:ext cx="602540" cy="427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0" descr="DOCUMENTS عطور">
              <a:extLst>
                <a:ext uri="{FF2B5EF4-FFF2-40B4-BE49-F238E27FC236}">
                  <a16:creationId xmlns:a16="http://schemas.microsoft.com/office/drawing/2014/main" id="{8A94F67A-3750-4714-B4B9-8F20C5088C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9792" y="5011947"/>
              <a:ext cx="854992" cy="427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1038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0D220AD1-ACAF-A5A1-0E69-765138EA0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rcRect t="25561" b="25561"/>
            <a:stretch/>
          </p:blipFill>
          <p:spPr>
            <a:xfrm>
              <a:off x="3522021" y="5011947"/>
              <a:ext cx="874630" cy="427494"/>
            </a:xfrm>
            <a:prstGeom prst="rect">
              <a:avLst/>
            </a:prstGeom>
          </p:spPr>
        </p:pic>
      </p:grpSp>
      <p:grpSp>
        <p:nvGrpSpPr>
          <p:cNvPr id="1065" name="Group 1064">
            <a:extLst>
              <a:ext uri="{FF2B5EF4-FFF2-40B4-BE49-F238E27FC236}">
                <a16:creationId xmlns:a16="http://schemas.microsoft.com/office/drawing/2014/main" id="{E1A336EE-DCE8-909F-9E1C-F4FB30AD46E1}"/>
              </a:ext>
            </a:extLst>
          </p:cNvPr>
          <p:cNvGrpSpPr/>
          <p:nvPr/>
        </p:nvGrpSpPr>
        <p:grpSpPr>
          <a:xfrm>
            <a:off x="6440692" y="4280418"/>
            <a:ext cx="2569549" cy="2086703"/>
            <a:chOff x="6440692" y="4569786"/>
            <a:chExt cx="2569549" cy="2086703"/>
          </a:xfrm>
        </p:grpSpPr>
        <p:grpSp>
          <p:nvGrpSpPr>
            <p:cNvPr id="1042" name="Group 1041">
              <a:extLst>
                <a:ext uri="{FF2B5EF4-FFF2-40B4-BE49-F238E27FC236}">
                  <a16:creationId xmlns:a16="http://schemas.microsoft.com/office/drawing/2014/main" id="{C09D4C85-9209-A4DD-8F35-4B40F2CFC9CD}"/>
                </a:ext>
              </a:extLst>
            </p:cNvPr>
            <p:cNvGrpSpPr/>
            <p:nvPr/>
          </p:nvGrpSpPr>
          <p:grpSpPr>
            <a:xfrm>
              <a:off x="6440692" y="5130311"/>
              <a:ext cx="2569549" cy="1526178"/>
              <a:chOff x="1639845" y="1695775"/>
              <a:chExt cx="2569549" cy="1526178"/>
            </a:xfrm>
          </p:grpSpPr>
          <p:sp>
            <p:nvSpPr>
              <p:cNvPr id="1047" name="TextBox 1046">
                <a:extLst>
                  <a:ext uri="{FF2B5EF4-FFF2-40B4-BE49-F238E27FC236}">
                    <a16:creationId xmlns:a16="http://schemas.microsoft.com/office/drawing/2014/main" id="{0499667E-8853-5A18-898C-A9B4261CC0E7}"/>
                  </a:ext>
                </a:extLst>
              </p:cNvPr>
              <p:cNvSpPr txBox="1"/>
              <p:nvPr/>
            </p:nvSpPr>
            <p:spPr>
              <a:xfrm>
                <a:off x="1639845" y="1695775"/>
                <a:ext cx="2569549" cy="488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noAutofit/>
              </a:bodyPr>
              <a:lstStyle/>
              <a:p>
                <a:pPr marL="169863" marR="0" lvl="0" indent="-169863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atoshi"/>
                    <a:ea typeface="+mn-ea"/>
                    <a:cs typeface="+mn-cs"/>
                  </a:rPr>
                  <a:t>Not as promotional as the market leaders</a:t>
                </a:r>
              </a:p>
              <a:p>
                <a:pPr marL="169863" marR="0" lvl="0" indent="-169863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atoshi"/>
                    <a:ea typeface="+mn-ea"/>
                    <a:cs typeface="+mn-cs"/>
                  </a:rPr>
                  <a:t>Highly dependent on livestreams &amp; </a:t>
                </a:r>
                <a:r>
                  <a:rPr kumimoji="0" lang="en-US" sz="9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atoshi"/>
                    <a:ea typeface="+mn-ea"/>
                    <a:cs typeface="+mn-cs"/>
                  </a:rPr>
                  <a:t>Douyin</a:t>
                </a: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endParaRPr>
              </a:p>
              <a:p>
                <a:pPr marL="169863" marR="0" lvl="0" indent="-169863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atoshi"/>
                    <a:ea typeface="+mn-ea"/>
                    <a:cs typeface="+mn-cs"/>
                  </a:rPr>
                  <a:t>Low dependency on China revenue</a:t>
                </a:r>
              </a:p>
            </p:txBody>
          </p:sp>
          <p:sp>
            <p:nvSpPr>
              <p:cNvPr id="1048" name="Oval 1047">
                <a:extLst>
                  <a:ext uri="{FF2B5EF4-FFF2-40B4-BE49-F238E27FC236}">
                    <a16:creationId xmlns:a16="http://schemas.microsoft.com/office/drawing/2014/main" id="{F00E16C0-4FB3-F501-BDF4-77F6822A9C69}"/>
                  </a:ext>
                </a:extLst>
              </p:cNvPr>
              <p:cNvSpPr/>
              <p:nvPr/>
            </p:nvSpPr>
            <p:spPr>
              <a:xfrm>
                <a:off x="2024749" y="2225407"/>
                <a:ext cx="1348964" cy="99654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toshi"/>
                    <a:ea typeface="+mn-ea"/>
                    <a:cs typeface="+mn-cs"/>
                  </a:rPr>
                  <a:t>Upcoming &amp; resilient independents</a:t>
                </a:r>
              </a:p>
            </p:txBody>
          </p:sp>
        </p:grpSp>
        <p:pic>
          <p:nvPicPr>
            <p:cNvPr id="1049" name="Picture 14" descr="L'Occitane Logo, symbol, meaning, history, PNG, brand">
              <a:extLst>
                <a:ext uri="{FF2B5EF4-FFF2-40B4-BE49-F238E27FC236}">
                  <a16:creationId xmlns:a16="http://schemas.microsoft.com/office/drawing/2014/main" id="{551837E6-4D78-FE39-7C2A-4A0F2C5E2C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781" b="29635"/>
            <a:stretch/>
          </p:blipFill>
          <p:spPr bwMode="auto">
            <a:xfrm>
              <a:off x="7656174" y="4569786"/>
              <a:ext cx="1183026" cy="270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1049">
              <a:extLst>
                <a:ext uri="{FF2B5EF4-FFF2-40B4-BE49-F238E27FC236}">
                  <a16:creationId xmlns:a16="http://schemas.microsoft.com/office/drawing/2014/main" id="{0354005F-D769-3C4D-7CA8-1B1D6AD50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t="39221" b="39221"/>
            <a:stretch/>
          </p:blipFill>
          <p:spPr>
            <a:xfrm>
              <a:off x="6459159" y="4607301"/>
              <a:ext cx="1081887" cy="131189"/>
            </a:xfrm>
            <a:prstGeom prst="rect">
              <a:avLst/>
            </a:prstGeom>
          </p:spPr>
        </p:pic>
        <p:pic>
          <p:nvPicPr>
            <p:cNvPr id="1051" name="Picture 16" descr="la prairie Logo PNG Transparent &amp; SVG Vector - Freebie Supply">
              <a:extLst>
                <a:ext uri="{FF2B5EF4-FFF2-40B4-BE49-F238E27FC236}">
                  <a16:creationId xmlns:a16="http://schemas.microsoft.com/office/drawing/2014/main" id="{801BF60E-C4F1-BA75-D023-C48DB9D16C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8" t="34063" r="3998" b="34014"/>
            <a:stretch/>
          </p:blipFill>
          <p:spPr bwMode="auto">
            <a:xfrm>
              <a:off x="6491919" y="4818422"/>
              <a:ext cx="739241" cy="256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1051">
              <a:extLst>
                <a:ext uri="{FF2B5EF4-FFF2-40B4-BE49-F238E27FC236}">
                  <a16:creationId xmlns:a16="http://schemas.microsoft.com/office/drawing/2014/main" id="{DBAA7651-6C12-68A9-4F68-4DCAFB809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l="22813" t="1" b="-1"/>
            <a:stretch/>
          </p:blipFill>
          <p:spPr>
            <a:xfrm>
              <a:off x="7381970" y="4856507"/>
              <a:ext cx="1398012" cy="255139"/>
            </a:xfrm>
            <a:prstGeom prst="rect">
              <a:avLst/>
            </a:prstGeom>
          </p:spPr>
        </p:pic>
      </p:grpSp>
      <p:grpSp>
        <p:nvGrpSpPr>
          <p:cNvPr id="1064" name="Group 1063">
            <a:extLst>
              <a:ext uri="{FF2B5EF4-FFF2-40B4-BE49-F238E27FC236}">
                <a16:creationId xmlns:a16="http://schemas.microsoft.com/office/drawing/2014/main" id="{E198CDB7-D3D4-2A33-D854-CD4FF772AD5A}"/>
              </a:ext>
            </a:extLst>
          </p:cNvPr>
          <p:cNvGrpSpPr/>
          <p:nvPr/>
        </p:nvGrpSpPr>
        <p:grpSpPr>
          <a:xfrm>
            <a:off x="8719572" y="5023498"/>
            <a:ext cx="3230935" cy="1306013"/>
            <a:chOff x="8758093" y="5332554"/>
            <a:chExt cx="3230935" cy="1306013"/>
          </a:xfrm>
        </p:grpSpPr>
        <p:grpSp>
          <p:nvGrpSpPr>
            <p:cNvPr id="1054" name="Group 1053">
              <a:extLst>
                <a:ext uri="{FF2B5EF4-FFF2-40B4-BE49-F238E27FC236}">
                  <a16:creationId xmlns:a16="http://schemas.microsoft.com/office/drawing/2014/main" id="{9488AED2-4985-CBBA-C240-6415E4CD22B5}"/>
                </a:ext>
              </a:extLst>
            </p:cNvPr>
            <p:cNvGrpSpPr/>
            <p:nvPr/>
          </p:nvGrpSpPr>
          <p:grpSpPr>
            <a:xfrm>
              <a:off x="8758093" y="5642021"/>
              <a:ext cx="3230935" cy="996546"/>
              <a:chOff x="2261333" y="2001254"/>
              <a:chExt cx="3230935" cy="996546"/>
            </a:xfrm>
          </p:grpSpPr>
          <p:sp>
            <p:nvSpPr>
              <p:cNvPr id="1058" name="TextBox 1057">
                <a:extLst>
                  <a:ext uri="{FF2B5EF4-FFF2-40B4-BE49-F238E27FC236}">
                    <a16:creationId xmlns:a16="http://schemas.microsoft.com/office/drawing/2014/main" id="{F89C08BA-C2A2-9304-74C7-086F542FD81C}"/>
                  </a:ext>
                </a:extLst>
              </p:cNvPr>
              <p:cNvSpPr txBox="1"/>
              <p:nvPr/>
            </p:nvSpPr>
            <p:spPr>
              <a:xfrm>
                <a:off x="3568242" y="2061635"/>
                <a:ext cx="1924026" cy="7705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noAutofit/>
              </a:bodyPr>
              <a:lstStyle/>
              <a:p>
                <a:pPr marL="169863" marR="0" lvl="0" indent="-169863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atoshi"/>
                    <a:ea typeface="+mn-ea"/>
                    <a:cs typeface="+mn-cs"/>
                  </a:rPr>
                  <a:t>High share of revenue in China</a:t>
                </a:r>
              </a:p>
              <a:p>
                <a:pPr marL="169863" marR="0" lvl="0" indent="-169863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atoshi"/>
                    <a:ea typeface="+mn-ea"/>
                    <a:cs typeface="+mn-cs"/>
                  </a:rPr>
                  <a:t>Leading the industry in promotions</a:t>
                </a:r>
              </a:p>
              <a:p>
                <a:pPr marL="169863" marR="0" lvl="0" indent="-169863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atoshi"/>
                    <a:ea typeface="+mn-ea"/>
                    <a:cs typeface="+mn-cs"/>
                  </a:rPr>
                  <a:t>Highly dependent on livestreams &amp; </a:t>
                </a:r>
                <a:r>
                  <a:rPr kumimoji="0" lang="en-US" sz="9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atoshi"/>
                    <a:ea typeface="+mn-ea"/>
                    <a:cs typeface="+mn-cs"/>
                  </a:rPr>
                  <a:t>Douyin</a:t>
                </a: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endParaRPr>
              </a:p>
            </p:txBody>
          </p:sp>
          <p:sp>
            <p:nvSpPr>
              <p:cNvPr id="1059" name="Oval 1058">
                <a:extLst>
                  <a:ext uri="{FF2B5EF4-FFF2-40B4-BE49-F238E27FC236}">
                    <a16:creationId xmlns:a16="http://schemas.microsoft.com/office/drawing/2014/main" id="{B1437281-7C0B-739F-9BDA-6CF17D378DD2}"/>
                  </a:ext>
                </a:extLst>
              </p:cNvPr>
              <p:cNvSpPr/>
              <p:nvPr/>
            </p:nvSpPr>
            <p:spPr>
              <a:xfrm>
                <a:off x="2261333" y="2001254"/>
                <a:ext cx="1348964" cy="99654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toshi"/>
                    <a:ea typeface="+mn-ea"/>
                    <a:cs typeface="+mn-cs"/>
                  </a:rPr>
                  <a:t>China dependent  beauty conglomerates</a:t>
                </a:r>
              </a:p>
            </p:txBody>
          </p:sp>
        </p:grpSp>
        <p:pic>
          <p:nvPicPr>
            <p:cNvPr id="1062" name="Picture 1061">
              <a:extLst>
                <a:ext uri="{FF2B5EF4-FFF2-40B4-BE49-F238E27FC236}">
                  <a16:creationId xmlns:a16="http://schemas.microsoft.com/office/drawing/2014/main" id="{CAE80D74-A43D-DD1F-C7F2-3A5A11CDE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l="10000" t="34108" r="10493" b="38162"/>
            <a:stretch/>
          </p:blipFill>
          <p:spPr>
            <a:xfrm>
              <a:off x="10684949" y="5360384"/>
              <a:ext cx="910113" cy="181386"/>
            </a:xfrm>
            <a:prstGeom prst="rect">
              <a:avLst/>
            </a:prstGeom>
          </p:spPr>
        </p:pic>
        <p:pic>
          <p:nvPicPr>
            <p:cNvPr id="1063" name="Picture 12" descr="Lancome Logo PNG Transparent – Brands Logos">
              <a:extLst>
                <a:ext uri="{FF2B5EF4-FFF2-40B4-BE49-F238E27FC236}">
                  <a16:creationId xmlns:a16="http://schemas.microsoft.com/office/drawing/2014/main" id="{EED1FC87-D034-933E-1173-4C251258C0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" t="38222" r="16333" b="38555"/>
            <a:stretch/>
          </p:blipFill>
          <p:spPr bwMode="auto">
            <a:xfrm>
              <a:off x="9470586" y="5332554"/>
              <a:ext cx="1046864" cy="292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8479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8AD980-B51B-97AA-7A48-095643CF524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noProof="0" smtClean="0"/>
              <a:pPr/>
              <a:t>15</a:t>
            </a:fld>
            <a:endParaRPr lang="en-GB" noProof="0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6B5E06C1-EB5E-81F3-58D3-8BBC6283A6CD}"/>
              </a:ext>
            </a:extLst>
          </p:cNvPr>
          <p:cNvGrpSpPr/>
          <p:nvPr/>
        </p:nvGrpSpPr>
        <p:grpSpPr>
          <a:xfrm>
            <a:off x="638175" y="425450"/>
            <a:ext cx="10915650" cy="1162050"/>
            <a:chOff x="638175" y="425450"/>
            <a:chExt cx="10915650" cy="1162050"/>
          </a:xfrm>
        </p:grpSpPr>
        <p:cxnSp>
          <p:nvCxnSpPr>
            <p:cNvPr id="6" name="直线连接符 5">
              <a:extLst>
                <a:ext uri="{FF2B5EF4-FFF2-40B4-BE49-F238E27FC236}">
                  <a16:creationId xmlns:a16="http://schemas.microsoft.com/office/drawing/2014/main" id="{A5F27325-EC5A-0FC8-3D5E-9AE1FC875AD7}"/>
                </a:ext>
              </a:extLst>
            </p:cNvPr>
            <p:cNvCxnSpPr>
              <a:cxnSpLocks/>
            </p:cNvCxnSpPr>
            <p:nvPr/>
          </p:nvCxnSpPr>
          <p:spPr>
            <a:xfrm>
              <a:off x="638175" y="425450"/>
              <a:ext cx="1091565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线连接符 6">
              <a:extLst>
                <a:ext uri="{FF2B5EF4-FFF2-40B4-BE49-F238E27FC236}">
                  <a16:creationId xmlns:a16="http://schemas.microsoft.com/office/drawing/2014/main" id="{735EB464-CF2C-63B6-C265-211D3C1EE6ED}"/>
                </a:ext>
              </a:extLst>
            </p:cNvPr>
            <p:cNvCxnSpPr>
              <a:cxnSpLocks/>
            </p:cNvCxnSpPr>
            <p:nvPr/>
          </p:nvCxnSpPr>
          <p:spPr>
            <a:xfrm>
              <a:off x="638175" y="1587500"/>
              <a:ext cx="1091565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AF73C9EA-C334-2CDA-B7E1-D9F529EB7379}"/>
                </a:ext>
              </a:extLst>
            </p:cNvPr>
            <p:cNvSpPr txBox="1"/>
            <p:nvPr/>
          </p:nvSpPr>
          <p:spPr>
            <a:xfrm>
              <a:off x="1695449" y="683310"/>
              <a:ext cx="743566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 pitchFamily="2" charset="0"/>
                  <a:ea typeface="+mn-ea"/>
                  <a:cs typeface="+mn-cs"/>
                </a:rPr>
                <a:t>THE UNSUSTAINABLE CHALLENGE FACED IN CHINA BY LUXURY BRANDS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toshi"/>
                <a:ea typeface="+mn-ea"/>
                <a:cs typeface="+mn-cs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87B6DAD-8CED-355D-A471-40E333563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4097" y="655885"/>
              <a:ext cx="701179" cy="701179"/>
            </a:xfrm>
            <a:prstGeom prst="rect">
              <a:avLst/>
            </a:prstGeom>
          </p:spPr>
        </p:pic>
      </p:grpSp>
      <p:grpSp>
        <p:nvGrpSpPr>
          <p:cNvPr id="10" name="Group 35">
            <a:extLst>
              <a:ext uri="{FF2B5EF4-FFF2-40B4-BE49-F238E27FC236}">
                <a16:creationId xmlns:a16="http://schemas.microsoft.com/office/drawing/2014/main" id="{C9DA6ADF-1BDC-6591-0C0E-CACF80783284}"/>
              </a:ext>
            </a:extLst>
          </p:cNvPr>
          <p:cNvGrpSpPr/>
          <p:nvPr/>
        </p:nvGrpSpPr>
        <p:grpSpPr>
          <a:xfrm>
            <a:off x="726844" y="2317687"/>
            <a:ext cx="259494" cy="3621943"/>
            <a:chOff x="894688" y="1312733"/>
            <a:chExt cx="259494" cy="489035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B6CF7B5-665B-0572-BFD5-A420200277C2}"/>
                </a:ext>
              </a:extLst>
            </p:cNvPr>
            <p:cNvGrpSpPr/>
            <p:nvPr/>
          </p:nvGrpSpPr>
          <p:grpSpPr>
            <a:xfrm>
              <a:off x="894688" y="1312733"/>
              <a:ext cx="259494" cy="4890358"/>
              <a:chOff x="838196" y="1250950"/>
              <a:chExt cx="259494" cy="5072792"/>
            </a:xfrm>
          </p:grpSpPr>
          <p:sp>
            <p:nvSpPr>
              <p:cNvPr id="14" name="Arrow: Up-Down 3">
                <a:extLst>
                  <a:ext uri="{FF2B5EF4-FFF2-40B4-BE49-F238E27FC236}">
                    <a16:creationId xmlns:a16="http://schemas.microsoft.com/office/drawing/2014/main" id="{51244577-F4C0-D13A-57F4-3F7FB24C8A1D}"/>
                  </a:ext>
                </a:extLst>
              </p:cNvPr>
              <p:cNvSpPr/>
              <p:nvPr/>
            </p:nvSpPr>
            <p:spPr>
              <a:xfrm>
                <a:off x="838199" y="1250950"/>
                <a:ext cx="259491" cy="5072792"/>
              </a:xfrm>
              <a:prstGeom prst="upDownArrow">
                <a:avLst>
                  <a:gd name="adj1" fmla="val 100000"/>
                  <a:gd name="adj2" fmla="val 50000"/>
                </a:avLst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endParaRPr>
              </a:p>
            </p:txBody>
          </p:sp>
          <p:sp>
            <p:nvSpPr>
              <p:cNvPr id="15" name="Arrow: Up-Down 5">
                <a:extLst>
                  <a:ext uri="{FF2B5EF4-FFF2-40B4-BE49-F238E27FC236}">
                    <a16:creationId xmlns:a16="http://schemas.microsoft.com/office/drawing/2014/main" id="{8B32723C-7A17-E94F-085D-6D3559B2487E}"/>
                  </a:ext>
                </a:extLst>
              </p:cNvPr>
              <p:cNvSpPr/>
              <p:nvPr/>
            </p:nvSpPr>
            <p:spPr>
              <a:xfrm>
                <a:off x="838198" y="1354030"/>
                <a:ext cx="259491" cy="4866632"/>
              </a:xfrm>
              <a:prstGeom prst="upDownArrow">
                <a:avLst>
                  <a:gd name="adj1" fmla="val 100000"/>
                  <a:gd name="adj2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endParaRPr>
              </a:p>
            </p:txBody>
          </p:sp>
          <p:sp>
            <p:nvSpPr>
              <p:cNvPr id="16" name="Arrow: Up-Down 7">
                <a:extLst>
                  <a:ext uri="{FF2B5EF4-FFF2-40B4-BE49-F238E27FC236}">
                    <a16:creationId xmlns:a16="http://schemas.microsoft.com/office/drawing/2014/main" id="{60AA4E2E-40AB-AD05-550B-101FEA194EB8}"/>
                  </a:ext>
                </a:extLst>
              </p:cNvPr>
              <p:cNvSpPr/>
              <p:nvPr/>
            </p:nvSpPr>
            <p:spPr>
              <a:xfrm>
                <a:off x="838197" y="1407319"/>
                <a:ext cx="259491" cy="4760052"/>
              </a:xfrm>
              <a:prstGeom prst="upDownArrow">
                <a:avLst>
                  <a:gd name="adj1" fmla="val 100000"/>
                  <a:gd name="adj2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endParaRPr>
              </a:p>
            </p:txBody>
          </p:sp>
          <p:sp>
            <p:nvSpPr>
              <p:cNvPr id="17" name="Arrow: Up-Down 8">
                <a:extLst>
                  <a:ext uri="{FF2B5EF4-FFF2-40B4-BE49-F238E27FC236}">
                    <a16:creationId xmlns:a16="http://schemas.microsoft.com/office/drawing/2014/main" id="{A2C4873A-0742-D07C-F2A2-263FE2593A3F}"/>
                  </a:ext>
                </a:extLst>
              </p:cNvPr>
              <p:cNvSpPr/>
              <p:nvPr/>
            </p:nvSpPr>
            <p:spPr>
              <a:xfrm>
                <a:off x="838197" y="1509713"/>
                <a:ext cx="259491" cy="4555264"/>
              </a:xfrm>
              <a:prstGeom prst="upDownArrow">
                <a:avLst>
                  <a:gd name="adj1" fmla="val 100000"/>
                  <a:gd name="adj2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endParaRPr>
              </a:p>
            </p:txBody>
          </p:sp>
          <p:sp>
            <p:nvSpPr>
              <p:cNvPr id="18" name="Arrow: Up-Down 9">
                <a:extLst>
                  <a:ext uri="{FF2B5EF4-FFF2-40B4-BE49-F238E27FC236}">
                    <a16:creationId xmlns:a16="http://schemas.microsoft.com/office/drawing/2014/main" id="{00ECE406-67FE-F146-A73C-7EB95AA75E5C}"/>
                  </a:ext>
                </a:extLst>
              </p:cNvPr>
              <p:cNvSpPr/>
              <p:nvPr/>
            </p:nvSpPr>
            <p:spPr>
              <a:xfrm>
                <a:off x="838196" y="1571625"/>
                <a:ext cx="259491" cy="4431440"/>
              </a:xfrm>
              <a:prstGeom prst="upDownArrow">
                <a:avLst>
                  <a:gd name="adj1" fmla="val 100000"/>
                  <a:gd name="adj2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7">
              <a:extLst>
                <a:ext uri="{FF2B5EF4-FFF2-40B4-BE49-F238E27FC236}">
                  <a16:creationId xmlns:a16="http://schemas.microsoft.com/office/drawing/2014/main" id="{B25606B5-3425-C6C7-F0FD-01A1E385DB97}"/>
                </a:ext>
              </a:extLst>
            </p:cNvPr>
            <p:cNvSpPr txBox="1"/>
            <p:nvPr/>
          </p:nvSpPr>
          <p:spPr>
            <a:xfrm rot="16200000">
              <a:off x="704476" y="5396748"/>
              <a:ext cx="6399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rPr>
                <a:t>Internal</a:t>
              </a:r>
            </a:p>
          </p:txBody>
        </p:sp>
        <p:sp>
          <p:nvSpPr>
            <p:cNvPr id="13" name="TextBox 19">
              <a:extLst>
                <a:ext uri="{FF2B5EF4-FFF2-40B4-BE49-F238E27FC236}">
                  <a16:creationId xmlns:a16="http://schemas.microsoft.com/office/drawing/2014/main" id="{A54B7701-4D79-92D9-90E2-52498739D7DE}"/>
                </a:ext>
              </a:extLst>
            </p:cNvPr>
            <p:cNvSpPr txBox="1"/>
            <p:nvPr/>
          </p:nvSpPr>
          <p:spPr>
            <a:xfrm rot="16200000">
              <a:off x="690049" y="2107783"/>
              <a:ext cx="66877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rPr>
                <a:t>External</a:t>
              </a:r>
            </a:p>
          </p:txBody>
        </p:sp>
      </p:grpSp>
      <p:grpSp>
        <p:nvGrpSpPr>
          <p:cNvPr id="19" name="Group 36">
            <a:extLst>
              <a:ext uri="{FF2B5EF4-FFF2-40B4-BE49-F238E27FC236}">
                <a16:creationId xmlns:a16="http://schemas.microsoft.com/office/drawing/2014/main" id="{4E051A4F-D6E1-B6B0-8FCE-AE21EA50E5F9}"/>
              </a:ext>
            </a:extLst>
          </p:cNvPr>
          <p:cNvGrpSpPr/>
          <p:nvPr/>
        </p:nvGrpSpPr>
        <p:grpSpPr>
          <a:xfrm>
            <a:off x="11256202" y="2317687"/>
            <a:ext cx="259494" cy="3621942"/>
            <a:chOff x="894688" y="1312733"/>
            <a:chExt cx="259494" cy="4890358"/>
          </a:xfrm>
        </p:grpSpPr>
        <p:grpSp>
          <p:nvGrpSpPr>
            <p:cNvPr id="20" name="Group 37">
              <a:extLst>
                <a:ext uri="{FF2B5EF4-FFF2-40B4-BE49-F238E27FC236}">
                  <a16:creationId xmlns:a16="http://schemas.microsoft.com/office/drawing/2014/main" id="{31422B53-DB87-2D6C-FCB9-9E15EC272D94}"/>
                </a:ext>
              </a:extLst>
            </p:cNvPr>
            <p:cNvGrpSpPr/>
            <p:nvPr/>
          </p:nvGrpSpPr>
          <p:grpSpPr>
            <a:xfrm>
              <a:off x="894688" y="1312733"/>
              <a:ext cx="259494" cy="4890358"/>
              <a:chOff x="838196" y="1250950"/>
              <a:chExt cx="259494" cy="5072792"/>
            </a:xfrm>
          </p:grpSpPr>
          <p:sp>
            <p:nvSpPr>
              <p:cNvPr id="23" name="Arrow: Up-Down 40">
                <a:extLst>
                  <a:ext uri="{FF2B5EF4-FFF2-40B4-BE49-F238E27FC236}">
                    <a16:creationId xmlns:a16="http://schemas.microsoft.com/office/drawing/2014/main" id="{E499182A-802A-6D3F-DF6D-25D3A01B5E69}"/>
                  </a:ext>
                </a:extLst>
              </p:cNvPr>
              <p:cNvSpPr/>
              <p:nvPr/>
            </p:nvSpPr>
            <p:spPr>
              <a:xfrm>
                <a:off x="838199" y="1250950"/>
                <a:ext cx="259491" cy="5072792"/>
              </a:xfrm>
              <a:prstGeom prst="upDownArrow">
                <a:avLst>
                  <a:gd name="adj1" fmla="val 100000"/>
                  <a:gd name="adj2" fmla="val 50000"/>
                </a:avLst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endParaRPr>
              </a:p>
            </p:txBody>
          </p:sp>
          <p:sp>
            <p:nvSpPr>
              <p:cNvPr id="24" name="Arrow: Up-Down 41">
                <a:extLst>
                  <a:ext uri="{FF2B5EF4-FFF2-40B4-BE49-F238E27FC236}">
                    <a16:creationId xmlns:a16="http://schemas.microsoft.com/office/drawing/2014/main" id="{E595D01E-03E2-A5E7-4CD5-26A790206B04}"/>
                  </a:ext>
                </a:extLst>
              </p:cNvPr>
              <p:cNvSpPr/>
              <p:nvPr/>
            </p:nvSpPr>
            <p:spPr>
              <a:xfrm>
                <a:off x="838198" y="1354030"/>
                <a:ext cx="259491" cy="4866632"/>
              </a:xfrm>
              <a:prstGeom prst="upDownArrow">
                <a:avLst>
                  <a:gd name="adj1" fmla="val 100000"/>
                  <a:gd name="adj2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endParaRPr>
              </a:p>
            </p:txBody>
          </p:sp>
          <p:sp>
            <p:nvSpPr>
              <p:cNvPr id="25" name="Arrow: Up-Down 42">
                <a:extLst>
                  <a:ext uri="{FF2B5EF4-FFF2-40B4-BE49-F238E27FC236}">
                    <a16:creationId xmlns:a16="http://schemas.microsoft.com/office/drawing/2014/main" id="{248F33BC-7D43-1390-D21A-349F99C2CB61}"/>
                  </a:ext>
                </a:extLst>
              </p:cNvPr>
              <p:cNvSpPr/>
              <p:nvPr/>
            </p:nvSpPr>
            <p:spPr>
              <a:xfrm>
                <a:off x="838197" y="1407319"/>
                <a:ext cx="259491" cy="4760052"/>
              </a:xfrm>
              <a:prstGeom prst="upDownArrow">
                <a:avLst>
                  <a:gd name="adj1" fmla="val 100000"/>
                  <a:gd name="adj2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endParaRPr>
              </a:p>
            </p:txBody>
          </p:sp>
          <p:sp>
            <p:nvSpPr>
              <p:cNvPr id="26" name="Arrow: Up-Down 43">
                <a:extLst>
                  <a:ext uri="{FF2B5EF4-FFF2-40B4-BE49-F238E27FC236}">
                    <a16:creationId xmlns:a16="http://schemas.microsoft.com/office/drawing/2014/main" id="{013892D2-DFD3-52C9-D2EC-F0CB18BA0575}"/>
                  </a:ext>
                </a:extLst>
              </p:cNvPr>
              <p:cNvSpPr/>
              <p:nvPr/>
            </p:nvSpPr>
            <p:spPr>
              <a:xfrm>
                <a:off x="838197" y="1509713"/>
                <a:ext cx="259491" cy="4555264"/>
              </a:xfrm>
              <a:prstGeom prst="upDownArrow">
                <a:avLst>
                  <a:gd name="adj1" fmla="val 100000"/>
                  <a:gd name="adj2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endParaRPr>
              </a:p>
            </p:txBody>
          </p:sp>
          <p:sp>
            <p:nvSpPr>
              <p:cNvPr id="27" name="Arrow: Up-Down 44">
                <a:extLst>
                  <a:ext uri="{FF2B5EF4-FFF2-40B4-BE49-F238E27FC236}">
                    <a16:creationId xmlns:a16="http://schemas.microsoft.com/office/drawing/2014/main" id="{2551CE95-012E-A0D2-7A19-1E3BC409A0AF}"/>
                  </a:ext>
                </a:extLst>
              </p:cNvPr>
              <p:cNvSpPr/>
              <p:nvPr/>
            </p:nvSpPr>
            <p:spPr>
              <a:xfrm>
                <a:off x="838196" y="1571625"/>
                <a:ext cx="259491" cy="4431440"/>
              </a:xfrm>
              <a:prstGeom prst="upDownArrow">
                <a:avLst>
                  <a:gd name="adj1" fmla="val 100000"/>
                  <a:gd name="adj2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38">
              <a:extLst>
                <a:ext uri="{FF2B5EF4-FFF2-40B4-BE49-F238E27FC236}">
                  <a16:creationId xmlns:a16="http://schemas.microsoft.com/office/drawing/2014/main" id="{203AA62D-27CE-3353-F901-3E8D2367BE7C}"/>
                </a:ext>
              </a:extLst>
            </p:cNvPr>
            <p:cNvSpPr txBox="1"/>
            <p:nvPr/>
          </p:nvSpPr>
          <p:spPr>
            <a:xfrm rot="5400000">
              <a:off x="735734" y="5203466"/>
              <a:ext cx="57740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rPr>
                <a:t>Global</a:t>
              </a:r>
            </a:p>
          </p:txBody>
        </p:sp>
        <p:sp>
          <p:nvSpPr>
            <p:cNvPr id="22" name="TextBox 39">
              <a:extLst>
                <a:ext uri="{FF2B5EF4-FFF2-40B4-BE49-F238E27FC236}">
                  <a16:creationId xmlns:a16="http://schemas.microsoft.com/office/drawing/2014/main" id="{BFCB583E-0742-A815-B252-936A8C173591}"/>
                </a:ext>
              </a:extLst>
            </p:cNvPr>
            <p:cNvSpPr txBox="1"/>
            <p:nvPr/>
          </p:nvSpPr>
          <p:spPr>
            <a:xfrm rot="5400000">
              <a:off x="724712" y="1922871"/>
              <a:ext cx="5994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rPr>
                <a:t>Local</a:t>
              </a:r>
            </a:p>
          </p:txBody>
        </p:sp>
      </p:grpSp>
      <p:sp>
        <p:nvSpPr>
          <p:cNvPr id="29" name="Rectangle 47">
            <a:extLst>
              <a:ext uri="{FF2B5EF4-FFF2-40B4-BE49-F238E27FC236}">
                <a16:creationId xmlns:a16="http://schemas.microsoft.com/office/drawing/2014/main" id="{11F04F4D-D692-A96A-A9BC-07410D478153}"/>
              </a:ext>
            </a:extLst>
          </p:cNvPr>
          <p:cNvSpPr/>
          <p:nvPr/>
        </p:nvSpPr>
        <p:spPr>
          <a:xfrm>
            <a:off x="1198528" y="5465035"/>
            <a:ext cx="2768552" cy="51773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toshi"/>
                <a:ea typeface="+mn-ea"/>
                <a:cs typeface="+mn-cs"/>
              </a:rPr>
              <a:t>Live streaming and focus on discount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toshi"/>
                <a:ea typeface="+mn-ea"/>
                <a:cs typeface="+mn-cs"/>
              </a:rPr>
              <a:t>Low profitability transaction focused live streams have replaced qualitative storytelling and brand universe introduction </a:t>
            </a:r>
          </a:p>
        </p:txBody>
      </p:sp>
      <p:sp>
        <p:nvSpPr>
          <p:cNvPr id="30" name="Rectangle 48">
            <a:extLst>
              <a:ext uri="{FF2B5EF4-FFF2-40B4-BE49-F238E27FC236}">
                <a16:creationId xmlns:a16="http://schemas.microsoft.com/office/drawing/2014/main" id="{5099876F-7D9F-E309-3856-18DDD50DEF96}"/>
              </a:ext>
            </a:extLst>
          </p:cNvPr>
          <p:cNvSpPr/>
          <p:nvPr/>
        </p:nvSpPr>
        <p:spPr>
          <a:xfrm>
            <a:off x="1198528" y="4829707"/>
            <a:ext cx="2768552" cy="51773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toshi"/>
                <a:ea typeface="+mn-ea"/>
                <a:cs typeface="+mn-cs"/>
              </a:rPr>
              <a:t>Discount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toshi"/>
                <a:ea typeface="+mn-ea"/>
                <a:cs typeface="+mn-cs"/>
              </a:rPr>
              <a:t>Discounts and promotions have become the core driver of prestige beauty brands’ commercial strategy</a:t>
            </a:r>
          </a:p>
        </p:txBody>
      </p:sp>
      <p:sp>
        <p:nvSpPr>
          <p:cNvPr id="31" name="Rectangle 49">
            <a:extLst>
              <a:ext uri="{FF2B5EF4-FFF2-40B4-BE49-F238E27FC236}">
                <a16:creationId xmlns:a16="http://schemas.microsoft.com/office/drawing/2014/main" id="{6A4EC2A4-AF35-ED0C-0D29-9CB97DE45491}"/>
              </a:ext>
            </a:extLst>
          </p:cNvPr>
          <p:cNvSpPr/>
          <p:nvPr/>
        </p:nvSpPr>
        <p:spPr>
          <a:xfrm>
            <a:off x="1198528" y="2288387"/>
            <a:ext cx="2768552" cy="51773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toshi"/>
                <a:ea typeface="+mn-ea"/>
                <a:cs typeface="+mn-cs"/>
              </a:rPr>
              <a:t>Consumer confidence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toshi"/>
                <a:ea typeface="+mn-ea"/>
                <a:cs typeface="+mn-cs"/>
              </a:rPr>
              <a:t>Economic environment impact on disposable income expenditures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toshi"/>
              <a:ea typeface="+mn-ea"/>
              <a:cs typeface="+mn-cs"/>
            </a:endParaRPr>
          </a:p>
        </p:txBody>
      </p:sp>
      <p:sp>
        <p:nvSpPr>
          <p:cNvPr id="32" name="Rectangle 50">
            <a:extLst>
              <a:ext uri="{FF2B5EF4-FFF2-40B4-BE49-F238E27FC236}">
                <a16:creationId xmlns:a16="http://schemas.microsoft.com/office/drawing/2014/main" id="{10F55B6B-F233-E40A-25EB-F861A7B68C2D}"/>
              </a:ext>
            </a:extLst>
          </p:cNvPr>
          <p:cNvSpPr/>
          <p:nvPr/>
        </p:nvSpPr>
        <p:spPr>
          <a:xfrm>
            <a:off x="1198528" y="2923717"/>
            <a:ext cx="2768552" cy="51773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toshi"/>
                <a:ea typeface="+mn-ea"/>
                <a:cs typeface="+mn-cs"/>
              </a:rPr>
              <a:t>Competitive pressure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toshi"/>
                <a:ea typeface="+mn-ea"/>
                <a:cs typeface="+mn-cs"/>
              </a:rPr>
              <a:t>Domestic brands have become more relevant to Chinese consumers thanks to consumer attitude shift and powerful offering</a:t>
            </a:r>
          </a:p>
        </p:txBody>
      </p:sp>
      <p:sp>
        <p:nvSpPr>
          <p:cNvPr id="33" name="Rectangle 51">
            <a:extLst>
              <a:ext uri="{FF2B5EF4-FFF2-40B4-BE49-F238E27FC236}">
                <a16:creationId xmlns:a16="http://schemas.microsoft.com/office/drawing/2014/main" id="{D130D3BE-7B45-A765-CC3A-D80D2825BCC2}"/>
              </a:ext>
            </a:extLst>
          </p:cNvPr>
          <p:cNvSpPr/>
          <p:nvPr/>
        </p:nvSpPr>
        <p:spPr>
          <a:xfrm>
            <a:off x="1198528" y="4194377"/>
            <a:ext cx="2768552" cy="51773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toshi"/>
                <a:ea typeface="+mn-ea"/>
                <a:cs typeface="+mn-cs"/>
              </a:rPr>
              <a:t>Gray market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toshi"/>
                <a:ea typeface="+mn-ea"/>
                <a:cs typeface="+mn-cs"/>
              </a:rPr>
              <a:t>Institutional parallel focused marketplaces have added credibility and professionalism to the </a:t>
            </a:r>
            <a:r>
              <a:rPr kumimoji="0" lang="en-GB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toshi"/>
                <a:ea typeface="+mn-ea"/>
                <a:cs typeface="+mn-cs"/>
              </a:rPr>
              <a:t>gray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toshi"/>
                <a:ea typeface="+mn-ea"/>
                <a:cs typeface="+mn-cs"/>
              </a:rPr>
              <a:t> market which is outpacing the performance of brands in China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toshi"/>
              <a:ea typeface="+mn-ea"/>
              <a:cs typeface="+mn-cs"/>
            </a:endParaRPr>
          </a:p>
        </p:txBody>
      </p:sp>
      <p:sp>
        <p:nvSpPr>
          <p:cNvPr id="34" name="Rectangle 52">
            <a:extLst>
              <a:ext uri="{FF2B5EF4-FFF2-40B4-BE49-F238E27FC236}">
                <a16:creationId xmlns:a16="http://schemas.microsoft.com/office/drawing/2014/main" id="{DF623108-71A1-BCEF-4AF7-19EFEE68F497}"/>
              </a:ext>
            </a:extLst>
          </p:cNvPr>
          <p:cNvSpPr/>
          <p:nvPr/>
        </p:nvSpPr>
        <p:spPr>
          <a:xfrm>
            <a:off x="1198528" y="3559047"/>
            <a:ext cx="2768552" cy="51773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toshi"/>
                <a:ea typeface="+mn-ea"/>
                <a:cs typeface="+mn-cs"/>
              </a:rPr>
              <a:t>Duty Free arbitrage (Hainan)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toshi"/>
                <a:ea typeface="+mn-ea"/>
                <a:cs typeface="+mn-cs"/>
              </a:rPr>
              <a:t>Post-pandemic resumption of travel has </a:t>
            </a:r>
            <a:r>
              <a:rPr kumimoji="0" lang="en-GB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toshi"/>
                <a:ea typeface="+mn-ea"/>
                <a:cs typeface="+mn-cs"/>
              </a:rPr>
              <a:t>fueled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toshi"/>
                <a:ea typeface="+mn-ea"/>
                <a:cs typeface="+mn-cs"/>
              </a:rPr>
              <a:t> overseas consumption </a:t>
            </a:r>
          </a:p>
        </p:txBody>
      </p:sp>
      <p:sp>
        <p:nvSpPr>
          <p:cNvPr id="35" name="Rectangle 59">
            <a:extLst>
              <a:ext uri="{FF2B5EF4-FFF2-40B4-BE49-F238E27FC236}">
                <a16:creationId xmlns:a16="http://schemas.microsoft.com/office/drawing/2014/main" id="{5BFD364E-4276-841E-0A4C-48F7D480C466}"/>
              </a:ext>
            </a:extLst>
          </p:cNvPr>
          <p:cNvSpPr/>
          <p:nvPr/>
        </p:nvSpPr>
        <p:spPr>
          <a:xfrm>
            <a:off x="1154686" y="1946903"/>
            <a:ext cx="2230114" cy="199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4266"/>
                </a:solidFill>
                <a:effectLst/>
                <a:uLnTx/>
                <a:uFillTx/>
                <a:latin typeface="Satoshi"/>
                <a:ea typeface="+mn-ea"/>
                <a:cs typeface="+mn-cs"/>
              </a:rPr>
              <a:t>CHALLENGES</a:t>
            </a: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DB707450-2F8A-06D0-AFA5-FFB386570D84}"/>
              </a:ext>
            </a:extLst>
          </p:cNvPr>
          <p:cNvGrpSpPr>
            <a:grpSpLocks noChangeAspect="1"/>
          </p:cNvGrpSpPr>
          <p:nvPr/>
        </p:nvGrpSpPr>
        <p:grpSpPr>
          <a:xfrm>
            <a:off x="8194359" y="2343657"/>
            <a:ext cx="2841830" cy="3626292"/>
            <a:chOff x="4321149" y="3349639"/>
            <a:chExt cx="2927944" cy="3018186"/>
          </a:xfrm>
        </p:grpSpPr>
        <p:sp>
          <p:nvSpPr>
            <p:cNvPr id="37" name="Rectangle 53">
              <a:extLst>
                <a:ext uri="{FF2B5EF4-FFF2-40B4-BE49-F238E27FC236}">
                  <a16:creationId xmlns:a16="http://schemas.microsoft.com/office/drawing/2014/main" id="{842C460D-2F1B-5BB8-FAE8-3450F70939E1}"/>
                </a:ext>
              </a:extLst>
            </p:cNvPr>
            <p:cNvSpPr/>
            <p:nvPr/>
          </p:nvSpPr>
          <p:spPr>
            <a:xfrm>
              <a:off x="4321149" y="5267887"/>
              <a:ext cx="2916273" cy="46052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rPr>
                <a:t>CRM &amp; </a:t>
              </a:r>
              <a:r>
                <a:rPr kumimoji="0" lang="en-GB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rPr>
                <a:t>Clienteling</a:t>
              </a:r>
              <a:endPara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toshi"/>
                <a:ea typeface="+mn-ea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rPr>
                <a:t>Leverage all relationship and engagement tools to maximize loyalty, customers’ lifetime value, and recruitment of prospects</a:t>
              </a:r>
            </a:p>
          </p:txBody>
        </p:sp>
        <p:sp>
          <p:nvSpPr>
            <p:cNvPr id="38" name="Rectangle 54">
              <a:extLst>
                <a:ext uri="{FF2B5EF4-FFF2-40B4-BE49-F238E27FC236}">
                  <a16:creationId xmlns:a16="http://schemas.microsoft.com/office/drawing/2014/main" id="{4830F1E1-DED0-2333-0163-FE0CA8819EDC}"/>
                </a:ext>
              </a:extLst>
            </p:cNvPr>
            <p:cNvSpPr/>
            <p:nvPr/>
          </p:nvSpPr>
          <p:spPr>
            <a:xfrm>
              <a:off x="4321149" y="3349639"/>
              <a:ext cx="2916273" cy="46052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rPr>
                <a:t>Promotion detox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rPr>
                <a:t>Gradually reduce reliance on discounts and coupons as key elements of the value proposition </a:t>
              </a: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toshi"/>
                <a:ea typeface="+mn-ea"/>
                <a:cs typeface="+mn-cs"/>
              </a:endParaRPr>
            </a:p>
          </p:txBody>
        </p:sp>
        <p:sp>
          <p:nvSpPr>
            <p:cNvPr id="39" name="Rectangle 55">
              <a:extLst>
                <a:ext uri="{FF2B5EF4-FFF2-40B4-BE49-F238E27FC236}">
                  <a16:creationId xmlns:a16="http://schemas.microsoft.com/office/drawing/2014/main" id="{D772E03B-D6B6-7684-1F1B-EF8B04E100F9}"/>
                </a:ext>
              </a:extLst>
            </p:cNvPr>
            <p:cNvSpPr/>
            <p:nvPr/>
          </p:nvSpPr>
          <p:spPr>
            <a:xfrm>
              <a:off x="4321149" y="4628472"/>
              <a:ext cx="2916273" cy="46052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rPr>
                <a:t>Live streaming and content refocus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rPr>
                <a:t>Initiate a rebalancing of brand content and storytelling at the expense of a pure promotional and transactional focus</a:t>
              </a:r>
            </a:p>
          </p:txBody>
        </p:sp>
        <p:sp>
          <p:nvSpPr>
            <p:cNvPr id="40" name="Rectangle 56">
              <a:extLst>
                <a:ext uri="{FF2B5EF4-FFF2-40B4-BE49-F238E27FC236}">
                  <a16:creationId xmlns:a16="http://schemas.microsoft.com/office/drawing/2014/main" id="{57BA12A9-AA0C-E8A2-2F9B-7B63F30662C9}"/>
                </a:ext>
              </a:extLst>
            </p:cNvPr>
            <p:cNvSpPr/>
            <p:nvPr/>
          </p:nvSpPr>
          <p:spPr>
            <a:xfrm>
              <a:off x="4321149" y="3989057"/>
              <a:ext cx="2916273" cy="46052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rPr>
                <a:t>Digital marketing optimization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rPr>
                <a:t>Ensure all digital operations are optimized to avoid waste and to partially compensate the impact of promo detox</a:t>
              </a: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toshi"/>
                <a:ea typeface="+mn-ea"/>
                <a:cs typeface="+mn-cs"/>
              </a:endParaRPr>
            </a:p>
          </p:txBody>
        </p:sp>
        <p:sp>
          <p:nvSpPr>
            <p:cNvPr id="41" name="Rectangle 58">
              <a:extLst>
                <a:ext uri="{FF2B5EF4-FFF2-40B4-BE49-F238E27FC236}">
                  <a16:creationId xmlns:a16="http://schemas.microsoft.com/office/drawing/2014/main" id="{D4A73162-0F30-F863-8B00-4E3BAABE06F6}"/>
                </a:ext>
              </a:extLst>
            </p:cNvPr>
            <p:cNvSpPr/>
            <p:nvPr/>
          </p:nvSpPr>
          <p:spPr>
            <a:xfrm>
              <a:off x="4332820" y="5907302"/>
              <a:ext cx="2916273" cy="46052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rPr>
                <a:t>Price harmonization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rPr>
                <a:t>Progressively lower the incentive to buy outside China or from a </a:t>
              </a:r>
              <a:r>
                <a:rPr kumimoji="0" lang="en-GB" sz="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rPr>
                <a:t>gray</a:t>
              </a:r>
              <a:r>
                <a:rPr kumimoji="0" lang="en-GB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atoshi"/>
                  <a:ea typeface="+mn-ea"/>
                  <a:cs typeface="+mn-cs"/>
                </a:rPr>
                <a:t> market sources overseas</a:t>
              </a:r>
            </a:p>
          </p:txBody>
        </p:sp>
      </p:grpSp>
      <p:sp>
        <p:nvSpPr>
          <p:cNvPr id="42" name="Rectangle 59">
            <a:extLst>
              <a:ext uri="{FF2B5EF4-FFF2-40B4-BE49-F238E27FC236}">
                <a16:creationId xmlns:a16="http://schemas.microsoft.com/office/drawing/2014/main" id="{B8570FE7-DCF1-DC0D-7400-F67F02576B18}"/>
              </a:ext>
            </a:extLst>
          </p:cNvPr>
          <p:cNvSpPr/>
          <p:nvPr/>
        </p:nvSpPr>
        <p:spPr>
          <a:xfrm>
            <a:off x="8863888" y="1944728"/>
            <a:ext cx="2230114" cy="199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4266"/>
                </a:solidFill>
                <a:effectLst/>
                <a:uLnTx/>
                <a:uFillTx/>
                <a:latin typeface="Satoshi"/>
                <a:ea typeface="+mn-ea"/>
                <a:cs typeface="+mn-cs"/>
              </a:rPr>
              <a:t>OPPORTUNITIES</a:t>
            </a:r>
          </a:p>
        </p:txBody>
      </p:sp>
      <p:sp>
        <p:nvSpPr>
          <p:cNvPr id="43" name="Rectangle: Rounded Corners 20">
            <a:extLst>
              <a:ext uri="{FF2B5EF4-FFF2-40B4-BE49-F238E27FC236}">
                <a16:creationId xmlns:a16="http://schemas.microsoft.com/office/drawing/2014/main" id="{FEECDC86-404F-0C86-20C8-62455C324691}"/>
              </a:ext>
            </a:extLst>
          </p:cNvPr>
          <p:cNvSpPr/>
          <p:nvPr/>
        </p:nvSpPr>
        <p:spPr>
          <a:xfrm>
            <a:off x="4105033" y="2510877"/>
            <a:ext cx="1919108" cy="548640"/>
          </a:xfrm>
          <a:prstGeom prst="roundRect">
            <a:avLst>
              <a:gd name="adj" fmla="val 8132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noProof="0" dirty="0">
                <a:solidFill>
                  <a:schemeClr val="bg1"/>
                </a:solidFill>
              </a:rPr>
              <a:t>Quarterly/annual performance</a:t>
            </a:r>
          </a:p>
        </p:txBody>
      </p:sp>
      <p:sp>
        <p:nvSpPr>
          <p:cNvPr id="44" name="Rectangle: Rounded Corners 21">
            <a:extLst>
              <a:ext uri="{FF2B5EF4-FFF2-40B4-BE49-F238E27FC236}">
                <a16:creationId xmlns:a16="http://schemas.microsoft.com/office/drawing/2014/main" id="{092F0270-38B5-F8EF-1855-E88EF2196AA8}"/>
              </a:ext>
            </a:extLst>
          </p:cNvPr>
          <p:cNvSpPr/>
          <p:nvPr/>
        </p:nvSpPr>
        <p:spPr>
          <a:xfrm>
            <a:off x="6464873" y="2509309"/>
            <a:ext cx="1617650" cy="548640"/>
          </a:xfrm>
          <a:prstGeom prst="roundRect">
            <a:avLst>
              <a:gd name="adj" fmla="val 8132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00" b="1" noProof="0" dirty="0">
                <a:solidFill>
                  <a:schemeClr val="bg1"/>
                </a:solidFill>
              </a:rPr>
              <a:t>Long-term brand equity</a:t>
            </a:r>
          </a:p>
        </p:txBody>
      </p:sp>
      <p:grpSp>
        <p:nvGrpSpPr>
          <p:cNvPr id="45" name="Group 13">
            <a:extLst>
              <a:ext uri="{FF2B5EF4-FFF2-40B4-BE49-F238E27FC236}">
                <a16:creationId xmlns:a16="http://schemas.microsoft.com/office/drawing/2014/main" id="{67D7CF88-8606-7801-7E34-5636028F0205}"/>
              </a:ext>
            </a:extLst>
          </p:cNvPr>
          <p:cNvGrpSpPr/>
          <p:nvPr/>
        </p:nvGrpSpPr>
        <p:grpSpPr>
          <a:xfrm>
            <a:off x="3903520" y="2762394"/>
            <a:ext cx="4378612" cy="2953658"/>
            <a:chOff x="4495807" y="3403716"/>
            <a:chExt cx="2925900" cy="1973710"/>
          </a:xfrm>
        </p:grpSpPr>
        <p:pic>
          <p:nvPicPr>
            <p:cNvPr id="46" name="Graphic 3">
              <a:extLst>
                <a:ext uri="{FF2B5EF4-FFF2-40B4-BE49-F238E27FC236}">
                  <a16:creationId xmlns:a16="http://schemas.microsoft.com/office/drawing/2014/main" id="{09034D83-5910-308E-2006-FBF80FE62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47997" y="3403716"/>
              <a:ext cx="1973710" cy="1973710"/>
            </a:xfrm>
            <a:prstGeom prst="rect">
              <a:avLst/>
            </a:prstGeom>
          </p:spPr>
        </p:pic>
        <p:pic>
          <p:nvPicPr>
            <p:cNvPr id="47" name="Graphic 9">
              <a:extLst>
                <a:ext uri="{FF2B5EF4-FFF2-40B4-BE49-F238E27FC236}">
                  <a16:creationId xmlns:a16="http://schemas.microsoft.com/office/drawing/2014/main" id="{194AB6E0-652B-7902-70D1-79C0D0A36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4495807" y="3403716"/>
              <a:ext cx="1973710" cy="1973710"/>
            </a:xfrm>
            <a:prstGeom prst="rect">
              <a:avLst/>
            </a:prstGeom>
          </p:spPr>
        </p:pic>
      </p:grpSp>
      <p:sp>
        <p:nvSpPr>
          <p:cNvPr id="49" name="幻灯片编号">
            <a:extLst>
              <a:ext uri="{FF2B5EF4-FFF2-40B4-BE49-F238E27FC236}">
                <a16:creationId xmlns:a16="http://schemas.microsoft.com/office/drawing/2014/main" id="{79FD0DED-FB84-FEDF-097D-BB165BC11AAF}"/>
              </a:ext>
            </a:extLst>
          </p:cNvPr>
          <p:cNvSpPr txBox="1">
            <a:spLocks/>
          </p:cNvSpPr>
          <p:nvPr/>
        </p:nvSpPr>
        <p:spPr>
          <a:xfrm>
            <a:off x="139978" y="3313658"/>
            <a:ext cx="375959" cy="3606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GB" sz="800" noProof="0" smtClean="0">
                <a:solidFill>
                  <a:schemeClr val="bg1"/>
                </a:solidFill>
                <a:latin typeface="Satoshi Medium" pitchFamily="2" charset="0"/>
              </a:rPr>
              <a:pPr/>
              <a:t>15</a:t>
            </a:fld>
            <a:endParaRPr lang="en-GB" sz="800" noProof="0" dirty="0">
              <a:solidFill>
                <a:schemeClr val="bg1"/>
              </a:solidFill>
              <a:latin typeface="Satoshi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06118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97B072-A89D-3454-A515-1FBD8C036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01">
            <a:extLst>
              <a:ext uri="{FF2B5EF4-FFF2-40B4-BE49-F238E27FC236}">
                <a16:creationId xmlns:a16="http://schemas.microsoft.com/office/drawing/2014/main" id="{6C875B23-42E4-CDCC-D8B0-7477D8DBE3AA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noProof="0" dirty="0">
                <a:latin typeface="Satoshi Medium" pitchFamily="2" charset="0"/>
              </a:rPr>
              <a:t>03</a:t>
            </a:r>
          </a:p>
        </p:txBody>
      </p:sp>
      <p:sp>
        <p:nvSpPr>
          <p:cNvPr id="1128" name="Section title.">
            <a:extLst>
              <a:ext uri="{FF2B5EF4-FFF2-40B4-BE49-F238E27FC236}">
                <a16:creationId xmlns:a16="http://schemas.microsoft.com/office/drawing/2014/main" id="{D9134778-1019-A2C7-00D3-DE8B76FC99BE}"/>
              </a:ext>
            </a:extLst>
          </p:cNvPr>
          <p:cNvSpPr txBox="1">
            <a:spLocks noGrp="1"/>
          </p:cNvSpPr>
          <p:nvPr>
            <p:ph type="body" idx="22"/>
          </p:nvPr>
        </p:nvSpPr>
        <p:spPr>
          <a:xfrm>
            <a:off x="3004553" y="2880938"/>
            <a:ext cx="6182894" cy="931024"/>
          </a:xfrm>
          <a:prstGeom prst="rect">
            <a:avLst/>
          </a:prstGeom>
        </p:spPr>
        <p:txBody>
          <a:bodyPr/>
          <a:lstStyle/>
          <a:p>
            <a:r>
              <a:rPr lang="en-GB" noProof="0" dirty="0">
                <a:solidFill>
                  <a:srgbClr val="FFFFFF"/>
                </a:solidFill>
                <a:latin typeface="Satoshi Medium" pitchFamily="2" charset="0"/>
              </a:rPr>
              <a:t>Q&amp;A</a:t>
            </a:r>
            <a:r>
              <a:rPr lang="en-GB" noProof="0" dirty="0">
                <a:solidFill>
                  <a:srgbClr val="EB5369"/>
                </a:solidFill>
                <a:latin typeface="Satoshi Medium" pitchFamily="2" charset="0"/>
                <a:ea typeface="+mn-ea"/>
                <a:cs typeface="+mn-cs"/>
                <a:sym typeface="Playfair Display Medium Italic"/>
              </a:rPr>
              <a:t>.</a:t>
            </a:r>
          </a:p>
        </p:txBody>
      </p:sp>
      <p:sp>
        <p:nvSpPr>
          <p:cNvPr id="1129" name="幻灯片编号">
            <a:extLst>
              <a:ext uri="{FF2B5EF4-FFF2-40B4-BE49-F238E27FC236}">
                <a16:creationId xmlns:a16="http://schemas.microsoft.com/office/drawing/2014/main" id="{20629307-55AA-7FFB-820C-1DC3B95DE984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80714" y="6547459"/>
            <a:ext cx="119228" cy="1803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GB" noProof="0" smtClean="0"/>
              <a:t>16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0346002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D435A2-AF05-0615-E90C-6A62FDF45AA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5" name="Google Shape;192;p11">
            <a:extLst>
              <a:ext uri="{FF2B5EF4-FFF2-40B4-BE49-F238E27FC236}">
                <a16:creationId xmlns:a16="http://schemas.microsoft.com/office/drawing/2014/main" id="{F9E68537-AB28-FE6B-67EA-9E1F17ABD589}"/>
              </a:ext>
            </a:extLst>
          </p:cNvPr>
          <p:cNvSpPr txBox="1"/>
          <p:nvPr/>
        </p:nvSpPr>
        <p:spPr>
          <a:xfrm>
            <a:off x="6137812" y="2850628"/>
            <a:ext cx="51510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600" dirty="0">
                <a:solidFill>
                  <a:srgbClr val="FF4266"/>
                </a:solidFill>
                <a:latin typeface="Satoshi Medium" pitchFamily="2" charset="0"/>
                <a:ea typeface="DM Sans"/>
                <a:cs typeface="DM Sans"/>
                <a:sym typeface="DM Sans"/>
              </a:rPr>
              <a:t>DLG (Digital Luxury Group) </a:t>
            </a:r>
            <a:r>
              <a:rPr lang="en-GB" sz="1600" dirty="0">
                <a:solidFill>
                  <a:schemeClr val="lt1"/>
                </a:solidFill>
                <a:latin typeface="Satoshi Light" pitchFamily="2" charset="0"/>
                <a:ea typeface="DM Sans"/>
                <a:cs typeface="DM Sans"/>
                <a:sym typeface="DM Sans"/>
              </a:rPr>
              <a:t>is an independent marketing and technology group with offices in Geneva, Shanghai, and New York. The company provides social media, e-commerce, CRM, consulting, and creative services to luxury and lifestyle brands. DLG is renowned for its expertise in defining and implementing impactful business strategies, combining technological know-how, creativity, and luxury savoir-faire to target sophisticated consumers.</a:t>
            </a:r>
          </a:p>
        </p:txBody>
      </p:sp>
      <p:pic>
        <p:nvPicPr>
          <p:cNvPr id="6" name="Google Shape;193;p11">
            <a:extLst>
              <a:ext uri="{FF2B5EF4-FFF2-40B4-BE49-F238E27FC236}">
                <a16:creationId xmlns:a16="http://schemas.microsoft.com/office/drawing/2014/main" id="{EBC364D3-852A-A0ED-713E-F4F1D84F354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-18946" t="-11974" r="-18946" b="-11987"/>
          <a:stretch/>
        </p:blipFill>
        <p:spPr>
          <a:xfrm>
            <a:off x="8140893" y="1541537"/>
            <a:ext cx="1144825" cy="11448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0;p11">
            <a:extLst>
              <a:ext uri="{FF2B5EF4-FFF2-40B4-BE49-F238E27FC236}">
                <a16:creationId xmlns:a16="http://schemas.microsoft.com/office/drawing/2014/main" id="{195F958B-8819-0F81-2E8F-CDBDD3F9D1B6}"/>
              </a:ext>
            </a:extLst>
          </p:cNvPr>
          <p:cNvSpPr txBox="1"/>
          <p:nvPr/>
        </p:nvSpPr>
        <p:spPr>
          <a:xfrm>
            <a:off x="119448" y="1588784"/>
            <a:ext cx="5799300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4267"/>
                </a:solidFill>
                <a:latin typeface="Satoshi" pitchFamily="50" charset="0"/>
                <a:ea typeface="DM Sans"/>
                <a:cs typeface="DM Sans"/>
                <a:sym typeface="DM Sans"/>
              </a:rPr>
              <a:t>Jacques Roizen</a:t>
            </a:r>
            <a:br>
              <a:rPr lang="en-GB" sz="1200" dirty="0">
                <a:solidFill>
                  <a:schemeClr val="lt1"/>
                </a:solidFill>
                <a:latin typeface="Satoshi" pitchFamily="50" charset="0"/>
                <a:ea typeface="DM Sans"/>
                <a:cs typeface="DM Sans"/>
                <a:sym typeface="DM Sans"/>
              </a:rPr>
            </a:br>
            <a:r>
              <a:rPr lang="en-GB" sz="1600" dirty="0">
                <a:solidFill>
                  <a:schemeClr val="bg1"/>
                </a:solidFill>
                <a:latin typeface="Satoshi Medium" pitchFamily="2" charset="0"/>
                <a:ea typeface="DM Sans"/>
                <a:cs typeface="DM Sans"/>
                <a:sym typeface="DM Sans"/>
              </a:rPr>
              <a:t>Managing Director, China Consulting</a:t>
            </a:r>
            <a:endParaRPr lang="en-GB" sz="1200" dirty="0">
              <a:solidFill>
                <a:schemeClr val="bg1"/>
              </a:solidFill>
              <a:latin typeface="Satoshi" pitchFamily="50" charset="0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 err="1">
                <a:solidFill>
                  <a:schemeClr val="bg1"/>
                </a:solidFill>
                <a:latin typeface="Satoshi Light" pitchFamily="2" charset="0"/>
                <a:ea typeface="DM Sans"/>
                <a:cs typeface="DM Sans"/>
                <a:sym typeface="DM Sans"/>
              </a:rPr>
              <a:t>jacquesroizen@digital-luxury.com</a:t>
            </a:r>
            <a:r>
              <a:rPr lang="en-GB" sz="1600" dirty="0">
                <a:solidFill>
                  <a:schemeClr val="bg1"/>
                </a:solidFill>
                <a:latin typeface="Satoshi Light" pitchFamily="2" charset="0"/>
                <a:ea typeface="DM Sans"/>
                <a:cs typeface="DM Sans"/>
                <a:sym typeface="DM Sans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bg1"/>
                </a:solidFill>
                <a:latin typeface="Satoshi Light" pitchFamily="2" charset="0"/>
                <a:ea typeface="DM Sans"/>
                <a:cs typeface="DM Sans"/>
                <a:sym typeface="DM Sans"/>
              </a:rPr>
              <a:t>WeChat ID: </a:t>
            </a:r>
            <a:r>
              <a:rPr lang="en-GB" sz="1600" dirty="0" err="1">
                <a:solidFill>
                  <a:schemeClr val="bg1"/>
                </a:solidFill>
                <a:latin typeface="Satoshi Light" pitchFamily="2" charset="0"/>
                <a:ea typeface="DM Sans"/>
                <a:cs typeface="DM Sans"/>
                <a:sym typeface="DM Sans"/>
              </a:rPr>
              <a:t>JacquesRoizen</a:t>
            </a:r>
            <a:endParaRPr lang="en-GB" sz="1600" dirty="0">
              <a:solidFill>
                <a:schemeClr val="bg1"/>
              </a:solidFill>
              <a:latin typeface="Satoshi Light" pitchFamily="2" charset="0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tx1"/>
                </a:solidFill>
                <a:latin typeface="Satoshi Light" pitchFamily="2" charset="0"/>
                <a:ea typeface="DM Sans"/>
                <a:cs typeface="DM Sans"/>
                <a:sym typeface="DM Sans"/>
              </a:rPr>
              <a:t>Phone: 138 1829 4844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59E7CB3-A817-B071-4DEC-30A66E7A5843}"/>
              </a:ext>
            </a:extLst>
          </p:cNvPr>
          <p:cNvSpPr txBox="1"/>
          <p:nvPr/>
        </p:nvSpPr>
        <p:spPr>
          <a:xfrm>
            <a:off x="1055887" y="4565714"/>
            <a:ext cx="3926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lt1"/>
                </a:solidFill>
                <a:latin typeface="Satoshi Medium" pitchFamily="2" charset="0"/>
                <a:ea typeface="Playfair Display Roman"/>
                <a:cs typeface="Playfair Display Roman"/>
                <a:sym typeface="Playfair Display Medium"/>
              </a:rPr>
              <a:t>Follow us on LinkedIn for </a:t>
            </a:r>
            <a:r>
              <a:rPr lang="en-GB" dirty="0">
                <a:solidFill>
                  <a:schemeClr val="lt1"/>
                </a:solidFill>
                <a:latin typeface="Playfair Display Medium" pitchFamily="2" charset="0"/>
                <a:ea typeface="Playfair Display Roman"/>
                <a:cs typeface="Playfair Display Roman"/>
                <a:sym typeface="Playfair Display Medium"/>
              </a:rPr>
              <a:t>updates: </a:t>
            </a:r>
            <a:br>
              <a:rPr lang="en-GB" dirty="0">
                <a:solidFill>
                  <a:schemeClr val="lt1"/>
                </a:solidFill>
                <a:latin typeface="Playfair Display Medium" pitchFamily="2" charset="0"/>
                <a:ea typeface="Playfair Display Roman"/>
                <a:cs typeface="Playfair Display Roman"/>
                <a:sym typeface="Playfair Display Medium"/>
              </a:rPr>
            </a:br>
            <a:r>
              <a:rPr lang="en-GB" dirty="0">
                <a:solidFill>
                  <a:schemeClr val="lt1"/>
                </a:solidFill>
                <a:latin typeface="Satoshi Medium" pitchFamily="2" charset="0"/>
                <a:sym typeface="Playfair Display Medium"/>
              </a:rPr>
              <a:t>DLG (Digital Luxury Group)</a:t>
            </a:r>
          </a:p>
        </p:txBody>
      </p:sp>
      <p:sp>
        <p:nvSpPr>
          <p:cNvPr id="9" name="Google Shape;190;p11">
            <a:extLst>
              <a:ext uri="{FF2B5EF4-FFF2-40B4-BE49-F238E27FC236}">
                <a16:creationId xmlns:a16="http://schemas.microsoft.com/office/drawing/2014/main" id="{3BB6E81E-43FF-4C59-D785-F200818C9C11}"/>
              </a:ext>
            </a:extLst>
          </p:cNvPr>
          <p:cNvSpPr txBox="1"/>
          <p:nvPr/>
        </p:nvSpPr>
        <p:spPr>
          <a:xfrm>
            <a:off x="158057" y="3077249"/>
            <a:ext cx="5799300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4267"/>
                </a:solidFill>
                <a:latin typeface="Satoshi" pitchFamily="50" charset="0"/>
                <a:ea typeface="DM Sans"/>
                <a:cs typeface="DM Sans"/>
                <a:sym typeface="DM Sans"/>
              </a:rPr>
              <a:t>Iris Chan</a:t>
            </a:r>
            <a:br>
              <a:rPr lang="en-GB" sz="1200" dirty="0">
                <a:solidFill>
                  <a:schemeClr val="lt1"/>
                </a:solidFill>
                <a:latin typeface="Satoshi" pitchFamily="50" charset="0"/>
                <a:ea typeface="DM Sans"/>
                <a:cs typeface="DM Sans"/>
                <a:sym typeface="DM Sans"/>
              </a:rPr>
            </a:br>
            <a:r>
              <a:rPr lang="en-GB" sz="1600" dirty="0">
                <a:solidFill>
                  <a:schemeClr val="bg1"/>
                </a:solidFill>
                <a:latin typeface="Satoshi Medium" pitchFamily="2" charset="0"/>
                <a:ea typeface="DM Sans"/>
                <a:cs typeface="DM Sans"/>
                <a:sym typeface="DM Sans"/>
              </a:rPr>
              <a:t>Partner &amp; Head of International Client Development </a:t>
            </a:r>
            <a:r>
              <a:rPr lang="en-GB" sz="1600" dirty="0" err="1">
                <a:solidFill>
                  <a:schemeClr val="bg1"/>
                </a:solidFill>
                <a:latin typeface="Satoshi Light" pitchFamily="2" charset="0"/>
                <a:ea typeface="DM Sans"/>
                <a:cs typeface="DM Sans"/>
                <a:sym typeface="DM Sans"/>
              </a:rPr>
              <a:t>ichan@digital-luxury.com</a:t>
            </a:r>
            <a:r>
              <a:rPr lang="en-GB" sz="1600" dirty="0">
                <a:solidFill>
                  <a:schemeClr val="bg1"/>
                </a:solidFill>
                <a:latin typeface="Satoshi Light" pitchFamily="2" charset="0"/>
                <a:ea typeface="DM Sans"/>
                <a:cs typeface="DM Sans"/>
                <a:sym typeface="DM Sans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bg1"/>
                </a:solidFill>
                <a:latin typeface="Satoshi Light" pitchFamily="2" charset="0"/>
                <a:ea typeface="DM Sans"/>
                <a:cs typeface="DM Sans"/>
                <a:sym typeface="DM Sans"/>
              </a:rPr>
              <a:t>WeChat ID: </a:t>
            </a:r>
            <a:r>
              <a:rPr lang="en-GB" sz="1600" dirty="0" err="1">
                <a:solidFill>
                  <a:schemeClr val="bg1"/>
                </a:solidFill>
                <a:latin typeface="Satoshi Light" pitchFamily="2" charset="0"/>
                <a:ea typeface="DM Sans"/>
                <a:cs typeface="DM Sans"/>
                <a:sym typeface="DM Sans"/>
              </a:rPr>
              <a:t>irisivychan</a:t>
            </a:r>
            <a:endParaRPr lang="en-GB" sz="1600" dirty="0">
              <a:solidFill>
                <a:schemeClr val="bg1"/>
              </a:solidFill>
              <a:latin typeface="Satoshi Light" pitchFamily="2" charset="0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tx1"/>
                </a:solidFill>
                <a:latin typeface="Satoshi Light" pitchFamily="2" charset="0"/>
                <a:ea typeface="DM Sans"/>
                <a:cs typeface="DM Sans"/>
                <a:sym typeface="DM Sans"/>
              </a:rPr>
              <a:t>Phone: +86 138 1829 4844</a:t>
            </a:r>
          </a:p>
        </p:txBody>
      </p:sp>
    </p:spTree>
    <p:extLst>
      <p:ext uri="{BB962C8B-B14F-4D97-AF65-F5344CB8AC3E}">
        <p14:creationId xmlns:p14="http://schemas.microsoft.com/office/powerpoint/2010/main" val="24410526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2"/>
          <p:cNvSpPr txBox="1"/>
          <p:nvPr/>
        </p:nvSpPr>
        <p:spPr>
          <a:xfrm>
            <a:off x="3515840" y="2938431"/>
            <a:ext cx="516031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noProof="0" dirty="0">
                <a:solidFill>
                  <a:schemeClr val="lt1"/>
                </a:solidFill>
                <a:latin typeface="Satoshi Medium" pitchFamily="50" charset="0"/>
                <a:ea typeface="DM Sans Medium"/>
                <a:cs typeface="DM Sans Medium"/>
                <a:sym typeface="DM Sans Medium"/>
              </a:rPr>
              <a:t>Thank </a:t>
            </a:r>
            <a:r>
              <a:rPr lang="en-GB" sz="4800" noProof="0" dirty="0">
                <a:solidFill>
                  <a:schemeClr val="lt1"/>
                </a:solidFill>
                <a:latin typeface="Playfair Display Roman" pitchFamily="2" charset="0"/>
                <a:ea typeface="Playfair Display Bold Italic"/>
                <a:cs typeface="Playfair Display Bold Italic"/>
                <a:sym typeface="Playfair Display Medium"/>
              </a:rPr>
              <a:t>you</a:t>
            </a:r>
            <a:r>
              <a:rPr lang="en-GB" sz="4800" noProof="0" dirty="0">
                <a:solidFill>
                  <a:srgbClr val="FF4267"/>
                </a:solidFill>
                <a:latin typeface="Playfair Display Roman" pitchFamily="2" charset="0"/>
                <a:ea typeface="Playfair Display Bold Italic"/>
                <a:cs typeface="Playfair Display Bold Italic"/>
                <a:sym typeface="Playfair Display Medium"/>
              </a:rPr>
              <a:t>.</a:t>
            </a:r>
            <a:endParaRPr lang="en-GB" noProof="0" dirty="0">
              <a:latin typeface="Playfair Display Roman" pitchFamily="2" charset="0"/>
              <a:ea typeface="Playfair Display Bold Italic"/>
              <a:cs typeface="Playfair Display Bold Italic"/>
              <a:sym typeface="Playfair Display Medium"/>
            </a:endParaRPr>
          </a:p>
        </p:txBody>
      </p:sp>
      <p:sp>
        <p:nvSpPr>
          <p:cNvPr id="200" name="Google Shape;200;p12"/>
          <p:cNvSpPr/>
          <p:nvPr/>
        </p:nvSpPr>
        <p:spPr>
          <a:xfrm>
            <a:off x="142875" y="3228975"/>
            <a:ext cx="300038" cy="320129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noProof="0" dirty="0">
              <a:solidFill>
                <a:schemeClr val="lt1"/>
              </a:solidFill>
              <a:latin typeface="Satoshi Light" pitchFamily="50" charset="0"/>
              <a:ea typeface="Source Sans Pro Light"/>
              <a:cs typeface="Source Sans Pro Light"/>
              <a:sym typeface="Source Sans Pro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BA562B0-812D-1AF9-05FF-EABF8AE8DF4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2</a:t>
            </a:fld>
            <a:endParaRPr lang="en-GB" dirty="0"/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4E9CE447-D3C1-C386-5003-21FC65B3FA2C}"/>
              </a:ext>
            </a:extLst>
          </p:cNvPr>
          <p:cNvGrpSpPr/>
          <p:nvPr/>
        </p:nvGrpSpPr>
        <p:grpSpPr>
          <a:xfrm>
            <a:off x="4018546" y="2107577"/>
            <a:ext cx="3700993" cy="3334199"/>
            <a:chOff x="3156836" y="827709"/>
            <a:chExt cx="5951354" cy="5361534"/>
          </a:xfrm>
        </p:grpSpPr>
        <p:sp>
          <p:nvSpPr>
            <p:cNvPr id="5" name="三角形 4">
              <a:extLst>
                <a:ext uri="{FF2B5EF4-FFF2-40B4-BE49-F238E27FC236}">
                  <a16:creationId xmlns:a16="http://schemas.microsoft.com/office/drawing/2014/main" id="{22F8B057-06D4-E178-BDA3-3173748C0BF4}"/>
                </a:ext>
              </a:extLst>
            </p:cNvPr>
            <p:cNvSpPr/>
            <p:nvPr/>
          </p:nvSpPr>
          <p:spPr>
            <a:xfrm>
              <a:off x="3994415" y="1665288"/>
              <a:ext cx="4276196" cy="3686376"/>
            </a:xfrm>
            <a:prstGeom prst="triangle">
              <a:avLst/>
            </a:prstGeom>
            <a:noFill/>
            <a:ln>
              <a:gradFill flip="none" rotWithShape="1">
                <a:gsLst>
                  <a:gs pos="0">
                    <a:schemeClr val="accent3"/>
                  </a:gs>
                  <a:gs pos="26000">
                    <a:schemeClr val="accent3">
                      <a:lumMod val="40000"/>
                      <a:lumOff val="60000"/>
                    </a:schemeClr>
                  </a:gs>
                  <a:gs pos="55000">
                    <a:schemeClr val="accent3">
                      <a:lumMod val="75000"/>
                    </a:schemeClr>
                  </a:gs>
                  <a:gs pos="100000">
                    <a:schemeClr val="accent3">
                      <a:lumMod val="20000"/>
                      <a:lumOff val="8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GB" dirty="0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67965701-73BD-C61E-B958-862829422749}"/>
                </a:ext>
              </a:extLst>
            </p:cNvPr>
            <p:cNvSpPr/>
            <p:nvPr/>
          </p:nvSpPr>
          <p:spPr>
            <a:xfrm>
              <a:off x="5294934" y="827709"/>
              <a:ext cx="1675158" cy="167515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42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GB" dirty="0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6DF06BB3-B07C-3E0B-F44C-9F745094916D}"/>
                </a:ext>
              </a:extLst>
            </p:cNvPr>
            <p:cNvSpPr/>
            <p:nvPr/>
          </p:nvSpPr>
          <p:spPr>
            <a:xfrm>
              <a:off x="3156836" y="4514085"/>
              <a:ext cx="1675158" cy="167515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42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GB" dirty="0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CF54AADA-9B33-FF28-CBC0-E840846C38DF}"/>
                </a:ext>
              </a:extLst>
            </p:cNvPr>
            <p:cNvSpPr/>
            <p:nvPr/>
          </p:nvSpPr>
          <p:spPr>
            <a:xfrm>
              <a:off x="7433032" y="4514085"/>
              <a:ext cx="1675158" cy="167515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42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GB" dirty="0"/>
            </a:p>
          </p:txBody>
        </p:sp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id="{1E235798-1B15-CDEB-FBC5-8F8D2DF23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90442" y="1123217"/>
              <a:ext cx="1084141" cy="1084141"/>
            </a:xfrm>
            <a:prstGeom prst="rect">
              <a:avLst/>
            </a:prstGeom>
          </p:spPr>
        </p:pic>
        <p:pic>
          <p:nvPicPr>
            <p:cNvPr id="12" name="图形 11">
              <a:extLst>
                <a:ext uri="{FF2B5EF4-FFF2-40B4-BE49-F238E27FC236}">
                  <a16:creationId xmlns:a16="http://schemas.microsoft.com/office/drawing/2014/main" id="{548170C0-7690-5B08-416D-762AA15A4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3594884" y="4952133"/>
              <a:ext cx="799062" cy="799062"/>
            </a:xfrm>
            <a:prstGeom prst="rect">
              <a:avLst/>
            </a:prstGeom>
          </p:spPr>
        </p:pic>
        <p:pic>
          <p:nvPicPr>
            <p:cNvPr id="13" name="图形 12">
              <a:extLst>
                <a:ext uri="{FF2B5EF4-FFF2-40B4-BE49-F238E27FC236}">
                  <a16:creationId xmlns:a16="http://schemas.microsoft.com/office/drawing/2014/main" id="{5BC1111E-B040-CC92-B19C-922D9896F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810908" y="4891961"/>
              <a:ext cx="919405" cy="919405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2DAEECEE-31C1-321D-D1BE-B57BC988678E}"/>
              </a:ext>
            </a:extLst>
          </p:cNvPr>
          <p:cNvGrpSpPr/>
          <p:nvPr/>
        </p:nvGrpSpPr>
        <p:grpSpPr>
          <a:xfrm>
            <a:off x="3833344" y="306335"/>
            <a:ext cx="4118363" cy="2048433"/>
            <a:chOff x="7782461" y="667359"/>
            <a:chExt cx="4118363" cy="2048433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6D1B39D0-9F8B-3CA7-9BC7-24048C5EDB13}"/>
                </a:ext>
              </a:extLst>
            </p:cNvPr>
            <p:cNvSpPr txBox="1"/>
            <p:nvPr/>
          </p:nvSpPr>
          <p:spPr>
            <a:xfrm>
              <a:off x="7801237" y="667359"/>
              <a:ext cx="4053421" cy="495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>
                <a:lnSpc>
                  <a:spcPct val="120000"/>
                </a:lnSpc>
                <a:buClr>
                  <a:srgbClr val="000000"/>
                </a:buClr>
                <a:defRPr/>
              </a:pPr>
              <a:r>
                <a:rPr kumimoji="0" lang="en-GB" sz="2400" u="none" strike="noStrike" kern="120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atoshi Medium" pitchFamily="2" charset="0"/>
                  <a:ea typeface="Noto Sans S Chinese Light"/>
                </a:rPr>
                <a:t>INTELLIGENCE</a:t>
              </a:r>
              <a:endParaRPr kumimoji="0" lang="en-GB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toshi" pitchFamily="2" charset="0"/>
                <a:ea typeface="Noto Sans S Chinese Light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40EA2D80-91B2-04C6-54EC-1E31D72A7831}"/>
                </a:ext>
              </a:extLst>
            </p:cNvPr>
            <p:cNvSpPr txBox="1"/>
            <p:nvPr/>
          </p:nvSpPr>
          <p:spPr>
            <a:xfrm>
              <a:off x="7782461" y="1392353"/>
              <a:ext cx="4118363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GB" sz="16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atoshi" pitchFamily="2" charset="0"/>
                  <a:ea typeface="Noto Sans S Chinese Light"/>
                </a:rPr>
                <a:t>Big data-driven intelligence:</a:t>
              </a:r>
            </a:p>
            <a:p>
              <a:pPr marL="285750" indent="-285750"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kumimoji="0" lang="en-GB" sz="16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atoshi" pitchFamily="2" charset="0"/>
                  <a:ea typeface="Noto Sans S Chinese Light"/>
                </a:rPr>
                <a:t>Marketing performance</a:t>
              </a:r>
            </a:p>
            <a:p>
              <a:pPr marL="285750" indent="-285750"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-GB" sz="1600" kern="1200" dirty="0">
                  <a:solidFill>
                    <a:schemeClr val="bg1"/>
                  </a:solidFill>
                  <a:latin typeface="Satoshi" pitchFamily="2" charset="0"/>
                  <a:ea typeface="Noto Sans S Chinese Light"/>
                </a:rPr>
                <a:t>E-commerce performance</a:t>
              </a:r>
            </a:p>
            <a:p>
              <a:pPr marL="285750" indent="-285750"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kumimoji="0" lang="en-GB" sz="16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atoshi" pitchFamily="2" charset="0"/>
                  <a:ea typeface="Noto Sans S Chinese Light"/>
                </a:rPr>
                <a:t>Grey &amp; Second-hand market monitoring</a:t>
              </a:r>
            </a:p>
            <a:p>
              <a:pPr algn="ctr"/>
              <a:endParaRPr kumimoji="0" lang="en-GB" sz="16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toshi" pitchFamily="2" charset="0"/>
                <a:ea typeface="Noto Sans S Chinese Light"/>
              </a:endParaRPr>
            </a:p>
          </p:txBody>
        </p:sp>
        <p:cxnSp>
          <p:nvCxnSpPr>
            <p:cNvPr id="17" name="直线连接符 16">
              <a:extLst>
                <a:ext uri="{FF2B5EF4-FFF2-40B4-BE49-F238E27FC236}">
                  <a16:creationId xmlns:a16="http://schemas.microsoft.com/office/drawing/2014/main" id="{62845312-8C13-8DD1-CE17-1F51E3244EE7}"/>
                </a:ext>
              </a:extLst>
            </p:cNvPr>
            <p:cNvCxnSpPr/>
            <p:nvPr/>
          </p:nvCxnSpPr>
          <p:spPr>
            <a:xfrm>
              <a:off x="9254575" y="1279563"/>
              <a:ext cx="1269242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ABDB600E-9EFA-E935-BB9B-C78F05201D1F}"/>
              </a:ext>
            </a:extLst>
          </p:cNvPr>
          <p:cNvGrpSpPr/>
          <p:nvPr/>
        </p:nvGrpSpPr>
        <p:grpSpPr>
          <a:xfrm>
            <a:off x="1103177" y="4501077"/>
            <a:ext cx="4244997" cy="1852497"/>
            <a:chOff x="1366647" y="4501077"/>
            <a:chExt cx="4244997" cy="1852497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2F9F4A0E-DD2A-9FFD-8910-A19D2F62EA60}"/>
                </a:ext>
              </a:extLst>
            </p:cNvPr>
            <p:cNvSpPr txBox="1"/>
            <p:nvPr/>
          </p:nvSpPr>
          <p:spPr>
            <a:xfrm>
              <a:off x="1366647" y="4501077"/>
              <a:ext cx="3790258" cy="495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lnSpc>
                  <a:spcPct val="120000"/>
                </a:lnSpc>
                <a:buClr>
                  <a:srgbClr val="000000"/>
                </a:buClr>
                <a:defRPr/>
              </a:pPr>
              <a:r>
                <a:rPr lang="en-GB" sz="2400" noProof="0" dirty="0">
                  <a:solidFill>
                    <a:schemeClr val="bg1"/>
                  </a:solidFill>
                  <a:latin typeface="Satoshi Medium" pitchFamily="2" charset="0"/>
                  <a:ea typeface="Noto Sans S Chinese Light"/>
                </a:rPr>
                <a:t>CONSULTING</a:t>
              </a:r>
              <a:endParaRPr kumimoji="0" lang="en-GB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toshi" pitchFamily="2" charset="0"/>
                <a:ea typeface="Noto Sans S Chinese Light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0D5738D7-DB35-5ADD-5F8A-7F5C27EA425B}"/>
                </a:ext>
              </a:extLst>
            </p:cNvPr>
            <p:cNvSpPr txBox="1"/>
            <p:nvPr/>
          </p:nvSpPr>
          <p:spPr>
            <a:xfrm>
              <a:off x="1373378" y="5276356"/>
              <a:ext cx="423826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kumimoji="0" lang="en-GB" sz="16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atoshi" pitchFamily="2" charset="0"/>
                  <a:ea typeface="Noto Sans S Chinese Light"/>
                </a:rPr>
                <a:t>China Digital Acceleration</a:t>
              </a:r>
            </a:p>
            <a:p>
              <a:pPr marL="285750" indent="-285750"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-GB" sz="1600" kern="1200" dirty="0">
                  <a:solidFill>
                    <a:schemeClr val="bg1"/>
                  </a:solidFill>
                  <a:latin typeface="Satoshi" pitchFamily="2" charset="0"/>
                  <a:ea typeface="Noto Sans S Chinese Light"/>
                </a:rPr>
                <a:t>Performance marketing management</a:t>
              </a:r>
            </a:p>
            <a:p>
              <a:pPr marL="285750" indent="-285750"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kumimoji="0" lang="en-GB" sz="16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atoshi" pitchFamily="2" charset="0"/>
                  <a:ea typeface="Noto Sans S Chinese Light"/>
                </a:rPr>
                <a:t>Interim management</a:t>
              </a:r>
            </a:p>
            <a:p>
              <a:pPr marL="285750" indent="-285750"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endParaRPr kumimoji="0" lang="en-GB" sz="16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toshi" pitchFamily="2" charset="0"/>
                <a:ea typeface="Noto Sans S Chinese Light"/>
              </a:endParaRPr>
            </a:p>
          </p:txBody>
        </p:sp>
        <p:cxnSp>
          <p:nvCxnSpPr>
            <p:cNvPr id="21" name="直线连接符 20">
              <a:extLst>
                <a:ext uri="{FF2B5EF4-FFF2-40B4-BE49-F238E27FC236}">
                  <a16:creationId xmlns:a16="http://schemas.microsoft.com/office/drawing/2014/main" id="{6C8BDAB9-2B1C-7485-8A7D-7FAA823306F8}"/>
                </a:ext>
              </a:extLst>
            </p:cNvPr>
            <p:cNvCxnSpPr/>
            <p:nvPr/>
          </p:nvCxnSpPr>
          <p:spPr>
            <a:xfrm>
              <a:off x="1470751" y="5163566"/>
              <a:ext cx="1269242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66AB6A5D-45DA-F427-0D5E-E299285A0E3A}"/>
              </a:ext>
            </a:extLst>
          </p:cNvPr>
          <p:cNvGrpSpPr/>
          <p:nvPr/>
        </p:nvGrpSpPr>
        <p:grpSpPr>
          <a:xfrm>
            <a:off x="8120434" y="4503233"/>
            <a:ext cx="4053422" cy="1559184"/>
            <a:chOff x="8383904" y="4503233"/>
            <a:chExt cx="4053422" cy="1559184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F109B159-4AAC-7AC2-89D3-B6820FE09333}"/>
                </a:ext>
              </a:extLst>
            </p:cNvPr>
            <p:cNvSpPr txBox="1"/>
            <p:nvPr/>
          </p:nvSpPr>
          <p:spPr>
            <a:xfrm>
              <a:off x="8383905" y="4503233"/>
              <a:ext cx="4053421" cy="495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lnSpc>
                  <a:spcPct val="120000"/>
                </a:lnSpc>
                <a:buClr>
                  <a:srgbClr val="000000"/>
                </a:buClr>
                <a:defRPr/>
              </a:pPr>
              <a:r>
                <a:rPr lang="en-GB" sz="2400" noProof="0" dirty="0">
                  <a:solidFill>
                    <a:schemeClr val="bg1"/>
                  </a:solidFill>
                  <a:latin typeface="Satoshi Medium" pitchFamily="2" charset="0"/>
                  <a:ea typeface="Noto Sans S Chinese Light"/>
                </a:rPr>
                <a:t>AGENCY</a:t>
              </a:r>
              <a:endParaRPr kumimoji="0" lang="en-GB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toshi" pitchFamily="2" charset="0"/>
                <a:ea typeface="Noto Sans S Chinese Light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68FC6AC9-2CBB-3339-D61A-28AF23FE98D0}"/>
                </a:ext>
              </a:extLst>
            </p:cNvPr>
            <p:cNvSpPr txBox="1"/>
            <p:nvPr/>
          </p:nvSpPr>
          <p:spPr>
            <a:xfrm>
              <a:off x="8383904" y="5231420"/>
              <a:ext cx="360083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kumimoji="0" lang="en-GB" sz="16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atoshi" pitchFamily="2" charset="0"/>
                  <a:ea typeface="Noto Sans S Chinese Light"/>
                </a:rPr>
                <a:t>Social media &amp; </a:t>
              </a:r>
              <a:r>
                <a:rPr lang="en-GB" sz="1600" kern="1200" dirty="0">
                  <a:solidFill>
                    <a:schemeClr val="bg1"/>
                  </a:solidFill>
                  <a:latin typeface="Satoshi" pitchFamily="2" charset="0"/>
                  <a:ea typeface="Noto Sans S Chinese Light"/>
                </a:rPr>
                <a:t>c</a:t>
              </a:r>
              <a:r>
                <a:rPr kumimoji="0" lang="en-GB" sz="160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atoshi" pitchFamily="2" charset="0"/>
                  <a:ea typeface="Noto Sans S Chinese Light"/>
                </a:rPr>
                <a:t>reative</a:t>
              </a:r>
              <a:r>
                <a:rPr kumimoji="0" lang="en-GB" sz="16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atoshi" pitchFamily="2" charset="0"/>
                  <a:ea typeface="Noto Sans S Chinese Light"/>
                </a:rPr>
                <a:t> production</a:t>
              </a:r>
            </a:p>
            <a:p>
              <a:pPr marL="285750" indent="-285750"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kumimoji="0" lang="en-GB" sz="16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atoshi" pitchFamily="2" charset="0"/>
                  <a:ea typeface="Noto Sans S Chinese Light"/>
                </a:rPr>
                <a:t>Influencer &amp; media relations</a:t>
              </a:r>
            </a:p>
            <a:p>
              <a:pPr marL="285750" indent="-285750"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-GB" sz="1600" kern="1200" dirty="0">
                  <a:solidFill>
                    <a:schemeClr val="bg1"/>
                  </a:solidFill>
                  <a:latin typeface="Satoshi" pitchFamily="2" charset="0"/>
                  <a:ea typeface="Noto Sans S Chinese Light"/>
                </a:rPr>
                <a:t>CRM &amp; digital products</a:t>
              </a:r>
              <a:endParaRPr kumimoji="0" lang="en-GB" sz="16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toshi" pitchFamily="2" charset="0"/>
                <a:ea typeface="Noto Sans S Chinese Light"/>
              </a:endParaRPr>
            </a:p>
          </p:txBody>
        </p:sp>
        <p:cxnSp>
          <p:nvCxnSpPr>
            <p:cNvPr id="25" name="直线连接符 24">
              <a:extLst>
                <a:ext uri="{FF2B5EF4-FFF2-40B4-BE49-F238E27FC236}">
                  <a16:creationId xmlns:a16="http://schemas.microsoft.com/office/drawing/2014/main" id="{E9DCEAE2-7D46-E3AD-DA53-980FDE17F69C}"/>
                </a:ext>
              </a:extLst>
            </p:cNvPr>
            <p:cNvCxnSpPr/>
            <p:nvPr/>
          </p:nvCxnSpPr>
          <p:spPr>
            <a:xfrm>
              <a:off x="8498646" y="5118630"/>
              <a:ext cx="1269242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幻灯片编号">
            <a:extLst>
              <a:ext uri="{FF2B5EF4-FFF2-40B4-BE49-F238E27FC236}">
                <a16:creationId xmlns:a16="http://schemas.microsoft.com/office/drawing/2014/main" id="{564F424E-D6F0-4215-D4C4-45612E299858}"/>
              </a:ext>
            </a:extLst>
          </p:cNvPr>
          <p:cNvSpPr txBox="1">
            <a:spLocks/>
          </p:cNvSpPr>
          <p:nvPr/>
        </p:nvSpPr>
        <p:spPr>
          <a:xfrm>
            <a:off x="139978" y="3313658"/>
            <a:ext cx="375959" cy="3606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GB" sz="800" noProof="0" smtClean="0">
                <a:solidFill>
                  <a:schemeClr val="bg1"/>
                </a:solidFill>
                <a:latin typeface="Satoshi Medium" pitchFamily="2" charset="0"/>
              </a:rPr>
              <a:pPr/>
              <a:t>2</a:t>
            </a:fld>
            <a:endParaRPr lang="en-GB" sz="800" noProof="0" dirty="0">
              <a:solidFill>
                <a:schemeClr val="bg1"/>
              </a:solidFill>
              <a:latin typeface="Satoshi Medium" pitchFamily="2" charset="0"/>
            </a:endParaRPr>
          </a:p>
        </p:txBody>
      </p:sp>
      <p:pic>
        <p:nvPicPr>
          <p:cNvPr id="2" name="Artboard 13_3@4x.png" descr="Artboard 13_3@4x.png">
            <a:extLst>
              <a:ext uri="{FF2B5EF4-FFF2-40B4-BE49-F238E27FC236}">
                <a16:creationId xmlns:a16="http://schemas.microsoft.com/office/drawing/2014/main" id="{FC9CCF0F-C3A8-1026-61DD-BDFB21DD3A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9170" y="3664160"/>
            <a:ext cx="976978" cy="9769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8359175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C6556E3-5388-8BF2-FFC5-DE188144027F}"/>
              </a:ext>
            </a:extLst>
          </p:cNvPr>
          <p:cNvSpPr txBox="1"/>
          <p:nvPr/>
        </p:nvSpPr>
        <p:spPr>
          <a:xfrm>
            <a:off x="1010341" y="524121"/>
            <a:ext cx="6698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noProof="0" dirty="0">
                <a:solidFill>
                  <a:schemeClr val="tx1"/>
                </a:solidFill>
                <a:latin typeface="Playfair Display Medium" pitchFamily="2" charset="0"/>
              </a:rPr>
              <a:t>Agenda</a:t>
            </a:r>
            <a:r>
              <a:rPr lang="en-GB" sz="7200" noProof="0" dirty="0">
                <a:solidFill>
                  <a:srgbClr val="FE2B5D"/>
                </a:solidFill>
                <a:latin typeface="Playfair Display Medium" pitchFamily="2" charset="0"/>
              </a:rPr>
              <a:t>.</a:t>
            </a:r>
          </a:p>
        </p:txBody>
      </p:sp>
      <p:sp>
        <p:nvSpPr>
          <p:cNvPr id="3" name="幻灯片编号">
            <a:extLst>
              <a:ext uri="{FF2B5EF4-FFF2-40B4-BE49-F238E27FC236}">
                <a16:creationId xmlns:a16="http://schemas.microsoft.com/office/drawing/2014/main" id="{E83A02C3-E81E-693B-14B7-0EB02A78E636}"/>
              </a:ext>
            </a:extLst>
          </p:cNvPr>
          <p:cNvSpPr txBox="1">
            <a:spLocks/>
          </p:cNvSpPr>
          <p:nvPr/>
        </p:nvSpPr>
        <p:spPr>
          <a:xfrm>
            <a:off x="139978" y="3313658"/>
            <a:ext cx="375959" cy="3606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GB" sz="800" noProof="0" smtClean="0">
                <a:solidFill>
                  <a:schemeClr val="bg1"/>
                </a:solidFill>
                <a:latin typeface="Satoshi Medium" pitchFamily="2" charset="0"/>
              </a:rPr>
              <a:pPr/>
              <a:t>3</a:t>
            </a:fld>
            <a:endParaRPr lang="en-GB" sz="800" noProof="0" dirty="0">
              <a:solidFill>
                <a:schemeClr val="bg1"/>
              </a:solidFill>
              <a:latin typeface="Satoshi Medium" pitchFamily="2" charset="0"/>
            </a:endParaRPr>
          </a:p>
        </p:txBody>
      </p:sp>
      <p:sp>
        <p:nvSpPr>
          <p:cNvPr id="7" name="Rectangle 38">
            <a:extLst>
              <a:ext uri="{FF2B5EF4-FFF2-40B4-BE49-F238E27FC236}">
                <a16:creationId xmlns:a16="http://schemas.microsoft.com/office/drawing/2014/main" id="{CEA06806-FCCA-617F-D08A-B688CCDFB52F}"/>
              </a:ext>
            </a:extLst>
          </p:cNvPr>
          <p:cNvSpPr/>
          <p:nvPr/>
        </p:nvSpPr>
        <p:spPr>
          <a:xfrm>
            <a:off x="5609615" y="3486297"/>
            <a:ext cx="6096001" cy="513686"/>
          </a:xfrm>
          <a:prstGeom prst="rect">
            <a:avLst/>
          </a:prstGeom>
          <a:gradFill flip="none" rotWithShape="1">
            <a:gsLst>
              <a:gs pos="79000">
                <a:srgbClr val="F9EBE9"/>
              </a:gs>
              <a:gs pos="100000">
                <a:srgbClr val="FE2B5D">
                  <a:alpha val="67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800" noProof="0" dirty="0">
                <a:solidFill>
                  <a:schemeClr val="tx1"/>
                </a:solidFill>
                <a:latin typeface="Satoshi Light" pitchFamily="2" charset="0"/>
              </a:rPr>
              <a:t>2024 </a:t>
            </a:r>
            <a:r>
              <a:rPr lang="en-GB" sz="2800" dirty="0">
                <a:solidFill>
                  <a:schemeClr val="tx1"/>
                </a:solidFill>
                <a:latin typeface="Satoshi Light" pitchFamily="2" charset="0"/>
              </a:rPr>
              <a:t>Insights</a:t>
            </a:r>
            <a:endParaRPr lang="en-GB" sz="2800" noProof="0" dirty="0">
              <a:solidFill>
                <a:schemeClr val="tx1"/>
              </a:solidFill>
              <a:latin typeface="Satoshi Light" pitchFamily="2" charset="0"/>
            </a:endParaRPr>
          </a:p>
        </p:txBody>
      </p:sp>
      <p:sp>
        <p:nvSpPr>
          <p:cNvPr id="8" name="TextBox 34">
            <a:extLst>
              <a:ext uri="{FF2B5EF4-FFF2-40B4-BE49-F238E27FC236}">
                <a16:creationId xmlns:a16="http://schemas.microsoft.com/office/drawing/2014/main" id="{D291B8F4-BE5E-2A04-D94F-3ECE72877688}"/>
              </a:ext>
            </a:extLst>
          </p:cNvPr>
          <p:cNvSpPr txBox="1"/>
          <p:nvPr/>
        </p:nvSpPr>
        <p:spPr>
          <a:xfrm>
            <a:off x="5609614" y="3647143"/>
            <a:ext cx="127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noProof="0" dirty="0">
                <a:solidFill>
                  <a:schemeClr val="tx1"/>
                </a:solidFill>
                <a:latin typeface="Satoshi Medium" pitchFamily="2" charset="77"/>
              </a:rPr>
              <a:t>01.</a:t>
            </a:r>
          </a:p>
        </p:txBody>
      </p:sp>
      <p:sp>
        <p:nvSpPr>
          <p:cNvPr id="9" name="Rectangle 39">
            <a:extLst>
              <a:ext uri="{FF2B5EF4-FFF2-40B4-BE49-F238E27FC236}">
                <a16:creationId xmlns:a16="http://schemas.microsoft.com/office/drawing/2014/main" id="{05036463-EE2A-7D39-E2D0-D5079492CA33}"/>
              </a:ext>
            </a:extLst>
          </p:cNvPr>
          <p:cNvSpPr/>
          <p:nvPr/>
        </p:nvSpPr>
        <p:spPr>
          <a:xfrm>
            <a:off x="5609614" y="4595415"/>
            <a:ext cx="6096001" cy="513686"/>
          </a:xfrm>
          <a:prstGeom prst="rect">
            <a:avLst/>
          </a:prstGeom>
          <a:gradFill flip="none" rotWithShape="1">
            <a:gsLst>
              <a:gs pos="79000">
                <a:srgbClr val="F9EBE9"/>
              </a:gs>
              <a:gs pos="100000">
                <a:srgbClr val="FE2B5D">
                  <a:alpha val="67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800" noProof="0" dirty="0">
                <a:solidFill>
                  <a:schemeClr val="tx1"/>
                </a:solidFill>
                <a:latin typeface="Satoshi Light" pitchFamily="2" charset="0"/>
              </a:rPr>
              <a:t>2025 Outlook</a:t>
            </a:r>
          </a:p>
        </p:txBody>
      </p:sp>
      <p:sp>
        <p:nvSpPr>
          <p:cNvPr id="11" name="TextBox 35">
            <a:extLst>
              <a:ext uri="{FF2B5EF4-FFF2-40B4-BE49-F238E27FC236}">
                <a16:creationId xmlns:a16="http://schemas.microsoft.com/office/drawing/2014/main" id="{F0ACAC5E-57FF-1279-BC29-8F5ADDB55FEB}"/>
              </a:ext>
            </a:extLst>
          </p:cNvPr>
          <p:cNvSpPr txBox="1"/>
          <p:nvPr/>
        </p:nvSpPr>
        <p:spPr>
          <a:xfrm>
            <a:off x="5609614" y="4774503"/>
            <a:ext cx="127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noProof="0" dirty="0">
                <a:solidFill>
                  <a:schemeClr val="tx1"/>
                </a:solidFill>
                <a:latin typeface="Satoshi Medium" pitchFamily="2" charset="77"/>
              </a:rPr>
              <a:t>02.</a:t>
            </a:r>
          </a:p>
        </p:txBody>
      </p:sp>
      <p:sp>
        <p:nvSpPr>
          <p:cNvPr id="12" name="Rectangle 39">
            <a:extLst>
              <a:ext uri="{FF2B5EF4-FFF2-40B4-BE49-F238E27FC236}">
                <a16:creationId xmlns:a16="http://schemas.microsoft.com/office/drawing/2014/main" id="{918C9311-6E0E-27AF-A2AE-D8C5B6AD298B}"/>
              </a:ext>
            </a:extLst>
          </p:cNvPr>
          <p:cNvSpPr/>
          <p:nvPr/>
        </p:nvSpPr>
        <p:spPr>
          <a:xfrm>
            <a:off x="5609614" y="5704070"/>
            <a:ext cx="6096001" cy="513686"/>
          </a:xfrm>
          <a:prstGeom prst="rect">
            <a:avLst/>
          </a:prstGeom>
          <a:gradFill flip="none" rotWithShape="1">
            <a:gsLst>
              <a:gs pos="79000">
                <a:srgbClr val="F9EBE9"/>
              </a:gs>
              <a:gs pos="100000">
                <a:srgbClr val="FE2B5D">
                  <a:alpha val="67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800" noProof="0" dirty="0">
                <a:solidFill>
                  <a:schemeClr val="tx1"/>
                </a:solidFill>
                <a:latin typeface="Satoshi Light" pitchFamily="2" charset="0"/>
              </a:rPr>
              <a:t>Q&amp;A</a:t>
            </a:r>
          </a:p>
        </p:txBody>
      </p:sp>
      <p:sp>
        <p:nvSpPr>
          <p:cNvPr id="13" name="TextBox 35">
            <a:extLst>
              <a:ext uri="{FF2B5EF4-FFF2-40B4-BE49-F238E27FC236}">
                <a16:creationId xmlns:a16="http://schemas.microsoft.com/office/drawing/2014/main" id="{43453287-1FD9-B77B-B003-4F97530627F5}"/>
              </a:ext>
            </a:extLst>
          </p:cNvPr>
          <p:cNvSpPr txBox="1"/>
          <p:nvPr/>
        </p:nvSpPr>
        <p:spPr>
          <a:xfrm>
            <a:off x="5609614" y="5863813"/>
            <a:ext cx="127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noProof="0" dirty="0">
                <a:solidFill>
                  <a:schemeClr val="tx1"/>
                </a:solidFill>
                <a:latin typeface="Satoshi Medium" pitchFamily="2" charset="77"/>
              </a:rPr>
              <a:t>03.</a:t>
            </a:r>
          </a:p>
        </p:txBody>
      </p:sp>
    </p:spTree>
    <p:extLst>
      <p:ext uri="{BB962C8B-B14F-4D97-AF65-F5344CB8AC3E}">
        <p14:creationId xmlns:p14="http://schemas.microsoft.com/office/powerpoint/2010/main" val="3581060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01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noProof="0" dirty="0">
                <a:latin typeface="Satoshi Medium" pitchFamily="2" charset="0"/>
              </a:rPr>
              <a:t>01</a:t>
            </a:r>
          </a:p>
        </p:txBody>
      </p:sp>
      <p:sp>
        <p:nvSpPr>
          <p:cNvPr id="1128" name="Section title."/>
          <p:cNvSpPr txBox="1">
            <a:spLocks noGrp="1"/>
          </p:cNvSpPr>
          <p:nvPr>
            <p:ph type="body" idx="22"/>
          </p:nvPr>
        </p:nvSpPr>
        <p:spPr>
          <a:xfrm>
            <a:off x="3004553" y="2880938"/>
            <a:ext cx="6182894" cy="931024"/>
          </a:xfrm>
          <a:prstGeom prst="rect">
            <a:avLst/>
          </a:prstGeom>
        </p:spPr>
        <p:txBody>
          <a:bodyPr/>
          <a:lstStyle/>
          <a:p>
            <a:r>
              <a:rPr lang="en-GB" noProof="0" dirty="0">
                <a:solidFill>
                  <a:srgbClr val="FFFFFF"/>
                </a:solidFill>
                <a:latin typeface="Satoshi Medium" pitchFamily="2" charset="0"/>
              </a:rPr>
              <a:t>2024 Insights</a:t>
            </a:r>
            <a:r>
              <a:rPr lang="en-GB" noProof="0" dirty="0">
                <a:solidFill>
                  <a:srgbClr val="EB5369"/>
                </a:solidFill>
                <a:latin typeface="Satoshi Medium" pitchFamily="2" charset="0"/>
                <a:ea typeface="+mn-ea"/>
                <a:cs typeface="+mn-cs"/>
                <a:sym typeface="Playfair Display Medium Italic"/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CDFED5F1-E08C-099E-119E-CD78ACFCFE3A}"/>
              </a:ext>
            </a:extLst>
          </p:cNvPr>
          <p:cNvGrpSpPr/>
          <p:nvPr/>
        </p:nvGrpSpPr>
        <p:grpSpPr>
          <a:xfrm>
            <a:off x="638175" y="686702"/>
            <a:ext cx="10915650" cy="1162050"/>
            <a:chOff x="638175" y="425450"/>
            <a:chExt cx="10915650" cy="1162050"/>
          </a:xfrm>
        </p:grpSpPr>
        <p:cxnSp>
          <p:nvCxnSpPr>
            <p:cNvPr id="5" name="直线连接符 4">
              <a:extLst>
                <a:ext uri="{FF2B5EF4-FFF2-40B4-BE49-F238E27FC236}">
                  <a16:creationId xmlns:a16="http://schemas.microsoft.com/office/drawing/2014/main" id="{5D8F0F8A-F7E4-A161-C54E-B91F2BD75DBE}"/>
                </a:ext>
              </a:extLst>
            </p:cNvPr>
            <p:cNvCxnSpPr>
              <a:cxnSpLocks/>
            </p:cNvCxnSpPr>
            <p:nvPr/>
          </p:nvCxnSpPr>
          <p:spPr>
            <a:xfrm>
              <a:off x="638175" y="425450"/>
              <a:ext cx="1091565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线连接符 5">
              <a:extLst>
                <a:ext uri="{FF2B5EF4-FFF2-40B4-BE49-F238E27FC236}">
                  <a16:creationId xmlns:a16="http://schemas.microsoft.com/office/drawing/2014/main" id="{B4F022E4-9A9B-55F4-3B17-E5A4F7C9FB73}"/>
                </a:ext>
              </a:extLst>
            </p:cNvPr>
            <p:cNvCxnSpPr>
              <a:cxnSpLocks/>
            </p:cNvCxnSpPr>
            <p:nvPr/>
          </p:nvCxnSpPr>
          <p:spPr>
            <a:xfrm>
              <a:off x="638175" y="1587500"/>
              <a:ext cx="1091565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F27D52E8-F125-8227-5180-08AC849CE2E2}"/>
                </a:ext>
              </a:extLst>
            </p:cNvPr>
            <p:cNvSpPr txBox="1"/>
            <p:nvPr/>
          </p:nvSpPr>
          <p:spPr>
            <a:xfrm>
              <a:off x="1695450" y="683310"/>
              <a:ext cx="821817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 pitchFamily="2" charset="0"/>
                  <a:ea typeface="+mn-ea"/>
                  <a:cs typeface="+mn-cs"/>
                </a:rPr>
                <a:t>TOP LUXURY MAISONS HAVE WITNESSED A DOWNWARD TREND ON TMALL IN 2024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toshi"/>
                <a:ea typeface="+mn-ea"/>
                <a:cs typeface="+mn-cs"/>
              </a:endParaRPr>
            </a:p>
          </p:txBody>
        </p:sp>
      </p:grpSp>
      <p:pic>
        <p:nvPicPr>
          <p:cNvPr id="9" name="图形 8">
            <a:extLst>
              <a:ext uri="{FF2B5EF4-FFF2-40B4-BE49-F238E27FC236}">
                <a16:creationId xmlns:a16="http://schemas.microsoft.com/office/drawing/2014/main" id="{94B98CEC-DEB3-5053-D03C-FBD80E2D9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3488" y="1010965"/>
            <a:ext cx="518665" cy="518665"/>
          </a:xfrm>
          <a:prstGeom prst="rect">
            <a:avLst/>
          </a:prstGeom>
        </p:spPr>
      </p:pic>
      <p:sp>
        <p:nvSpPr>
          <p:cNvPr id="10" name="幻灯片编号">
            <a:extLst>
              <a:ext uri="{FF2B5EF4-FFF2-40B4-BE49-F238E27FC236}">
                <a16:creationId xmlns:a16="http://schemas.microsoft.com/office/drawing/2014/main" id="{5289CC89-DB32-795A-00A6-37101B8B4EAF}"/>
              </a:ext>
            </a:extLst>
          </p:cNvPr>
          <p:cNvSpPr txBox="1">
            <a:spLocks/>
          </p:cNvSpPr>
          <p:nvPr/>
        </p:nvSpPr>
        <p:spPr>
          <a:xfrm>
            <a:off x="139978" y="3313658"/>
            <a:ext cx="375959" cy="3606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GB" sz="800" noProof="0" smtClean="0">
                <a:solidFill>
                  <a:schemeClr val="bg1"/>
                </a:solidFill>
                <a:latin typeface="Satoshi Medium" pitchFamily="2" charset="0"/>
              </a:rPr>
              <a:pPr/>
              <a:t>5</a:t>
            </a:fld>
            <a:endParaRPr lang="en-GB" sz="800" noProof="0" dirty="0">
              <a:solidFill>
                <a:schemeClr val="bg1"/>
              </a:solidFill>
              <a:latin typeface="Satoshi Medium" pitchFamily="2" charset="0"/>
            </a:endParaRPr>
          </a:p>
        </p:txBody>
      </p:sp>
      <p:graphicFrame>
        <p:nvGraphicFramePr>
          <p:cNvPr id="2" name="图表 1">
            <a:extLst>
              <a:ext uri="{FF2B5EF4-FFF2-40B4-BE49-F238E27FC236}">
                <a16:creationId xmlns:a16="http://schemas.microsoft.com/office/drawing/2014/main" id="{2DC05BED-6373-0240-18F2-543CF5083F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5605059"/>
              </p:ext>
            </p:extLst>
          </p:nvPr>
        </p:nvGraphicFramePr>
        <p:xfrm>
          <a:off x="515937" y="2167873"/>
          <a:ext cx="11037888" cy="2268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30CC9042-6D9E-A121-66C4-C050256E1F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9861719"/>
              </p:ext>
            </p:extLst>
          </p:nvPr>
        </p:nvGraphicFramePr>
        <p:xfrm>
          <a:off x="709491" y="4370594"/>
          <a:ext cx="10895134" cy="2020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6214">
                  <a:extLst>
                    <a:ext uri="{9D8B030D-6E8A-4147-A177-3AD203B41FA5}">
                      <a16:colId xmlns:a16="http://schemas.microsoft.com/office/drawing/2014/main" val="2850110356"/>
                    </a:ext>
                  </a:extLst>
                </a:gridCol>
                <a:gridCol w="1504820">
                  <a:extLst>
                    <a:ext uri="{9D8B030D-6E8A-4147-A177-3AD203B41FA5}">
                      <a16:colId xmlns:a16="http://schemas.microsoft.com/office/drawing/2014/main" val="256515094"/>
                    </a:ext>
                  </a:extLst>
                </a:gridCol>
                <a:gridCol w="1504820">
                  <a:extLst>
                    <a:ext uri="{9D8B030D-6E8A-4147-A177-3AD203B41FA5}">
                      <a16:colId xmlns:a16="http://schemas.microsoft.com/office/drawing/2014/main" val="3776307760"/>
                    </a:ext>
                  </a:extLst>
                </a:gridCol>
                <a:gridCol w="1504820">
                  <a:extLst>
                    <a:ext uri="{9D8B030D-6E8A-4147-A177-3AD203B41FA5}">
                      <a16:colId xmlns:a16="http://schemas.microsoft.com/office/drawing/2014/main" val="111832439"/>
                    </a:ext>
                  </a:extLst>
                </a:gridCol>
                <a:gridCol w="1504820">
                  <a:extLst>
                    <a:ext uri="{9D8B030D-6E8A-4147-A177-3AD203B41FA5}">
                      <a16:colId xmlns:a16="http://schemas.microsoft.com/office/drawing/2014/main" val="3272080819"/>
                    </a:ext>
                  </a:extLst>
                </a:gridCol>
                <a:gridCol w="1504820">
                  <a:extLst>
                    <a:ext uri="{9D8B030D-6E8A-4147-A177-3AD203B41FA5}">
                      <a16:colId xmlns:a16="http://schemas.microsoft.com/office/drawing/2014/main" val="2004192111"/>
                    </a:ext>
                  </a:extLst>
                </a:gridCol>
                <a:gridCol w="1504820">
                  <a:extLst>
                    <a:ext uri="{9D8B030D-6E8A-4147-A177-3AD203B41FA5}">
                      <a16:colId xmlns:a16="http://schemas.microsoft.com/office/drawing/2014/main" val="2128955361"/>
                    </a:ext>
                  </a:extLst>
                </a:gridCol>
              </a:tblGrid>
              <a:tr h="336777">
                <a:tc>
                  <a:txBody>
                    <a:bodyPr/>
                    <a:lstStyle/>
                    <a:p>
                      <a:pPr algn="ctr"/>
                      <a:r>
                        <a:rPr lang="en-GB" sz="1100" b="1" i="0" dirty="0">
                          <a:solidFill>
                            <a:schemeClr val="bg1"/>
                          </a:solidFill>
                          <a:latin typeface="Satoshi" pitchFamily="2" charset="0"/>
                        </a:rPr>
                        <a:t>Tmall Net Revenue YoY Change*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i="0" dirty="0">
                          <a:solidFill>
                            <a:schemeClr val="bg1"/>
                          </a:solidFill>
                          <a:latin typeface="Satoshi" pitchFamily="2" charset="0"/>
                        </a:rPr>
                        <a:t>LNY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i="0" dirty="0">
                          <a:solidFill>
                            <a:schemeClr val="bg1"/>
                          </a:solidFill>
                          <a:latin typeface="Satoshi" pitchFamily="2" charset="0"/>
                        </a:rPr>
                        <a:t>520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i="0" dirty="0">
                          <a:solidFill>
                            <a:schemeClr val="bg1"/>
                          </a:solidFill>
                          <a:latin typeface="Satoshi" pitchFamily="2" charset="0"/>
                        </a:rPr>
                        <a:t>618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i="0" dirty="0" err="1">
                          <a:solidFill>
                            <a:schemeClr val="bg1"/>
                          </a:solidFill>
                          <a:latin typeface="Satoshi" pitchFamily="2" charset="0"/>
                        </a:rPr>
                        <a:t>Qixi</a:t>
                      </a:r>
                      <a:endParaRPr lang="en-GB" sz="1100" b="1" i="0" dirty="0">
                        <a:solidFill>
                          <a:schemeClr val="bg1"/>
                        </a:solidFill>
                        <a:latin typeface="Satoshi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i="0" dirty="0">
                          <a:solidFill>
                            <a:schemeClr val="bg1"/>
                          </a:solidFill>
                          <a:latin typeface="Satoshi" pitchFamily="2" charset="0"/>
                        </a:rPr>
                        <a:t>Singles’ Day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i="0" dirty="0">
                          <a:solidFill>
                            <a:schemeClr val="bg1"/>
                          </a:solidFill>
                          <a:latin typeface="Satoshi" pitchFamily="2" charset="0"/>
                        </a:rPr>
                        <a:t>2024 Total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7506518"/>
                  </a:ext>
                </a:extLst>
              </a:tr>
              <a:tr h="336777">
                <a:tc>
                  <a:txBody>
                    <a:bodyPr/>
                    <a:lstStyle/>
                    <a:p>
                      <a:pPr algn="ctr"/>
                      <a:endParaRPr lang="en-GB" sz="1100" b="1" i="0" dirty="0">
                        <a:solidFill>
                          <a:schemeClr val="bg1"/>
                        </a:solidFill>
                        <a:latin typeface="Satoshi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atoshi" pitchFamily="2" charset="0"/>
                          <a:ea typeface="等线" panose="02010600030101010101" pitchFamily="2" charset="-122"/>
                        </a:rPr>
                        <a:t>-28.4%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atoshi" pitchFamily="2" charset="0"/>
                          <a:ea typeface="等线" panose="02010600030101010101" pitchFamily="2" charset="-122"/>
                        </a:rPr>
                        <a:t>-31.2%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atoshi" pitchFamily="2" charset="0"/>
                          <a:ea typeface="等线" panose="02010600030101010101" pitchFamily="2" charset="-122"/>
                        </a:rPr>
                        <a:t>-39.9%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atoshi" pitchFamily="2" charset="0"/>
                          <a:ea typeface="等线" panose="02010600030101010101" pitchFamily="2" charset="-122"/>
                        </a:rPr>
                        <a:t>-86.3%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atoshi" pitchFamily="2" charset="0"/>
                          <a:ea typeface="等线" panose="02010600030101010101" pitchFamily="2" charset="-122"/>
                        </a:rPr>
                        <a:t>-69.8%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Satoshi" pitchFamily="2" charset="0"/>
                          <a:ea typeface="等线" panose="02010600030101010101" pitchFamily="2" charset="-122"/>
                        </a:rPr>
                        <a:t>-51.5%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7202154"/>
                  </a:ext>
                </a:extLst>
              </a:tr>
              <a:tr h="336777">
                <a:tc>
                  <a:txBody>
                    <a:bodyPr/>
                    <a:lstStyle/>
                    <a:p>
                      <a:pPr algn="ctr"/>
                      <a:endParaRPr lang="en-GB" sz="1100" b="1" i="0" dirty="0">
                        <a:solidFill>
                          <a:schemeClr val="bg1"/>
                        </a:solidFill>
                        <a:latin typeface="Satoshi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atoshi" pitchFamily="2" charset="0"/>
                          <a:ea typeface="等线" panose="02010600030101010101" pitchFamily="2" charset="-122"/>
                        </a:rPr>
                        <a:t>-33.3%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atoshi" pitchFamily="2" charset="0"/>
                          <a:ea typeface="等线" panose="02010600030101010101" pitchFamily="2" charset="-122"/>
                        </a:rPr>
                        <a:t>-6.6%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atoshi" pitchFamily="2" charset="0"/>
                          <a:ea typeface="等线" panose="02010600030101010101" pitchFamily="2" charset="-122"/>
                        </a:rPr>
                        <a:t>-4.3%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atoshi" pitchFamily="2" charset="0"/>
                          <a:ea typeface="等线" panose="02010600030101010101" pitchFamily="2" charset="-122"/>
                        </a:rPr>
                        <a:t>-79.3%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atoshi" pitchFamily="2" charset="0"/>
                          <a:ea typeface="等线" panose="02010600030101010101" pitchFamily="2" charset="-122"/>
                        </a:rPr>
                        <a:t>112.7%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Satoshi" pitchFamily="2" charset="0"/>
                          <a:ea typeface="等线" panose="02010600030101010101" pitchFamily="2" charset="-122"/>
                        </a:rPr>
                        <a:t>-12.9%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0329969"/>
                  </a:ext>
                </a:extLst>
              </a:tr>
              <a:tr h="336777">
                <a:tc>
                  <a:txBody>
                    <a:bodyPr/>
                    <a:lstStyle/>
                    <a:p>
                      <a:pPr algn="ctr"/>
                      <a:endParaRPr lang="en-GB" sz="1100" b="1" i="0" dirty="0">
                        <a:solidFill>
                          <a:schemeClr val="bg1"/>
                        </a:solidFill>
                        <a:latin typeface="Satoshi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atoshi" pitchFamily="2" charset="0"/>
                          <a:ea typeface="等线" panose="02010600030101010101" pitchFamily="2" charset="-122"/>
                        </a:rPr>
                        <a:t>-37.5%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atoshi" pitchFamily="2" charset="0"/>
                          <a:ea typeface="等线" panose="02010600030101010101" pitchFamily="2" charset="-122"/>
                        </a:rPr>
                        <a:t>192.3%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atoshi" pitchFamily="2" charset="0"/>
                          <a:ea typeface="等线" panose="02010600030101010101" pitchFamily="2" charset="-122"/>
                        </a:rPr>
                        <a:t>-44.3%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atoshi" pitchFamily="2" charset="0"/>
                          <a:ea typeface="等线" panose="02010600030101010101" pitchFamily="2" charset="-122"/>
                        </a:rPr>
                        <a:t>-72.7%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atoshi" pitchFamily="2" charset="0"/>
                          <a:ea typeface="等线" panose="02010600030101010101" pitchFamily="2" charset="-122"/>
                        </a:rPr>
                        <a:t>31.8%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Satoshi" pitchFamily="2" charset="0"/>
                          <a:ea typeface="等线" panose="02010600030101010101" pitchFamily="2" charset="-122"/>
                        </a:rPr>
                        <a:t>-5.5%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844483"/>
                  </a:ext>
                </a:extLst>
              </a:tr>
              <a:tr h="336777">
                <a:tc>
                  <a:txBody>
                    <a:bodyPr/>
                    <a:lstStyle/>
                    <a:p>
                      <a:pPr algn="ctr"/>
                      <a:endParaRPr lang="en-GB" sz="1100" b="1" i="0" dirty="0">
                        <a:solidFill>
                          <a:schemeClr val="bg1"/>
                        </a:solidFill>
                        <a:latin typeface="Satoshi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atoshi" pitchFamily="2" charset="0"/>
                          <a:ea typeface="等线" panose="02010600030101010101" pitchFamily="2" charset="-122"/>
                        </a:rPr>
                        <a:t>86.2%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atoshi" pitchFamily="2" charset="0"/>
                          <a:ea typeface="等线" panose="02010600030101010101" pitchFamily="2" charset="-122"/>
                        </a:rPr>
                        <a:t>191.8%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atoshi" pitchFamily="2" charset="0"/>
                          <a:ea typeface="等线" panose="02010600030101010101" pitchFamily="2" charset="-122"/>
                        </a:rPr>
                        <a:t>20.4%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atoshi" pitchFamily="2" charset="0"/>
                          <a:ea typeface="等线" panose="02010600030101010101" pitchFamily="2" charset="-122"/>
                        </a:rPr>
                        <a:t>-72.5%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atoshi" pitchFamily="2" charset="0"/>
                          <a:ea typeface="等线" panose="02010600030101010101" pitchFamily="2" charset="-122"/>
                        </a:rPr>
                        <a:t>48.9%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Satoshi" pitchFamily="2" charset="0"/>
                          <a:ea typeface="等线" panose="02010600030101010101" pitchFamily="2" charset="-122"/>
                        </a:rPr>
                        <a:t>21.8%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360122"/>
                  </a:ext>
                </a:extLst>
              </a:tr>
              <a:tr h="336777">
                <a:tc>
                  <a:txBody>
                    <a:bodyPr/>
                    <a:lstStyle/>
                    <a:p>
                      <a:pPr algn="ctr"/>
                      <a:r>
                        <a:rPr lang="en-GB" sz="1100" b="1" i="0" dirty="0">
                          <a:solidFill>
                            <a:schemeClr val="bg1"/>
                          </a:solidFill>
                          <a:latin typeface="Satoshi" pitchFamily="2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atoshi" pitchFamily="2" charset="0"/>
                          <a:ea typeface="等线" panose="02010600030101010101" pitchFamily="2" charset="-122"/>
                        </a:rPr>
                        <a:t>-29.1%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atoshi" pitchFamily="2" charset="0"/>
                          <a:ea typeface="等线" panose="02010600030101010101" pitchFamily="2" charset="-122"/>
                        </a:rPr>
                        <a:t>2.5%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atoshi" pitchFamily="2" charset="0"/>
                          <a:ea typeface="等线" panose="02010600030101010101" pitchFamily="2" charset="-122"/>
                        </a:rPr>
                        <a:t>-27.1%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atoshi" pitchFamily="2" charset="0"/>
                          <a:ea typeface="等线" panose="02010600030101010101" pitchFamily="2" charset="-122"/>
                        </a:rPr>
                        <a:t>-81.1%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Satoshi" pitchFamily="2" charset="0"/>
                          <a:ea typeface="等线" panose="02010600030101010101" pitchFamily="2" charset="-122"/>
                        </a:rPr>
                        <a:t>-8.9%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Satoshi" pitchFamily="2" charset="0"/>
                          <a:ea typeface="等线" panose="02010600030101010101" pitchFamily="2" charset="-122"/>
                        </a:rPr>
                        <a:t>-28.0%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8258174"/>
                  </a:ext>
                </a:extLst>
              </a:tr>
            </a:tbl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:a16="http://schemas.microsoft.com/office/drawing/2014/main" id="{D130D5A8-BEE6-42C5-1305-A1E1B5A0567C}"/>
              </a:ext>
            </a:extLst>
          </p:cNvPr>
          <p:cNvSpPr txBox="1"/>
          <p:nvPr/>
        </p:nvSpPr>
        <p:spPr>
          <a:xfrm>
            <a:off x="638175" y="6400800"/>
            <a:ext cx="8318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sz="900" i="1" dirty="0">
                <a:solidFill>
                  <a:schemeClr val="bg1"/>
                </a:solidFill>
                <a:latin typeface="Satoshi Light Italic" pitchFamily="2" charset="0"/>
              </a:rPr>
              <a:t>*Tiffany is excluded from this table as the brand debuted on Tmall in January 2024.</a:t>
            </a:r>
          </a:p>
          <a:p>
            <a:r>
              <a:rPr kumimoji="1" lang="en-GB" sz="900" dirty="0">
                <a:solidFill>
                  <a:schemeClr val="bg1"/>
                </a:solidFill>
                <a:latin typeface="Satoshi Light" pitchFamily="2" charset="0"/>
              </a:rPr>
              <a:t>Source: Re-Hub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5E8232E4-BDAA-F5E2-842B-B2C94A1ADD40}"/>
              </a:ext>
            </a:extLst>
          </p:cNvPr>
          <p:cNvSpPr txBox="1"/>
          <p:nvPr/>
        </p:nvSpPr>
        <p:spPr>
          <a:xfrm>
            <a:off x="633119" y="1979263"/>
            <a:ext cx="7027016" cy="2308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kern="1200" dirty="0">
                <a:solidFill>
                  <a:srgbClr val="FFFFFF"/>
                </a:solidFill>
                <a:latin typeface="Satoshi" pitchFamily="50" charset="0"/>
                <a:ea typeface="+mn-ea"/>
                <a:cs typeface="+mn-cs"/>
              </a:rPr>
              <a:t>TMALL NET REVENUE MONTHLY EVOLUTION BY BRANDS IN 2024</a:t>
            </a:r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toshi" pitchFamily="50" charset="0"/>
              <a:ea typeface="+mn-ea"/>
              <a:cs typeface="+mn-cs"/>
            </a:endParaRPr>
          </a:p>
        </p:txBody>
      </p:sp>
      <p:pic>
        <p:nvPicPr>
          <p:cNvPr id="14" name="图形 13">
            <a:extLst>
              <a:ext uri="{FF2B5EF4-FFF2-40B4-BE49-F238E27FC236}">
                <a16:creationId xmlns:a16="http://schemas.microsoft.com/office/drawing/2014/main" id="{7F43907C-B2E3-3C4B-6F69-73EF58D9C8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8537" y="4808016"/>
            <a:ext cx="948305" cy="151305"/>
          </a:xfrm>
          <a:prstGeom prst="rect">
            <a:avLst/>
          </a:prstGeom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id="{04D4A163-F279-B058-A966-42CE5045AE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84644" y="5076007"/>
            <a:ext cx="716090" cy="207666"/>
          </a:xfrm>
          <a:prstGeom prst="rect">
            <a:avLst/>
          </a:prstGeom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E150A85C-4581-7D1B-1919-16281EA229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76165" y="5456991"/>
            <a:ext cx="933048" cy="151305"/>
          </a:xfrm>
          <a:prstGeom prst="rect">
            <a:avLst/>
          </a:prstGeom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id="{B14636E7-32DE-AB07-39FF-30006A948E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37870" y="5790503"/>
            <a:ext cx="1009638" cy="16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90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C8E372-5135-C462-1E77-3D459C075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B316C203-75E2-7B91-38B4-6A06A52A7484}"/>
              </a:ext>
            </a:extLst>
          </p:cNvPr>
          <p:cNvGrpSpPr/>
          <p:nvPr/>
        </p:nvGrpSpPr>
        <p:grpSpPr>
          <a:xfrm>
            <a:off x="638175" y="686702"/>
            <a:ext cx="10915650" cy="1162050"/>
            <a:chOff x="638175" y="425450"/>
            <a:chExt cx="10915650" cy="1162050"/>
          </a:xfrm>
        </p:grpSpPr>
        <p:cxnSp>
          <p:nvCxnSpPr>
            <p:cNvPr id="5" name="直线连接符 4">
              <a:extLst>
                <a:ext uri="{FF2B5EF4-FFF2-40B4-BE49-F238E27FC236}">
                  <a16:creationId xmlns:a16="http://schemas.microsoft.com/office/drawing/2014/main" id="{105489D5-98D2-82BE-386E-34079ADCEF28}"/>
                </a:ext>
              </a:extLst>
            </p:cNvPr>
            <p:cNvCxnSpPr>
              <a:cxnSpLocks/>
            </p:cNvCxnSpPr>
            <p:nvPr/>
          </p:nvCxnSpPr>
          <p:spPr>
            <a:xfrm>
              <a:off x="638175" y="425450"/>
              <a:ext cx="1091565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线连接符 5">
              <a:extLst>
                <a:ext uri="{FF2B5EF4-FFF2-40B4-BE49-F238E27FC236}">
                  <a16:creationId xmlns:a16="http://schemas.microsoft.com/office/drawing/2014/main" id="{973C95F1-A4D7-2B6B-646E-0AC2AA1143BA}"/>
                </a:ext>
              </a:extLst>
            </p:cNvPr>
            <p:cNvCxnSpPr>
              <a:cxnSpLocks/>
            </p:cNvCxnSpPr>
            <p:nvPr/>
          </p:nvCxnSpPr>
          <p:spPr>
            <a:xfrm>
              <a:off x="638175" y="1587500"/>
              <a:ext cx="1091565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E9D48F73-04DA-0427-86FE-DDE5032FC04D}"/>
                </a:ext>
              </a:extLst>
            </p:cNvPr>
            <p:cNvSpPr txBox="1"/>
            <p:nvPr/>
          </p:nvSpPr>
          <p:spPr>
            <a:xfrm>
              <a:off x="1695450" y="691211"/>
              <a:ext cx="88057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800" b="1" kern="1200" spc="300" dirty="0">
                  <a:solidFill>
                    <a:srgbClr val="FFFFFF"/>
                  </a:solidFill>
                  <a:latin typeface="Satoshi" pitchFamily="2" charset="0"/>
                  <a:ea typeface="+mn-ea"/>
                  <a:cs typeface="+mn-cs"/>
                </a:rPr>
                <a:t>RED SHOWS STRONG GROWTH, WHILE WECHAT SHOWS DECLINE, Q4 SHOWED SLOWDOWN ACROSS THE BOARD</a:t>
              </a:r>
            </a:p>
          </p:txBody>
        </p:sp>
      </p:grpSp>
      <p:pic>
        <p:nvPicPr>
          <p:cNvPr id="9" name="图形 8">
            <a:extLst>
              <a:ext uri="{FF2B5EF4-FFF2-40B4-BE49-F238E27FC236}">
                <a16:creationId xmlns:a16="http://schemas.microsoft.com/office/drawing/2014/main" id="{07F8F7F1-280A-77DD-1AA4-93B5DFEC60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6506" y="1016000"/>
            <a:ext cx="512629" cy="512629"/>
          </a:xfrm>
          <a:prstGeom prst="rect">
            <a:avLst/>
          </a:prstGeom>
        </p:spPr>
      </p:pic>
      <p:sp>
        <p:nvSpPr>
          <p:cNvPr id="79" name="Rectangle: Rounded Corners 25">
            <a:extLst>
              <a:ext uri="{FF2B5EF4-FFF2-40B4-BE49-F238E27FC236}">
                <a16:creationId xmlns:a16="http://schemas.microsoft.com/office/drawing/2014/main" id="{8582C6AE-D50E-99E8-AC77-1FABF454F6A2}"/>
              </a:ext>
            </a:extLst>
          </p:cNvPr>
          <p:cNvSpPr/>
          <p:nvPr/>
        </p:nvSpPr>
        <p:spPr>
          <a:xfrm>
            <a:off x="716658" y="1952861"/>
            <a:ext cx="5012624" cy="45639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toshi" pitchFamily="2" charset="0"/>
              </a:rPr>
              <a:t>Weibo – BGC Engagements by Quarter (2023 vs 2024)</a:t>
            </a:r>
          </a:p>
        </p:txBody>
      </p:sp>
      <p:sp>
        <p:nvSpPr>
          <p:cNvPr id="80" name="Rectangle: Rounded Corners 26">
            <a:extLst>
              <a:ext uri="{FF2B5EF4-FFF2-40B4-BE49-F238E27FC236}">
                <a16:creationId xmlns:a16="http://schemas.microsoft.com/office/drawing/2014/main" id="{801E4BD6-96FA-E124-2129-5ACAE1704A8C}"/>
              </a:ext>
            </a:extLst>
          </p:cNvPr>
          <p:cNvSpPr/>
          <p:nvPr/>
        </p:nvSpPr>
        <p:spPr>
          <a:xfrm>
            <a:off x="6468181" y="1952861"/>
            <a:ext cx="5075397" cy="45639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WeChat – BGC Engagements by Quarter (2023 vs 2024)</a:t>
            </a:r>
          </a:p>
        </p:txBody>
      </p:sp>
      <p:sp>
        <p:nvSpPr>
          <p:cNvPr id="81" name="Rectangle: Rounded Corners 27">
            <a:extLst>
              <a:ext uri="{FF2B5EF4-FFF2-40B4-BE49-F238E27FC236}">
                <a16:creationId xmlns:a16="http://schemas.microsoft.com/office/drawing/2014/main" id="{6F832276-1BAF-F05E-34A9-11BDB8606D0F}"/>
              </a:ext>
            </a:extLst>
          </p:cNvPr>
          <p:cNvSpPr/>
          <p:nvPr/>
        </p:nvSpPr>
        <p:spPr>
          <a:xfrm>
            <a:off x="6482469" y="4189182"/>
            <a:ext cx="5075397" cy="45639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Douyin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 – BGC Engagements by Quarter (2023 vs 2024)</a:t>
            </a:r>
          </a:p>
        </p:txBody>
      </p:sp>
      <p:sp>
        <p:nvSpPr>
          <p:cNvPr id="82" name="Rectangle: Rounded Corners 24">
            <a:extLst>
              <a:ext uri="{FF2B5EF4-FFF2-40B4-BE49-F238E27FC236}">
                <a16:creationId xmlns:a16="http://schemas.microsoft.com/office/drawing/2014/main" id="{5CA4D666-307A-D122-44F0-A146291175E8}"/>
              </a:ext>
            </a:extLst>
          </p:cNvPr>
          <p:cNvSpPr/>
          <p:nvPr/>
        </p:nvSpPr>
        <p:spPr>
          <a:xfrm>
            <a:off x="640822" y="4198691"/>
            <a:ext cx="5075397" cy="45639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RED – BGC Engagements by Quarter (2023 vs 2024)</a:t>
            </a:r>
          </a:p>
        </p:txBody>
      </p:sp>
      <p:sp>
        <p:nvSpPr>
          <p:cNvPr id="86" name="TextBox 8">
            <a:extLst>
              <a:ext uri="{FF2B5EF4-FFF2-40B4-BE49-F238E27FC236}">
                <a16:creationId xmlns:a16="http://schemas.microsoft.com/office/drawing/2014/main" id="{7B5FD907-39FF-40CA-6E25-44679EA82485}"/>
              </a:ext>
            </a:extLst>
          </p:cNvPr>
          <p:cNvSpPr txBox="1"/>
          <p:nvPr/>
        </p:nvSpPr>
        <p:spPr>
          <a:xfrm>
            <a:off x="1556851" y="3855203"/>
            <a:ext cx="6672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u="none" strike="noStrike" kern="1200" cap="none" spc="0" normalizeH="0" baseline="0" noProof="0" dirty="0">
                <a:ln>
                  <a:noFill/>
                </a:ln>
                <a:solidFill>
                  <a:srgbClr val="EEEC9C"/>
                </a:solidFill>
                <a:effectLst/>
                <a:uLnTx/>
                <a:uFillTx/>
                <a:latin typeface="Satoshi" pitchFamily="2" charset="0"/>
                <a:ea typeface="+mn-ea"/>
                <a:cs typeface="+mn-cs"/>
              </a:rPr>
              <a:t>28.9%</a:t>
            </a:r>
          </a:p>
        </p:txBody>
      </p:sp>
      <p:sp>
        <p:nvSpPr>
          <p:cNvPr id="87" name="TextBox 9">
            <a:extLst>
              <a:ext uri="{FF2B5EF4-FFF2-40B4-BE49-F238E27FC236}">
                <a16:creationId xmlns:a16="http://schemas.microsoft.com/office/drawing/2014/main" id="{AFDF04AF-8E06-AECF-C38B-254B271925EC}"/>
              </a:ext>
            </a:extLst>
          </p:cNvPr>
          <p:cNvSpPr txBox="1"/>
          <p:nvPr/>
        </p:nvSpPr>
        <p:spPr>
          <a:xfrm>
            <a:off x="2152009" y="3855203"/>
            <a:ext cx="6672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u="none" strike="noStrike" kern="1200" cap="none" spc="0" normalizeH="0" baseline="0" noProof="0" dirty="0">
                <a:ln>
                  <a:noFill/>
                </a:ln>
                <a:solidFill>
                  <a:srgbClr val="EEEC9C"/>
                </a:solidFill>
                <a:effectLst/>
                <a:uLnTx/>
                <a:uFillTx/>
                <a:latin typeface="Satoshi" pitchFamily="2" charset="0"/>
                <a:ea typeface="+mn-ea"/>
                <a:cs typeface="+mn-cs"/>
              </a:rPr>
              <a:t>-5.1%</a:t>
            </a:r>
          </a:p>
        </p:txBody>
      </p:sp>
      <p:sp>
        <p:nvSpPr>
          <p:cNvPr id="88" name="TextBox 10">
            <a:extLst>
              <a:ext uri="{FF2B5EF4-FFF2-40B4-BE49-F238E27FC236}">
                <a16:creationId xmlns:a16="http://schemas.microsoft.com/office/drawing/2014/main" id="{891EA2F2-64D7-D318-7F7C-376462458D25}"/>
              </a:ext>
            </a:extLst>
          </p:cNvPr>
          <p:cNvSpPr txBox="1"/>
          <p:nvPr/>
        </p:nvSpPr>
        <p:spPr>
          <a:xfrm>
            <a:off x="2773441" y="3855203"/>
            <a:ext cx="6672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u="none" strike="noStrike" kern="1200" cap="none" spc="0" normalizeH="0" baseline="0" noProof="0" dirty="0">
                <a:ln>
                  <a:noFill/>
                </a:ln>
                <a:solidFill>
                  <a:srgbClr val="EEEC9C"/>
                </a:solidFill>
                <a:effectLst/>
                <a:uLnTx/>
                <a:uFillTx/>
                <a:latin typeface="Satoshi" pitchFamily="2" charset="0"/>
                <a:ea typeface="+mn-ea"/>
                <a:cs typeface="+mn-cs"/>
              </a:rPr>
              <a:t>29.1%</a:t>
            </a:r>
          </a:p>
        </p:txBody>
      </p:sp>
      <p:sp>
        <p:nvSpPr>
          <p:cNvPr id="89" name="TextBox 11">
            <a:extLst>
              <a:ext uri="{FF2B5EF4-FFF2-40B4-BE49-F238E27FC236}">
                <a16:creationId xmlns:a16="http://schemas.microsoft.com/office/drawing/2014/main" id="{CE7943FE-1C1B-CEBD-37EA-EE48F626F435}"/>
              </a:ext>
            </a:extLst>
          </p:cNvPr>
          <p:cNvSpPr txBox="1"/>
          <p:nvPr/>
        </p:nvSpPr>
        <p:spPr>
          <a:xfrm>
            <a:off x="3303298" y="3855203"/>
            <a:ext cx="651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u="none" strike="noStrike" kern="1200" cap="none" spc="0" normalizeH="0" baseline="0" noProof="0" dirty="0">
                <a:ln>
                  <a:noFill/>
                </a:ln>
                <a:solidFill>
                  <a:srgbClr val="EEEC9C"/>
                </a:solidFill>
                <a:effectLst/>
                <a:uLnTx/>
                <a:uFillTx/>
                <a:latin typeface="Satoshi" pitchFamily="2" charset="0"/>
                <a:ea typeface="+mn-ea"/>
                <a:cs typeface="+mn-cs"/>
              </a:rPr>
              <a:t>-51.2%</a:t>
            </a:r>
          </a:p>
        </p:txBody>
      </p:sp>
      <p:sp>
        <p:nvSpPr>
          <p:cNvPr id="90" name="TextBox 12">
            <a:extLst>
              <a:ext uri="{FF2B5EF4-FFF2-40B4-BE49-F238E27FC236}">
                <a16:creationId xmlns:a16="http://schemas.microsoft.com/office/drawing/2014/main" id="{10F8419B-6654-334F-1969-7DFDFC8325EE}"/>
              </a:ext>
            </a:extLst>
          </p:cNvPr>
          <p:cNvSpPr txBox="1"/>
          <p:nvPr/>
        </p:nvSpPr>
        <p:spPr>
          <a:xfrm>
            <a:off x="7255411" y="3826679"/>
            <a:ext cx="6672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atoshi" pitchFamily="2" charset="0"/>
                <a:ea typeface="+mn-ea"/>
                <a:cs typeface="+mn-cs"/>
              </a:rPr>
              <a:t>-6.7%</a:t>
            </a:r>
          </a:p>
        </p:txBody>
      </p:sp>
      <p:sp>
        <p:nvSpPr>
          <p:cNvPr id="91" name="TextBox 13">
            <a:extLst>
              <a:ext uri="{FF2B5EF4-FFF2-40B4-BE49-F238E27FC236}">
                <a16:creationId xmlns:a16="http://schemas.microsoft.com/office/drawing/2014/main" id="{2795090B-EC89-7001-A281-59BE712098F2}"/>
              </a:ext>
            </a:extLst>
          </p:cNvPr>
          <p:cNvSpPr txBox="1"/>
          <p:nvPr/>
        </p:nvSpPr>
        <p:spPr>
          <a:xfrm>
            <a:off x="7888296" y="3826679"/>
            <a:ext cx="6672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atoshi" pitchFamily="2" charset="0"/>
                <a:ea typeface="+mn-ea"/>
                <a:cs typeface="+mn-cs"/>
              </a:rPr>
              <a:t>-2.2%</a:t>
            </a:r>
          </a:p>
        </p:txBody>
      </p:sp>
      <p:sp>
        <p:nvSpPr>
          <p:cNvPr id="92" name="TextBox 14">
            <a:extLst>
              <a:ext uri="{FF2B5EF4-FFF2-40B4-BE49-F238E27FC236}">
                <a16:creationId xmlns:a16="http://schemas.microsoft.com/office/drawing/2014/main" id="{955369BB-6625-C5DE-D898-2FBB3713130C}"/>
              </a:ext>
            </a:extLst>
          </p:cNvPr>
          <p:cNvSpPr txBox="1"/>
          <p:nvPr/>
        </p:nvSpPr>
        <p:spPr>
          <a:xfrm>
            <a:off x="8521181" y="3826679"/>
            <a:ext cx="6672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atoshi" pitchFamily="2" charset="0"/>
                <a:ea typeface="+mn-ea"/>
                <a:cs typeface="+mn-cs"/>
              </a:rPr>
              <a:t>-11.3%</a:t>
            </a:r>
          </a:p>
        </p:txBody>
      </p:sp>
      <p:sp>
        <p:nvSpPr>
          <p:cNvPr id="93" name="TextBox 15">
            <a:extLst>
              <a:ext uri="{FF2B5EF4-FFF2-40B4-BE49-F238E27FC236}">
                <a16:creationId xmlns:a16="http://schemas.microsoft.com/office/drawing/2014/main" id="{2C3D6926-930F-7179-C50A-67E255D2A97F}"/>
              </a:ext>
            </a:extLst>
          </p:cNvPr>
          <p:cNvSpPr txBox="1"/>
          <p:nvPr/>
        </p:nvSpPr>
        <p:spPr>
          <a:xfrm>
            <a:off x="9154067" y="3826679"/>
            <a:ext cx="6672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atoshi" pitchFamily="2" charset="0"/>
                <a:ea typeface="+mn-ea"/>
                <a:cs typeface="+mn-cs"/>
              </a:rPr>
              <a:t>-13.4%</a:t>
            </a:r>
          </a:p>
        </p:txBody>
      </p:sp>
      <p:sp>
        <p:nvSpPr>
          <p:cNvPr id="94" name="TextBox 16">
            <a:extLst>
              <a:ext uri="{FF2B5EF4-FFF2-40B4-BE49-F238E27FC236}">
                <a16:creationId xmlns:a16="http://schemas.microsoft.com/office/drawing/2014/main" id="{CC5EB3A0-D03C-A56A-A20D-BE98A66CB0E1}"/>
              </a:ext>
            </a:extLst>
          </p:cNvPr>
          <p:cNvSpPr txBox="1"/>
          <p:nvPr/>
        </p:nvSpPr>
        <p:spPr>
          <a:xfrm>
            <a:off x="7255411" y="6138288"/>
            <a:ext cx="6672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toshi" pitchFamily="2" charset="0"/>
                <a:ea typeface="+mn-ea"/>
                <a:cs typeface="+mn-cs"/>
              </a:rPr>
              <a:t>18.2%</a:t>
            </a:r>
          </a:p>
        </p:txBody>
      </p:sp>
      <p:sp>
        <p:nvSpPr>
          <p:cNvPr id="95" name="TextBox 17">
            <a:extLst>
              <a:ext uri="{FF2B5EF4-FFF2-40B4-BE49-F238E27FC236}">
                <a16:creationId xmlns:a16="http://schemas.microsoft.com/office/drawing/2014/main" id="{0CE5ED20-422B-E2E2-2B85-C62354FB3916}"/>
              </a:ext>
            </a:extLst>
          </p:cNvPr>
          <p:cNvSpPr txBox="1"/>
          <p:nvPr/>
        </p:nvSpPr>
        <p:spPr>
          <a:xfrm>
            <a:off x="7888296" y="6138288"/>
            <a:ext cx="6672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toshi" pitchFamily="2" charset="0"/>
                <a:ea typeface="+mn-ea"/>
                <a:cs typeface="+mn-cs"/>
              </a:rPr>
              <a:t>1.5%</a:t>
            </a:r>
          </a:p>
        </p:txBody>
      </p:sp>
      <p:sp>
        <p:nvSpPr>
          <p:cNvPr id="96" name="TextBox 18">
            <a:extLst>
              <a:ext uri="{FF2B5EF4-FFF2-40B4-BE49-F238E27FC236}">
                <a16:creationId xmlns:a16="http://schemas.microsoft.com/office/drawing/2014/main" id="{352F0CD1-660B-814C-2D77-9D943092EEF4}"/>
              </a:ext>
            </a:extLst>
          </p:cNvPr>
          <p:cNvSpPr txBox="1"/>
          <p:nvPr/>
        </p:nvSpPr>
        <p:spPr>
          <a:xfrm>
            <a:off x="8521181" y="6138288"/>
            <a:ext cx="6672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toshi" pitchFamily="2" charset="0"/>
                <a:ea typeface="+mn-ea"/>
                <a:cs typeface="+mn-cs"/>
              </a:rPr>
              <a:t>-3.3%</a:t>
            </a:r>
          </a:p>
        </p:txBody>
      </p:sp>
      <p:sp>
        <p:nvSpPr>
          <p:cNvPr id="97" name="TextBox 19">
            <a:extLst>
              <a:ext uri="{FF2B5EF4-FFF2-40B4-BE49-F238E27FC236}">
                <a16:creationId xmlns:a16="http://schemas.microsoft.com/office/drawing/2014/main" id="{25C658BC-0658-077A-1029-2C275D0FA6FB}"/>
              </a:ext>
            </a:extLst>
          </p:cNvPr>
          <p:cNvSpPr txBox="1"/>
          <p:nvPr/>
        </p:nvSpPr>
        <p:spPr>
          <a:xfrm>
            <a:off x="9154067" y="6138288"/>
            <a:ext cx="6672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toshi" pitchFamily="2" charset="0"/>
                <a:ea typeface="+mn-ea"/>
                <a:cs typeface="+mn-cs"/>
              </a:rPr>
              <a:t>-33.1%</a:t>
            </a:r>
          </a:p>
        </p:txBody>
      </p:sp>
      <p:sp>
        <p:nvSpPr>
          <p:cNvPr id="98" name="TextBox 20">
            <a:extLst>
              <a:ext uri="{FF2B5EF4-FFF2-40B4-BE49-F238E27FC236}">
                <a16:creationId xmlns:a16="http://schemas.microsoft.com/office/drawing/2014/main" id="{E08151A3-2C94-B236-F6A3-4A704B59186F}"/>
              </a:ext>
            </a:extLst>
          </p:cNvPr>
          <p:cNvSpPr txBox="1"/>
          <p:nvPr/>
        </p:nvSpPr>
        <p:spPr>
          <a:xfrm>
            <a:off x="1455677" y="6143205"/>
            <a:ext cx="6672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u="none" strike="noStrike" kern="1200" cap="none" spc="0" normalizeH="0" baseline="0" noProof="0" dirty="0">
                <a:ln>
                  <a:noFill/>
                </a:ln>
                <a:solidFill>
                  <a:srgbClr val="FFC5C5"/>
                </a:solidFill>
                <a:effectLst/>
                <a:uLnTx/>
                <a:uFillTx/>
                <a:latin typeface="Satoshi" pitchFamily="2" charset="0"/>
                <a:ea typeface="+mn-ea"/>
                <a:cs typeface="+mn-cs"/>
              </a:rPr>
              <a:t>40.1%</a:t>
            </a:r>
          </a:p>
        </p:txBody>
      </p:sp>
      <p:sp>
        <p:nvSpPr>
          <p:cNvPr id="99" name="TextBox 21">
            <a:extLst>
              <a:ext uri="{FF2B5EF4-FFF2-40B4-BE49-F238E27FC236}">
                <a16:creationId xmlns:a16="http://schemas.microsoft.com/office/drawing/2014/main" id="{87DAC3E4-0B18-9D35-5C25-DB045071F92F}"/>
              </a:ext>
            </a:extLst>
          </p:cNvPr>
          <p:cNvSpPr txBox="1"/>
          <p:nvPr/>
        </p:nvSpPr>
        <p:spPr>
          <a:xfrm>
            <a:off x="2049678" y="6143205"/>
            <a:ext cx="6672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u="none" strike="noStrike" kern="1200" cap="none" spc="0" normalizeH="0" baseline="0" noProof="0" dirty="0">
                <a:ln>
                  <a:noFill/>
                </a:ln>
                <a:solidFill>
                  <a:srgbClr val="FFC5C5"/>
                </a:solidFill>
                <a:effectLst/>
                <a:uLnTx/>
                <a:uFillTx/>
                <a:latin typeface="Satoshi" pitchFamily="2" charset="0"/>
                <a:ea typeface="+mn-ea"/>
                <a:cs typeface="+mn-cs"/>
              </a:rPr>
              <a:t>54.3%</a:t>
            </a:r>
          </a:p>
        </p:txBody>
      </p:sp>
      <p:sp>
        <p:nvSpPr>
          <p:cNvPr id="100" name="TextBox 22">
            <a:extLst>
              <a:ext uri="{FF2B5EF4-FFF2-40B4-BE49-F238E27FC236}">
                <a16:creationId xmlns:a16="http://schemas.microsoft.com/office/drawing/2014/main" id="{72F54059-7D8C-7E06-FBDA-D73C9FA4D6E0}"/>
              </a:ext>
            </a:extLst>
          </p:cNvPr>
          <p:cNvSpPr txBox="1"/>
          <p:nvPr/>
        </p:nvSpPr>
        <p:spPr>
          <a:xfrm>
            <a:off x="2682563" y="6143205"/>
            <a:ext cx="6672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u="none" strike="noStrike" kern="1200" cap="none" spc="0" normalizeH="0" baseline="0" noProof="0" dirty="0">
                <a:ln>
                  <a:noFill/>
                </a:ln>
                <a:solidFill>
                  <a:srgbClr val="FFC5C5"/>
                </a:solidFill>
                <a:effectLst/>
                <a:uLnTx/>
                <a:uFillTx/>
                <a:latin typeface="Satoshi" pitchFamily="2" charset="0"/>
                <a:ea typeface="+mn-ea"/>
                <a:cs typeface="+mn-cs"/>
              </a:rPr>
              <a:t>68</a:t>
            </a:r>
            <a:r>
              <a:rPr lang="en-GB" sz="1100" kern="1200" dirty="0">
                <a:solidFill>
                  <a:srgbClr val="FFC5C5"/>
                </a:solidFill>
                <a:latin typeface="Satoshi" pitchFamily="2" charset="0"/>
                <a:ea typeface="+mn-ea"/>
                <a:cs typeface="+mn-cs"/>
              </a:rPr>
              <a:t>.0</a:t>
            </a:r>
            <a:r>
              <a:rPr kumimoji="0" lang="en-GB" sz="1100" u="none" strike="noStrike" kern="1200" cap="none" spc="0" normalizeH="0" baseline="0" noProof="0" dirty="0">
                <a:ln>
                  <a:noFill/>
                </a:ln>
                <a:solidFill>
                  <a:srgbClr val="FFC5C5"/>
                </a:solidFill>
                <a:effectLst/>
                <a:uLnTx/>
                <a:uFillTx/>
                <a:latin typeface="Satoshi" pitchFamily="2" charset="0"/>
                <a:ea typeface="+mn-ea"/>
                <a:cs typeface="+mn-cs"/>
              </a:rPr>
              <a:t>%</a:t>
            </a:r>
          </a:p>
        </p:txBody>
      </p:sp>
      <p:sp>
        <p:nvSpPr>
          <p:cNvPr id="101" name="TextBox 23">
            <a:extLst>
              <a:ext uri="{FF2B5EF4-FFF2-40B4-BE49-F238E27FC236}">
                <a16:creationId xmlns:a16="http://schemas.microsoft.com/office/drawing/2014/main" id="{C893B941-7666-EECB-F8F2-880FFF631236}"/>
              </a:ext>
            </a:extLst>
          </p:cNvPr>
          <p:cNvSpPr txBox="1"/>
          <p:nvPr/>
        </p:nvSpPr>
        <p:spPr>
          <a:xfrm>
            <a:off x="3299844" y="6143205"/>
            <a:ext cx="6672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u="none" strike="noStrike" kern="1200" cap="none" spc="0" normalizeH="0" baseline="0" noProof="0" dirty="0">
                <a:ln>
                  <a:noFill/>
                </a:ln>
                <a:solidFill>
                  <a:srgbClr val="FFC5C5"/>
                </a:solidFill>
                <a:effectLst/>
                <a:uLnTx/>
                <a:uFillTx/>
                <a:latin typeface="Satoshi" pitchFamily="2" charset="0"/>
                <a:ea typeface="+mn-ea"/>
                <a:cs typeface="+mn-cs"/>
              </a:rPr>
              <a:t>9.2%</a:t>
            </a:r>
          </a:p>
        </p:txBody>
      </p:sp>
      <p:sp>
        <p:nvSpPr>
          <p:cNvPr id="102" name="TextBox 28">
            <a:extLst>
              <a:ext uri="{FF2B5EF4-FFF2-40B4-BE49-F238E27FC236}">
                <a16:creationId xmlns:a16="http://schemas.microsoft.com/office/drawing/2014/main" id="{66BD45D9-C5A8-30B8-B520-11661E4604BE}"/>
              </a:ext>
            </a:extLst>
          </p:cNvPr>
          <p:cNvSpPr txBox="1"/>
          <p:nvPr/>
        </p:nvSpPr>
        <p:spPr>
          <a:xfrm>
            <a:off x="4188986" y="2495606"/>
            <a:ext cx="156909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Top 5 Engagement</a:t>
            </a:r>
          </a:p>
        </p:txBody>
      </p:sp>
      <p:sp>
        <p:nvSpPr>
          <p:cNvPr id="104" name="TextBox 30">
            <a:extLst>
              <a:ext uri="{FF2B5EF4-FFF2-40B4-BE49-F238E27FC236}">
                <a16:creationId xmlns:a16="http://schemas.microsoft.com/office/drawing/2014/main" id="{0800811D-3EF4-9CE6-EFAF-97EB57FD9DC7}"/>
              </a:ext>
            </a:extLst>
          </p:cNvPr>
          <p:cNvSpPr txBox="1"/>
          <p:nvPr/>
        </p:nvSpPr>
        <p:spPr>
          <a:xfrm>
            <a:off x="10046095" y="4788977"/>
            <a:ext cx="156909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Top 5 Engagement</a:t>
            </a:r>
          </a:p>
        </p:txBody>
      </p:sp>
      <p:sp>
        <p:nvSpPr>
          <p:cNvPr id="105" name="TextBox 31">
            <a:extLst>
              <a:ext uri="{FF2B5EF4-FFF2-40B4-BE49-F238E27FC236}">
                <a16:creationId xmlns:a16="http://schemas.microsoft.com/office/drawing/2014/main" id="{088F8839-8786-76D7-6B28-42E14074DBD1}"/>
              </a:ext>
            </a:extLst>
          </p:cNvPr>
          <p:cNvSpPr txBox="1"/>
          <p:nvPr/>
        </p:nvSpPr>
        <p:spPr>
          <a:xfrm>
            <a:off x="4217511" y="4788977"/>
            <a:ext cx="156909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Top 5 Engagement</a:t>
            </a:r>
          </a:p>
        </p:txBody>
      </p:sp>
      <p:graphicFrame>
        <p:nvGraphicFramePr>
          <p:cNvPr id="107" name="Chart 32">
            <a:extLst>
              <a:ext uri="{FF2B5EF4-FFF2-40B4-BE49-F238E27FC236}">
                <a16:creationId xmlns:a16="http://schemas.microsoft.com/office/drawing/2014/main" id="{92D2DF28-E4F6-A5DB-A694-CB696B87DCBF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1274697"/>
              </p:ext>
            </p:extLst>
          </p:nvPr>
        </p:nvGraphicFramePr>
        <p:xfrm>
          <a:off x="594378" y="2659217"/>
          <a:ext cx="3489970" cy="1226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08" name="Chart 34">
            <a:extLst>
              <a:ext uri="{FF2B5EF4-FFF2-40B4-BE49-F238E27FC236}">
                <a16:creationId xmlns:a16="http://schemas.microsoft.com/office/drawing/2014/main" id="{3551E9C2-F9B3-4BB8-68B8-61FA839701D0}"/>
              </a:ext>
            </a:extLst>
          </p:cNvPr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67036985"/>
              </p:ext>
            </p:extLst>
          </p:nvPr>
        </p:nvGraphicFramePr>
        <p:xfrm>
          <a:off x="6361821" y="2659216"/>
          <a:ext cx="3570126" cy="1226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09" name="Chart 38">
            <a:extLst>
              <a:ext uri="{FF2B5EF4-FFF2-40B4-BE49-F238E27FC236}">
                <a16:creationId xmlns:a16="http://schemas.microsoft.com/office/drawing/2014/main" id="{48C2988D-2A4A-84DE-0BAE-C456230B003E}"/>
              </a:ext>
            </a:extLst>
          </p:cNvPr>
          <p:cNvGraphicFramePr>
            <a:graphicFrameLocks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083418969"/>
              </p:ext>
            </p:extLst>
          </p:nvPr>
        </p:nvGraphicFramePr>
        <p:xfrm>
          <a:off x="594377" y="4918340"/>
          <a:ext cx="3489969" cy="1226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10" name="Chart 39">
            <a:extLst>
              <a:ext uri="{FF2B5EF4-FFF2-40B4-BE49-F238E27FC236}">
                <a16:creationId xmlns:a16="http://schemas.microsoft.com/office/drawing/2014/main" id="{367110FA-49A7-5E81-232D-76C8EA3E599D}"/>
              </a:ext>
            </a:extLst>
          </p:cNvPr>
          <p:cNvGraphicFramePr>
            <a:graphicFrameLocks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615362780"/>
              </p:ext>
            </p:extLst>
          </p:nvPr>
        </p:nvGraphicFramePr>
        <p:xfrm>
          <a:off x="6361822" y="4918340"/>
          <a:ext cx="3570125" cy="1226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pic>
        <p:nvPicPr>
          <p:cNvPr id="132" name="图片 131">
            <a:extLst>
              <a:ext uri="{FF2B5EF4-FFF2-40B4-BE49-F238E27FC236}">
                <a16:creationId xmlns:a16="http://schemas.microsoft.com/office/drawing/2014/main" id="{25CCF2E6-AC0A-0F3E-FDAA-6012FB6FE1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82469" y="2043404"/>
            <a:ext cx="267513" cy="267513"/>
          </a:xfrm>
          <a:prstGeom prst="rect">
            <a:avLst/>
          </a:prstGeom>
        </p:spPr>
      </p:pic>
      <p:cxnSp>
        <p:nvCxnSpPr>
          <p:cNvPr id="133" name="直线连接符 132">
            <a:extLst>
              <a:ext uri="{FF2B5EF4-FFF2-40B4-BE49-F238E27FC236}">
                <a16:creationId xmlns:a16="http://schemas.microsoft.com/office/drawing/2014/main" id="{B47DE5CB-2EC0-EB9E-F90A-E3C6DAA72B75}"/>
              </a:ext>
            </a:extLst>
          </p:cNvPr>
          <p:cNvCxnSpPr>
            <a:cxnSpLocks/>
          </p:cNvCxnSpPr>
          <p:nvPr/>
        </p:nvCxnSpPr>
        <p:spPr>
          <a:xfrm>
            <a:off x="716658" y="2372974"/>
            <a:ext cx="49127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线连接符 138">
            <a:extLst>
              <a:ext uri="{FF2B5EF4-FFF2-40B4-BE49-F238E27FC236}">
                <a16:creationId xmlns:a16="http://schemas.microsoft.com/office/drawing/2014/main" id="{FE73D4C7-A763-C810-92B2-DA7E51C3CED2}"/>
              </a:ext>
            </a:extLst>
          </p:cNvPr>
          <p:cNvCxnSpPr>
            <a:cxnSpLocks/>
          </p:cNvCxnSpPr>
          <p:nvPr/>
        </p:nvCxnSpPr>
        <p:spPr>
          <a:xfrm>
            <a:off x="6489613" y="2372974"/>
            <a:ext cx="49127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线连接符 139">
            <a:extLst>
              <a:ext uri="{FF2B5EF4-FFF2-40B4-BE49-F238E27FC236}">
                <a16:creationId xmlns:a16="http://schemas.microsoft.com/office/drawing/2014/main" id="{8422796C-111B-2537-3970-D43CA7C87CF3}"/>
              </a:ext>
            </a:extLst>
          </p:cNvPr>
          <p:cNvCxnSpPr>
            <a:cxnSpLocks/>
          </p:cNvCxnSpPr>
          <p:nvPr/>
        </p:nvCxnSpPr>
        <p:spPr>
          <a:xfrm>
            <a:off x="687753" y="4630340"/>
            <a:ext cx="49127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线连接符 140">
            <a:extLst>
              <a:ext uri="{FF2B5EF4-FFF2-40B4-BE49-F238E27FC236}">
                <a16:creationId xmlns:a16="http://schemas.microsoft.com/office/drawing/2014/main" id="{129E5E7F-38B2-1D66-8088-064417E84FCA}"/>
              </a:ext>
            </a:extLst>
          </p:cNvPr>
          <p:cNvCxnSpPr>
            <a:cxnSpLocks/>
          </p:cNvCxnSpPr>
          <p:nvPr/>
        </p:nvCxnSpPr>
        <p:spPr>
          <a:xfrm>
            <a:off x="6489613" y="4630340"/>
            <a:ext cx="496123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" name="图片 142">
            <a:extLst>
              <a:ext uri="{FF2B5EF4-FFF2-40B4-BE49-F238E27FC236}">
                <a16:creationId xmlns:a16="http://schemas.microsoft.com/office/drawing/2014/main" id="{10E8F83F-66DB-C307-69D2-FA41A7B376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6658" y="2043712"/>
            <a:ext cx="267204" cy="267204"/>
          </a:xfrm>
          <a:prstGeom prst="rect">
            <a:avLst/>
          </a:prstGeom>
        </p:spPr>
      </p:pic>
      <p:pic>
        <p:nvPicPr>
          <p:cNvPr id="145" name="图片 144">
            <a:extLst>
              <a:ext uri="{FF2B5EF4-FFF2-40B4-BE49-F238E27FC236}">
                <a16:creationId xmlns:a16="http://schemas.microsoft.com/office/drawing/2014/main" id="{E0FBDC97-0A8C-EE40-AFAF-CF18F04D9B4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6658" y="4295429"/>
            <a:ext cx="262922" cy="262922"/>
          </a:xfrm>
          <a:prstGeom prst="rect">
            <a:avLst/>
          </a:prstGeom>
        </p:spPr>
      </p:pic>
      <p:pic>
        <p:nvPicPr>
          <p:cNvPr id="148" name="图片 147">
            <a:extLst>
              <a:ext uri="{FF2B5EF4-FFF2-40B4-BE49-F238E27FC236}">
                <a16:creationId xmlns:a16="http://schemas.microsoft.com/office/drawing/2014/main" id="{90361A1B-4299-455E-0232-C8C98F8DAE6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89613" y="4291596"/>
            <a:ext cx="266755" cy="266755"/>
          </a:xfrm>
          <a:prstGeom prst="rect">
            <a:avLst/>
          </a:prstGeom>
        </p:spPr>
      </p:pic>
      <p:pic>
        <p:nvPicPr>
          <p:cNvPr id="151" name="图形 150">
            <a:extLst>
              <a:ext uri="{FF2B5EF4-FFF2-40B4-BE49-F238E27FC236}">
                <a16:creationId xmlns:a16="http://schemas.microsoft.com/office/drawing/2014/main" id="{B17036A1-68AF-0B88-F08C-8437DF1F19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714181" y="2858270"/>
            <a:ext cx="518703" cy="144006"/>
          </a:xfrm>
          <a:prstGeom prst="rect">
            <a:avLst/>
          </a:prstGeom>
        </p:spPr>
      </p:pic>
      <p:pic>
        <p:nvPicPr>
          <p:cNvPr id="152" name="图形 151">
            <a:extLst>
              <a:ext uri="{FF2B5EF4-FFF2-40B4-BE49-F238E27FC236}">
                <a16:creationId xmlns:a16="http://schemas.microsoft.com/office/drawing/2014/main" id="{83D4AF4A-1370-7390-2EEC-D152A0E0AFE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510445" y="3111024"/>
            <a:ext cx="926175" cy="147774"/>
          </a:xfrm>
          <a:prstGeom prst="rect">
            <a:avLst/>
          </a:prstGeom>
        </p:spPr>
      </p:pic>
      <p:pic>
        <p:nvPicPr>
          <p:cNvPr id="154" name="图形 153">
            <a:extLst>
              <a:ext uri="{FF2B5EF4-FFF2-40B4-BE49-F238E27FC236}">
                <a16:creationId xmlns:a16="http://schemas.microsoft.com/office/drawing/2014/main" id="{EEF46B1E-88C2-6E54-036B-D0AFADD19F8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623092" y="3626806"/>
            <a:ext cx="700881" cy="155751"/>
          </a:xfrm>
          <a:prstGeom prst="rect">
            <a:avLst/>
          </a:prstGeom>
        </p:spPr>
      </p:pic>
      <p:pic>
        <p:nvPicPr>
          <p:cNvPr id="156" name="图形 155">
            <a:extLst>
              <a:ext uri="{FF2B5EF4-FFF2-40B4-BE49-F238E27FC236}">
                <a16:creationId xmlns:a16="http://schemas.microsoft.com/office/drawing/2014/main" id="{0B6F47BF-FF99-01F9-D238-6E2B006CB73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4608061" y="3362250"/>
            <a:ext cx="779945" cy="177611"/>
          </a:xfrm>
          <a:prstGeom prst="rect">
            <a:avLst/>
          </a:prstGeom>
        </p:spPr>
      </p:pic>
      <p:pic>
        <p:nvPicPr>
          <p:cNvPr id="158" name="图形 157">
            <a:extLst>
              <a:ext uri="{FF2B5EF4-FFF2-40B4-BE49-F238E27FC236}">
                <a16:creationId xmlns:a16="http://schemas.microsoft.com/office/drawing/2014/main" id="{A0C28B72-FEC2-8B46-4BAA-8430049376E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699325" y="3891303"/>
            <a:ext cx="548414" cy="157641"/>
          </a:xfrm>
          <a:prstGeom prst="rect">
            <a:avLst/>
          </a:prstGeom>
        </p:spPr>
      </p:pic>
      <p:sp>
        <p:nvSpPr>
          <p:cNvPr id="159" name="TextBox 28">
            <a:extLst>
              <a:ext uri="{FF2B5EF4-FFF2-40B4-BE49-F238E27FC236}">
                <a16:creationId xmlns:a16="http://schemas.microsoft.com/office/drawing/2014/main" id="{9A7A296F-A596-6908-A41A-B8F03B46B2C1}"/>
              </a:ext>
            </a:extLst>
          </p:cNvPr>
          <p:cNvSpPr txBox="1"/>
          <p:nvPr/>
        </p:nvSpPr>
        <p:spPr>
          <a:xfrm>
            <a:off x="10007206" y="2497742"/>
            <a:ext cx="156909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Book" panose="02000503020000020003"/>
                <a:ea typeface="+mn-ea"/>
                <a:cs typeface="+mn-cs"/>
              </a:rPr>
              <a:t>Top 5 Engagement</a:t>
            </a:r>
          </a:p>
        </p:txBody>
      </p:sp>
      <p:pic>
        <p:nvPicPr>
          <p:cNvPr id="165" name="图形 164">
            <a:extLst>
              <a:ext uri="{FF2B5EF4-FFF2-40B4-BE49-F238E27FC236}">
                <a16:creationId xmlns:a16="http://schemas.microsoft.com/office/drawing/2014/main" id="{D0401730-D9B0-ADD4-1F77-52645E6C723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558209" y="2857537"/>
            <a:ext cx="518703" cy="144006"/>
          </a:xfrm>
          <a:prstGeom prst="rect">
            <a:avLst/>
          </a:prstGeom>
        </p:spPr>
      </p:pic>
      <p:pic>
        <p:nvPicPr>
          <p:cNvPr id="167" name="图形 166">
            <a:extLst>
              <a:ext uri="{FF2B5EF4-FFF2-40B4-BE49-F238E27FC236}">
                <a16:creationId xmlns:a16="http://schemas.microsoft.com/office/drawing/2014/main" id="{99CEC8F3-0B13-3F79-26EB-64E21F4015A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0572336" y="3108361"/>
            <a:ext cx="438831" cy="219416"/>
          </a:xfrm>
          <a:prstGeom prst="rect">
            <a:avLst/>
          </a:prstGeom>
        </p:spPr>
      </p:pic>
      <p:pic>
        <p:nvPicPr>
          <p:cNvPr id="169" name="图形 168">
            <a:extLst>
              <a:ext uri="{FF2B5EF4-FFF2-40B4-BE49-F238E27FC236}">
                <a16:creationId xmlns:a16="http://schemas.microsoft.com/office/drawing/2014/main" id="{A3ABFA62-4FB7-2B6D-FEE2-6C0207B2B6A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0314945" y="3439674"/>
            <a:ext cx="953611" cy="152869"/>
          </a:xfrm>
          <a:prstGeom prst="rect">
            <a:avLst/>
          </a:prstGeom>
        </p:spPr>
      </p:pic>
      <p:pic>
        <p:nvPicPr>
          <p:cNvPr id="170" name="图形 169">
            <a:extLst>
              <a:ext uri="{FF2B5EF4-FFF2-40B4-BE49-F238E27FC236}">
                <a16:creationId xmlns:a16="http://schemas.microsoft.com/office/drawing/2014/main" id="{B17A95D4-7BBC-CABB-1C91-F92265AA875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0459770" y="3667551"/>
            <a:ext cx="663955" cy="192547"/>
          </a:xfrm>
          <a:prstGeom prst="rect">
            <a:avLst/>
          </a:prstGeom>
        </p:spPr>
      </p:pic>
      <p:pic>
        <p:nvPicPr>
          <p:cNvPr id="172" name="图形 171">
            <a:extLst>
              <a:ext uri="{FF2B5EF4-FFF2-40B4-BE49-F238E27FC236}">
                <a16:creationId xmlns:a16="http://schemas.microsoft.com/office/drawing/2014/main" id="{B299FB6E-0BAE-89C4-A2AB-EA1B4D21A5A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0103583" y="3960330"/>
            <a:ext cx="1384842" cy="147063"/>
          </a:xfrm>
          <a:prstGeom prst="rect">
            <a:avLst/>
          </a:prstGeom>
        </p:spPr>
      </p:pic>
      <p:pic>
        <p:nvPicPr>
          <p:cNvPr id="173" name="图形 172">
            <a:extLst>
              <a:ext uri="{FF2B5EF4-FFF2-40B4-BE49-F238E27FC236}">
                <a16:creationId xmlns:a16="http://schemas.microsoft.com/office/drawing/2014/main" id="{D844FC48-54C9-4039-2B45-BA76F9356B7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4278133" y="5124542"/>
            <a:ext cx="1384842" cy="147063"/>
          </a:xfrm>
          <a:prstGeom prst="rect">
            <a:avLst/>
          </a:prstGeom>
        </p:spPr>
      </p:pic>
      <p:pic>
        <p:nvPicPr>
          <p:cNvPr id="174" name="图形 173">
            <a:extLst>
              <a:ext uri="{FF2B5EF4-FFF2-40B4-BE49-F238E27FC236}">
                <a16:creationId xmlns:a16="http://schemas.microsoft.com/office/drawing/2014/main" id="{BBEEE06D-B321-DF3F-13D1-AFE50019D3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714181" y="5378825"/>
            <a:ext cx="518703" cy="144006"/>
          </a:xfrm>
          <a:prstGeom prst="rect">
            <a:avLst/>
          </a:prstGeom>
        </p:spPr>
      </p:pic>
      <p:pic>
        <p:nvPicPr>
          <p:cNvPr id="175" name="图形 174">
            <a:extLst>
              <a:ext uri="{FF2B5EF4-FFF2-40B4-BE49-F238E27FC236}">
                <a16:creationId xmlns:a16="http://schemas.microsoft.com/office/drawing/2014/main" id="{68CF219C-B1C6-5C38-13FE-017DE5933D4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510445" y="5631579"/>
            <a:ext cx="926175" cy="147774"/>
          </a:xfrm>
          <a:prstGeom prst="rect">
            <a:avLst/>
          </a:prstGeom>
        </p:spPr>
      </p:pic>
      <p:pic>
        <p:nvPicPr>
          <p:cNvPr id="176" name="图形 175">
            <a:extLst>
              <a:ext uri="{FF2B5EF4-FFF2-40B4-BE49-F238E27FC236}">
                <a16:creationId xmlns:a16="http://schemas.microsoft.com/office/drawing/2014/main" id="{484F3629-B9AF-2397-6B3B-B948A70CBB8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651616" y="5894606"/>
            <a:ext cx="700881" cy="155751"/>
          </a:xfrm>
          <a:prstGeom prst="rect">
            <a:avLst/>
          </a:prstGeom>
        </p:spPr>
      </p:pic>
      <p:pic>
        <p:nvPicPr>
          <p:cNvPr id="178" name="图形 177">
            <a:extLst>
              <a:ext uri="{FF2B5EF4-FFF2-40B4-BE49-F238E27FC236}">
                <a16:creationId xmlns:a16="http://schemas.microsoft.com/office/drawing/2014/main" id="{195A2046-2DEC-EBCF-3D45-B7FAC72C732C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4263623" y="6156376"/>
            <a:ext cx="1422801" cy="154795"/>
          </a:xfrm>
          <a:prstGeom prst="rect">
            <a:avLst/>
          </a:prstGeom>
        </p:spPr>
      </p:pic>
      <p:pic>
        <p:nvPicPr>
          <p:cNvPr id="179" name="图形 178">
            <a:extLst>
              <a:ext uri="{FF2B5EF4-FFF2-40B4-BE49-F238E27FC236}">
                <a16:creationId xmlns:a16="http://schemas.microsoft.com/office/drawing/2014/main" id="{444FC0E6-0778-A55A-C570-CFD3FFB8BA5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0125139" y="5121399"/>
            <a:ext cx="1384842" cy="147063"/>
          </a:xfrm>
          <a:prstGeom prst="rect">
            <a:avLst/>
          </a:prstGeom>
        </p:spPr>
      </p:pic>
      <p:pic>
        <p:nvPicPr>
          <p:cNvPr id="180" name="图形 179">
            <a:extLst>
              <a:ext uri="{FF2B5EF4-FFF2-40B4-BE49-F238E27FC236}">
                <a16:creationId xmlns:a16="http://schemas.microsoft.com/office/drawing/2014/main" id="{989ADE05-5D57-CF9D-1E3E-FFF32CB7E2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330365" y="5383573"/>
            <a:ext cx="926175" cy="147774"/>
          </a:xfrm>
          <a:prstGeom prst="rect">
            <a:avLst/>
          </a:prstGeom>
        </p:spPr>
      </p:pic>
      <p:pic>
        <p:nvPicPr>
          <p:cNvPr id="181" name="图形 180">
            <a:extLst>
              <a:ext uri="{FF2B5EF4-FFF2-40B4-BE49-F238E27FC236}">
                <a16:creationId xmlns:a16="http://schemas.microsoft.com/office/drawing/2014/main" id="{82A8813A-C7D6-6307-F2D6-7D80DCF9B2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0519246" y="5631579"/>
            <a:ext cx="548414" cy="157641"/>
          </a:xfrm>
          <a:prstGeom prst="rect">
            <a:avLst/>
          </a:prstGeom>
        </p:spPr>
      </p:pic>
      <p:pic>
        <p:nvPicPr>
          <p:cNvPr id="183" name="图形 182">
            <a:extLst>
              <a:ext uri="{FF2B5EF4-FFF2-40B4-BE49-F238E27FC236}">
                <a16:creationId xmlns:a16="http://schemas.microsoft.com/office/drawing/2014/main" id="{AAA527DD-85A4-94E4-6CA5-B14232767B03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0112739" y="5893918"/>
            <a:ext cx="1361428" cy="155997"/>
          </a:xfrm>
          <a:prstGeom prst="rect">
            <a:avLst/>
          </a:prstGeom>
        </p:spPr>
      </p:pic>
      <p:pic>
        <p:nvPicPr>
          <p:cNvPr id="184" name="图形 183">
            <a:extLst>
              <a:ext uri="{FF2B5EF4-FFF2-40B4-BE49-F238E27FC236}">
                <a16:creationId xmlns:a16="http://schemas.microsoft.com/office/drawing/2014/main" id="{486F3340-D700-2F4C-1FA2-9C87880CE69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532397" y="6159104"/>
            <a:ext cx="518703" cy="144006"/>
          </a:xfrm>
          <a:prstGeom prst="rect">
            <a:avLst/>
          </a:prstGeom>
        </p:spPr>
      </p:pic>
      <p:sp>
        <p:nvSpPr>
          <p:cNvPr id="185" name="文本框 184">
            <a:extLst>
              <a:ext uri="{FF2B5EF4-FFF2-40B4-BE49-F238E27FC236}">
                <a16:creationId xmlns:a16="http://schemas.microsoft.com/office/drawing/2014/main" id="{64D66368-D8DA-5ABB-E307-1756278B80C8}"/>
              </a:ext>
            </a:extLst>
          </p:cNvPr>
          <p:cNvSpPr txBox="1"/>
          <p:nvPr/>
        </p:nvSpPr>
        <p:spPr>
          <a:xfrm>
            <a:off x="638175" y="6400800"/>
            <a:ext cx="65373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sz="900" dirty="0">
                <a:solidFill>
                  <a:schemeClr val="bg1"/>
                </a:solidFill>
                <a:latin typeface="Satoshi Light" pitchFamily="2" charset="0"/>
              </a:rPr>
              <a:t>Source: Re-Hub</a:t>
            </a:r>
          </a:p>
        </p:txBody>
      </p:sp>
      <p:sp>
        <p:nvSpPr>
          <p:cNvPr id="187" name="幻灯片编号">
            <a:extLst>
              <a:ext uri="{FF2B5EF4-FFF2-40B4-BE49-F238E27FC236}">
                <a16:creationId xmlns:a16="http://schemas.microsoft.com/office/drawing/2014/main" id="{6D1983A6-EABB-B465-4753-AAA06D02420E}"/>
              </a:ext>
            </a:extLst>
          </p:cNvPr>
          <p:cNvSpPr txBox="1">
            <a:spLocks/>
          </p:cNvSpPr>
          <p:nvPr/>
        </p:nvSpPr>
        <p:spPr>
          <a:xfrm>
            <a:off x="139978" y="3313658"/>
            <a:ext cx="375959" cy="3606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GB" sz="800" noProof="0" smtClean="0">
                <a:solidFill>
                  <a:schemeClr val="bg1"/>
                </a:solidFill>
                <a:latin typeface="Satoshi Medium" pitchFamily="2" charset="0"/>
              </a:rPr>
              <a:pPr/>
              <a:t>6</a:t>
            </a:fld>
            <a:endParaRPr lang="en-GB" sz="800" noProof="0" dirty="0">
              <a:solidFill>
                <a:schemeClr val="bg1"/>
              </a:solidFill>
              <a:latin typeface="Satoshi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746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61">
          <a:extLst>
            <a:ext uri="{FF2B5EF4-FFF2-40B4-BE49-F238E27FC236}">
              <a16:creationId xmlns:a16="http://schemas.microsoft.com/office/drawing/2014/main" id="{47092CF3-E9CF-E3A1-71A3-FE78D14B6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幻灯片编号">
            <a:extLst>
              <a:ext uri="{FF2B5EF4-FFF2-40B4-BE49-F238E27FC236}">
                <a16:creationId xmlns:a16="http://schemas.microsoft.com/office/drawing/2014/main" id="{DBA74A1D-5D24-9BD4-0997-0DFB00C655EE}"/>
              </a:ext>
            </a:extLst>
          </p:cNvPr>
          <p:cNvSpPr txBox="1">
            <a:spLocks/>
          </p:cNvSpPr>
          <p:nvPr/>
        </p:nvSpPr>
        <p:spPr>
          <a:xfrm>
            <a:off x="139978" y="3313658"/>
            <a:ext cx="375959" cy="3606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GB" sz="800" noProof="0" smtClean="0">
                <a:solidFill>
                  <a:schemeClr val="bg1"/>
                </a:solidFill>
                <a:latin typeface="Satoshi Medium" pitchFamily="2" charset="0"/>
              </a:rPr>
              <a:pPr/>
              <a:t>7</a:t>
            </a:fld>
            <a:endParaRPr lang="en-GB" sz="800" noProof="0" dirty="0">
              <a:solidFill>
                <a:schemeClr val="bg1"/>
              </a:solidFill>
              <a:latin typeface="Satoshi Medium" pitchFamily="2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FC06705E-9D93-1581-A91B-04CCDDC8E5EE}"/>
              </a:ext>
            </a:extLst>
          </p:cNvPr>
          <p:cNvGrpSpPr/>
          <p:nvPr/>
        </p:nvGrpSpPr>
        <p:grpSpPr>
          <a:xfrm>
            <a:off x="638175" y="686702"/>
            <a:ext cx="10915650" cy="1162050"/>
            <a:chOff x="638175" y="425450"/>
            <a:chExt cx="10915650" cy="1162050"/>
          </a:xfrm>
        </p:grpSpPr>
        <p:cxnSp>
          <p:nvCxnSpPr>
            <p:cNvPr id="4" name="直线连接符 3">
              <a:extLst>
                <a:ext uri="{FF2B5EF4-FFF2-40B4-BE49-F238E27FC236}">
                  <a16:creationId xmlns:a16="http://schemas.microsoft.com/office/drawing/2014/main" id="{5AC811B6-DBBA-7554-4890-400E3B61D3B0}"/>
                </a:ext>
              </a:extLst>
            </p:cNvPr>
            <p:cNvCxnSpPr>
              <a:cxnSpLocks/>
            </p:cNvCxnSpPr>
            <p:nvPr/>
          </p:nvCxnSpPr>
          <p:spPr>
            <a:xfrm>
              <a:off x="638175" y="425450"/>
              <a:ext cx="1091565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线连接符 4">
              <a:extLst>
                <a:ext uri="{FF2B5EF4-FFF2-40B4-BE49-F238E27FC236}">
                  <a16:creationId xmlns:a16="http://schemas.microsoft.com/office/drawing/2014/main" id="{82991B46-EED6-5551-705D-0BDAC4F46EF1}"/>
                </a:ext>
              </a:extLst>
            </p:cNvPr>
            <p:cNvCxnSpPr>
              <a:cxnSpLocks/>
            </p:cNvCxnSpPr>
            <p:nvPr/>
          </p:nvCxnSpPr>
          <p:spPr>
            <a:xfrm>
              <a:off x="638175" y="1587500"/>
              <a:ext cx="1091565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74153C98-1AA3-B36E-5920-593B21EF4F65}"/>
                </a:ext>
              </a:extLst>
            </p:cNvPr>
            <p:cNvSpPr txBox="1"/>
            <p:nvPr/>
          </p:nvSpPr>
          <p:spPr>
            <a:xfrm>
              <a:off x="1695450" y="683310"/>
              <a:ext cx="899021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 pitchFamily="2" charset="0"/>
                  <a:ea typeface="+mn-ea"/>
                  <a:cs typeface="+mn-cs"/>
                </a:rPr>
                <a:t>DEWU AND THE BROADER GREY MARKET ARE CHALLENGING BRANDS’ GROWTH IN CHINA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toshi"/>
                <a:ea typeface="+mn-ea"/>
                <a:cs typeface="+mn-cs"/>
              </a:endParaRPr>
            </a:p>
          </p:txBody>
        </p:sp>
      </p:grpSp>
      <p:graphicFrame>
        <p:nvGraphicFramePr>
          <p:cNvPr id="11" name="图表 10">
            <a:extLst>
              <a:ext uri="{FF2B5EF4-FFF2-40B4-BE49-F238E27FC236}">
                <a16:creationId xmlns:a16="http://schemas.microsoft.com/office/drawing/2014/main" id="{7B8B41B5-3D9B-4CAC-4820-A8221BFEC2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8041877"/>
              </p:ext>
            </p:extLst>
          </p:nvPr>
        </p:nvGraphicFramePr>
        <p:xfrm>
          <a:off x="633119" y="2461211"/>
          <a:ext cx="10915649" cy="2442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5">
            <a:extLst>
              <a:ext uri="{FF2B5EF4-FFF2-40B4-BE49-F238E27FC236}">
                <a16:creationId xmlns:a16="http://schemas.microsoft.com/office/drawing/2014/main" id="{40B3D86B-DE1F-9C19-0B62-C735A9BEB389}"/>
              </a:ext>
            </a:extLst>
          </p:cNvPr>
          <p:cNvSpPr txBox="1"/>
          <p:nvPr/>
        </p:nvSpPr>
        <p:spPr>
          <a:xfrm>
            <a:off x="633119" y="2015786"/>
            <a:ext cx="7027016" cy="3693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toshi" pitchFamily="50" charset="0"/>
                <a:ea typeface="+mn-ea"/>
                <a:cs typeface="+mn-cs"/>
              </a:rPr>
              <a:t>QUARTERLY GROWTH RATE OF CARTIER’S TMALL (NS REVENUE) AND DEWU (GMV REVENUE) VS. PREVIOUS YEAR</a:t>
            </a:r>
            <a:b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toshi" pitchFamily="50" charset="0"/>
                <a:ea typeface="+mn-ea"/>
                <a:cs typeface="+mn-cs"/>
              </a:rPr>
            </a:b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toshi" pitchFamily="50" charset="0"/>
                <a:ea typeface="+mn-ea"/>
                <a:cs typeface="+mn-cs"/>
              </a:rPr>
              <a:t> (Q1 2023 - Q2 2024)</a:t>
            </a:r>
          </a:p>
        </p:txBody>
      </p:sp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D4A15B81-6D7D-E682-0E41-6149354424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044925"/>
              </p:ext>
            </p:extLst>
          </p:nvPr>
        </p:nvGraphicFramePr>
        <p:xfrm>
          <a:off x="633119" y="5065360"/>
          <a:ext cx="7319703" cy="113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00">
                  <a:extLst>
                    <a:ext uri="{9D8B030D-6E8A-4147-A177-3AD203B41FA5}">
                      <a16:colId xmlns:a16="http://schemas.microsoft.com/office/drawing/2014/main" val="2897470686"/>
                    </a:ext>
                  </a:extLst>
                </a:gridCol>
                <a:gridCol w="889527">
                  <a:extLst>
                    <a:ext uri="{9D8B030D-6E8A-4147-A177-3AD203B41FA5}">
                      <a16:colId xmlns:a16="http://schemas.microsoft.com/office/drawing/2014/main" val="1822624706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4061999672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415484449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219148200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697596731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3036182654"/>
                    </a:ext>
                  </a:extLst>
                </a:gridCol>
                <a:gridCol w="1174176">
                  <a:extLst>
                    <a:ext uri="{9D8B030D-6E8A-4147-A177-3AD203B41FA5}">
                      <a16:colId xmlns:a16="http://schemas.microsoft.com/office/drawing/2014/main" val="3019655880"/>
                    </a:ext>
                  </a:extLst>
                </a:gridCol>
              </a:tblGrid>
              <a:tr h="259200"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GB" sz="1100" b="0" i="0" noProof="0" dirty="0">
                          <a:solidFill>
                            <a:schemeClr val="bg1"/>
                          </a:solidFill>
                          <a:latin typeface="Satoshi" pitchFamily="2" charset="0"/>
                        </a:rPr>
                        <a:t>Name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GB" sz="1100" b="0" i="0" noProof="0" dirty="0">
                        <a:solidFill>
                          <a:schemeClr val="bg1"/>
                        </a:solidFill>
                        <a:latin typeface="Satoshi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100" b="0" i="0" noProof="0" dirty="0">
                          <a:solidFill>
                            <a:schemeClr val="bg1"/>
                          </a:solidFill>
                          <a:latin typeface="Satoshi" pitchFamily="2" charset="0"/>
                        </a:rPr>
                        <a:t>Tmall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1100" b="0" i="0" noProof="0" dirty="0">
                        <a:solidFill>
                          <a:schemeClr val="bg1"/>
                        </a:solidFill>
                        <a:latin typeface="Satoshi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100" b="0" i="0" noProof="0" dirty="0" err="1">
                          <a:solidFill>
                            <a:schemeClr val="bg1"/>
                          </a:solidFill>
                          <a:latin typeface="Satoshi" pitchFamily="2" charset="0"/>
                        </a:rPr>
                        <a:t>Dewu</a:t>
                      </a:r>
                      <a:endParaRPr lang="en-GB" sz="1100" b="0" i="0" noProof="0" dirty="0">
                        <a:solidFill>
                          <a:schemeClr val="bg1"/>
                        </a:solidFill>
                        <a:latin typeface="Satoshi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1100" b="0" i="0" noProof="0" dirty="0">
                        <a:solidFill>
                          <a:schemeClr val="bg1"/>
                        </a:solidFill>
                        <a:latin typeface="Satoshi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100" b="0" i="0" noProof="0" dirty="0" err="1">
                          <a:solidFill>
                            <a:schemeClr val="bg1"/>
                          </a:solidFill>
                          <a:latin typeface="Satoshi" pitchFamily="2" charset="0"/>
                        </a:rPr>
                        <a:t>Dewu</a:t>
                      </a:r>
                      <a:r>
                        <a:rPr lang="en-GB" sz="1100" b="0" i="0" noProof="0" dirty="0">
                          <a:solidFill>
                            <a:schemeClr val="bg1"/>
                          </a:solidFill>
                          <a:latin typeface="Satoshi" pitchFamily="2" charset="0"/>
                        </a:rPr>
                        <a:t>/Tmall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1100" b="0" i="0" noProof="0" dirty="0">
                        <a:solidFill>
                          <a:schemeClr val="bg1"/>
                        </a:solidFill>
                        <a:latin typeface="Satoshi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1641559"/>
                  </a:ext>
                </a:extLst>
              </a:tr>
              <a:tr h="259200">
                <a:tc gridSpan="2" vMerge="1">
                  <a:txBody>
                    <a:bodyPr/>
                    <a:lstStyle/>
                    <a:p>
                      <a:endParaRPr lang="en-GB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i="0" noProof="0" dirty="0">
                          <a:solidFill>
                            <a:schemeClr val="bg1"/>
                          </a:solidFill>
                          <a:latin typeface="Satoshi" pitchFamily="2" charset="0"/>
                        </a:rPr>
                        <a:t>Price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i="0" noProof="0" dirty="0">
                          <a:solidFill>
                            <a:schemeClr val="bg1"/>
                          </a:solidFill>
                          <a:latin typeface="Satoshi" pitchFamily="2" charset="0"/>
                        </a:rPr>
                        <a:t>Units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i="0" noProof="0" dirty="0">
                          <a:solidFill>
                            <a:schemeClr val="bg1"/>
                          </a:solidFill>
                          <a:latin typeface="Satoshi" pitchFamily="2" charset="0"/>
                        </a:rPr>
                        <a:t>Price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i="0" noProof="0" dirty="0">
                          <a:solidFill>
                            <a:schemeClr val="bg1"/>
                          </a:solidFill>
                          <a:latin typeface="Satoshi" pitchFamily="2" charset="0"/>
                        </a:rPr>
                        <a:t>Units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i="0" noProof="0" dirty="0">
                          <a:solidFill>
                            <a:schemeClr val="bg1"/>
                          </a:solidFill>
                          <a:latin typeface="Satoshi" pitchFamily="2" charset="0"/>
                        </a:rPr>
                        <a:t>Average Discount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i="0" noProof="0" dirty="0">
                          <a:solidFill>
                            <a:schemeClr val="bg1"/>
                          </a:solidFill>
                          <a:latin typeface="Satoshi" pitchFamily="2" charset="0"/>
                        </a:rPr>
                        <a:t>Unit Sold Ratio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0877141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en-GB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i="0" noProof="0" dirty="0">
                          <a:solidFill>
                            <a:schemeClr val="bg1"/>
                          </a:solidFill>
                          <a:latin typeface="Satoshi" pitchFamily="2" charset="0"/>
                        </a:rPr>
                        <a:t>Love Ring (Diamond)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i="0" noProof="0" dirty="0">
                          <a:solidFill>
                            <a:schemeClr val="bg1"/>
                          </a:solidFill>
                          <a:latin typeface="Satoshi" pitchFamily="2" charset="0"/>
                        </a:rPr>
                        <a:t>18,664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i="0" noProof="0" dirty="0">
                          <a:solidFill>
                            <a:schemeClr val="bg1"/>
                          </a:solidFill>
                          <a:latin typeface="Satoshi" pitchFamily="2" charset="0"/>
                        </a:rPr>
                        <a:t>199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i="0" noProof="0" dirty="0">
                          <a:solidFill>
                            <a:schemeClr val="bg1"/>
                          </a:solidFill>
                          <a:latin typeface="Satoshi" pitchFamily="2" charset="0"/>
                        </a:rPr>
                        <a:t>8,957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i="0" noProof="0" dirty="0">
                          <a:solidFill>
                            <a:schemeClr val="bg1"/>
                          </a:solidFill>
                          <a:latin typeface="Satoshi" pitchFamily="2" charset="0"/>
                        </a:rPr>
                        <a:t>1,351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i="0" noProof="0" dirty="0">
                          <a:solidFill>
                            <a:schemeClr val="bg1"/>
                          </a:solidFill>
                          <a:latin typeface="Satoshi" pitchFamily="2" charset="0"/>
                        </a:rPr>
                        <a:t>54%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i="0" noProof="0" dirty="0">
                          <a:solidFill>
                            <a:schemeClr val="bg1"/>
                          </a:solidFill>
                          <a:latin typeface="Satoshi" pitchFamily="2" charset="0"/>
                        </a:rPr>
                        <a:t>6.8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8314774"/>
                  </a:ext>
                </a:extLst>
              </a:tr>
            </a:tbl>
          </a:graphicData>
        </a:graphic>
      </p:graphicFrame>
      <p:pic>
        <p:nvPicPr>
          <p:cNvPr id="14" name="图片 13">
            <a:extLst>
              <a:ext uri="{FF2B5EF4-FFF2-40B4-BE49-F238E27FC236}">
                <a16:creationId xmlns:a16="http://schemas.microsoft.com/office/drawing/2014/main" id="{F945AB90-7D69-74CC-DC99-548E177CC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759" y="5297794"/>
            <a:ext cx="253579" cy="489241"/>
          </a:xfrm>
          <a:prstGeom prst="rect">
            <a:avLst/>
          </a:prstGeom>
        </p:spPr>
      </p:pic>
      <p:sp>
        <p:nvSpPr>
          <p:cNvPr id="15" name="TextBox 15">
            <a:extLst>
              <a:ext uri="{FF2B5EF4-FFF2-40B4-BE49-F238E27FC236}">
                <a16:creationId xmlns:a16="http://schemas.microsoft.com/office/drawing/2014/main" id="{68CE42F7-0347-F881-E62D-2C39E0969050}"/>
              </a:ext>
            </a:extLst>
          </p:cNvPr>
          <p:cNvSpPr txBox="1"/>
          <p:nvPr/>
        </p:nvSpPr>
        <p:spPr>
          <a:xfrm>
            <a:off x="8167148" y="5043816"/>
            <a:ext cx="3437477" cy="2308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toshi" pitchFamily="50" charset="0"/>
                <a:ea typeface="+mn-ea"/>
                <a:cs typeface="+mn-cs"/>
              </a:rPr>
              <a:t>PRICE INDEX OF CARTIER SKU</a:t>
            </a:r>
          </a:p>
        </p:txBody>
      </p:sp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E35A1B81-FE60-60DB-7ECF-E3350B134C77}"/>
              </a:ext>
            </a:extLst>
          </p:cNvPr>
          <p:cNvCxnSpPr/>
          <p:nvPr/>
        </p:nvCxnSpPr>
        <p:spPr>
          <a:xfrm>
            <a:off x="8627165" y="5652325"/>
            <a:ext cx="2977460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CD72A9C5-9931-446B-B5C4-5609CC14E4EA}"/>
              </a:ext>
            </a:extLst>
          </p:cNvPr>
          <p:cNvSpPr/>
          <p:nvPr/>
        </p:nvSpPr>
        <p:spPr>
          <a:xfrm>
            <a:off x="9700978" y="2461211"/>
            <a:ext cx="369816" cy="210036"/>
          </a:xfrm>
          <a:prstGeom prst="rect">
            <a:avLst/>
          </a:prstGeom>
          <a:solidFill>
            <a:srgbClr val="FF42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 noProof="0" dirty="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90D05EC4-E769-7B74-082B-2A0B71E4A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7976" y="2432121"/>
            <a:ext cx="264599" cy="264599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252E088A-5FFC-0518-E26C-D0DCEC53658A}"/>
              </a:ext>
            </a:extLst>
          </p:cNvPr>
          <p:cNvSpPr/>
          <p:nvPr/>
        </p:nvSpPr>
        <p:spPr>
          <a:xfrm>
            <a:off x="10685660" y="2455303"/>
            <a:ext cx="369816" cy="210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 noProof="0" dirty="0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4FE88949-F096-5544-3A9E-936E6F8337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8572" y="2432121"/>
            <a:ext cx="264599" cy="26459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FCC0B2D-3F36-B80A-B041-E4AC36778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663" y="5652324"/>
            <a:ext cx="253579" cy="489241"/>
          </a:xfrm>
          <a:prstGeom prst="rect">
            <a:avLst/>
          </a:prstGeom>
        </p:spPr>
      </p:pic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EB037227-0CF3-02AA-B8E4-A97F9DC49C09}"/>
              </a:ext>
            </a:extLst>
          </p:cNvPr>
          <p:cNvCxnSpPr>
            <a:cxnSpLocks/>
          </p:cNvCxnSpPr>
          <p:nvPr/>
        </p:nvCxnSpPr>
        <p:spPr>
          <a:xfrm>
            <a:off x="8754522" y="5462560"/>
            <a:ext cx="0" cy="379529"/>
          </a:xfrm>
          <a:prstGeom prst="line">
            <a:avLst/>
          </a:prstGeom>
          <a:ln w="25400">
            <a:solidFill>
              <a:srgbClr val="105B9B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线连接符 29">
            <a:extLst>
              <a:ext uri="{FF2B5EF4-FFF2-40B4-BE49-F238E27FC236}">
                <a16:creationId xmlns:a16="http://schemas.microsoft.com/office/drawing/2014/main" id="{FC6ADD20-6B62-DC48-7CFD-44C03C703B7D}"/>
              </a:ext>
            </a:extLst>
          </p:cNvPr>
          <p:cNvCxnSpPr>
            <a:cxnSpLocks/>
          </p:cNvCxnSpPr>
          <p:nvPr/>
        </p:nvCxnSpPr>
        <p:spPr>
          <a:xfrm>
            <a:off x="9069515" y="5462560"/>
            <a:ext cx="0" cy="379529"/>
          </a:xfrm>
          <a:prstGeom prst="line">
            <a:avLst/>
          </a:prstGeom>
          <a:ln w="25400">
            <a:solidFill>
              <a:srgbClr val="C5254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线连接符 30">
            <a:extLst>
              <a:ext uri="{FF2B5EF4-FFF2-40B4-BE49-F238E27FC236}">
                <a16:creationId xmlns:a16="http://schemas.microsoft.com/office/drawing/2014/main" id="{ADE7F59C-41F2-3168-6D67-C94D0FE51D95}"/>
              </a:ext>
            </a:extLst>
          </p:cNvPr>
          <p:cNvCxnSpPr>
            <a:cxnSpLocks/>
          </p:cNvCxnSpPr>
          <p:nvPr/>
        </p:nvCxnSpPr>
        <p:spPr>
          <a:xfrm>
            <a:off x="10687056" y="5462560"/>
            <a:ext cx="0" cy="379529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39A1EA29-0093-BAE4-06DC-3038F3DF94FA}"/>
              </a:ext>
            </a:extLst>
          </p:cNvPr>
          <p:cNvSpPr txBox="1"/>
          <p:nvPr/>
        </p:nvSpPr>
        <p:spPr>
          <a:xfrm>
            <a:off x="8484312" y="5251012"/>
            <a:ext cx="5385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sz="1000" noProof="0" dirty="0">
                <a:solidFill>
                  <a:schemeClr val="bg1"/>
                </a:solidFill>
                <a:latin typeface="Satoshi" pitchFamily="2" charset="0"/>
              </a:rPr>
              <a:t>-1.7%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2319945F-9BB7-2D9A-4229-C4485DEDDD92}"/>
              </a:ext>
            </a:extLst>
          </p:cNvPr>
          <p:cNvSpPr txBox="1"/>
          <p:nvPr/>
        </p:nvSpPr>
        <p:spPr>
          <a:xfrm>
            <a:off x="8780200" y="5253718"/>
            <a:ext cx="6270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sz="1000" noProof="0" dirty="0">
                <a:solidFill>
                  <a:schemeClr val="bg1"/>
                </a:solidFill>
                <a:latin typeface="Satoshi" pitchFamily="2" charset="0"/>
              </a:rPr>
              <a:t>-6.4%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0132875-DB14-0484-A037-8C583F293BAD}"/>
              </a:ext>
            </a:extLst>
          </p:cNvPr>
          <p:cNvSpPr txBox="1"/>
          <p:nvPr/>
        </p:nvSpPr>
        <p:spPr>
          <a:xfrm>
            <a:off x="10344864" y="5254464"/>
            <a:ext cx="6815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sz="1000" noProof="0" dirty="0">
                <a:solidFill>
                  <a:schemeClr val="bg1"/>
                </a:solidFill>
                <a:latin typeface="Satoshi" pitchFamily="2" charset="0"/>
              </a:rPr>
              <a:t>-65.6%</a:t>
            </a: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F476E772-6372-11F4-E852-95B8806E7B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1215" y="5882529"/>
            <a:ext cx="208890" cy="208890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F268CA57-A0C2-9888-AB4C-BF07C07D4A18}"/>
              </a:ext>
            </a:extLst>
          </p:cNvPr>
          <p:cNvSpPr txBox="1"/>
          <p:nvPr/>
        </p:nvSpPr>
        <p:spPr>
          <a:xfrm>
            <a:off x="8846233" y="5913438"/>
            <a:ext cx="446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noProof="0" dirty="0">
                <a:solidFill>
                  <a:schemeClr val="bg1"/>
                </a:solidFill>
                <a:latin typeface="Satoshi" pitchFamily="2" charset="0"/>
              </a:rPr>
              <a:t>🇯🇵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B509D16E-8560-BB90-C8FA-16203E7107C3}"/>
              </a:ext>
            </a:extLst>
          </p:cNvPr>
          <p:cNvSpPr txBox="1"/>
          <p:nvPr/>
        </p:nvSpPr>
        <p:spPr>
          <a:xfrm>
            <a:off x="8531240" y="5913438"/>
            <a:ext cx="446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noProof="0" dirty="0">
                <a:solidFill>
                  <a:schemeClr val="bg1"/>
                </a:solidFill>
                <a:latin typeface="Satoshi" pitchFamily="2" charset="0"/>
              </a:rPr>
              <a:t>🇫🇷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B80B8CA4-72A2-CF77-9D83-0CE1D5B1FCCC}"/>
              </a:ext>
            </a:extLst>
          </p:cNvPr>
          <p:cNvSpPr txBox="1"/>
          <p:nvPr/>
        </p:nvSpPr>
        <p:spPr>
          <a:xfrm>
            <a:off x="7880847" y="5803819"/>
            <a:ext cx="885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sz="1000" noProof="0" dirty="0">
                <a:solidFill>
                  <a:schemeClr val="bg1"/>
                </a:solidFill>
                <a:latin typeface="Satoshi" pitchFamily="2" charset="0"/>
              </a:rPr>
              <a:t>¥18,200</a:t>
            </a:r>
            <a:br>
              <a:rPr kumimoji="1" lang="en-GB" sz="1000" noProof="0" dirty="0">
                <a:solidFill>
                  <a:schemeClr val="bg1"/>
                </a:solidFill>
                <a:latin typeface="Satoshi" pitchFamily="2" charset="0"/>
              </a:rPr>
            </a:br>
            <a:r>
              <a:rPr kumimoji="1" lang="en-GB" sz="1000" noProof="0" dirty="0">
                <a:solidFill>
                  <a:schemeClr val="bg1"/>
                </a:solidFill>
                <a:latin typeface="Satoshi" pitchFamily="2" charset="0"/>
              </a:rPr>
              <a:t>(Retail Price in mainland China)</a:t>
            </a:r>
          </a:p>
        </p:txBody>
      </p:sp>
      <p:pic>
        <p:nvPicPr>
          <p:cNvPr id="40" name="图形 39">
            <a:extLst>
              <a:ext uri="{FF2B5EF4-FFF2-40B4-BE49-F238E27FC236}">
                <a16:creationId xmlns:a16="http://schemas.microsoft.com/office/drawing/2014/main" id="{558FC7C8-21B3-D818-20DE-922670910F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4491" y="978058"/>
            <a:ext cx="574652" cy="57465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36EFDEF-4F91-427B-79F2-91B83BA4FBE4}"/>
              </a:ext>
            </a:extLst>
          </p:cNvPr>
          <p:cNvSpPr txBox="1"/>
          <p:nvPr/>
        </p:nvSpPr>
        <p:spPr>
          <a:xfrm>
            <a:off x="638175" y="6400800"/>
            <a:ext cx="65373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sz="900" dirty="0">
                <a:solidFill>
                  <a:schemeClr val="bg1"/>
                </a:solidFill>
                <a:latin typeface="Satoshi Light" pitchFamily="2" charset="0"/>
              </a:rPr>
              <a:t>Source: Re-Hub</a:t>
            </a:r>
          </a:p>
        </p:txBody>
      </p:sp>
    </p:spTree>
    <p:extLst>
      <p:ext uri="{BB962C8B-B14F-4D97-AF65-F5344CB8AC3E}">
        <p14:creationId xmlns:p14="http://schemas.microsoft.com/office/powerpoint/2010/main" val="2174678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61">
          <a:extLst>
            <a:ext uri="{FF2B5EF4-FFF2-40B4-BE49-F238E27FC236}">
              <a16:creationId xmlns:a16="http://schemas.microsoft.com/office/drawing/2014/main" id="{02FEC5F4-889B-4CBB-9415-63544C8F1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幻灯片编号">
            <a:extLst>
              <a:ext uri="{FF2B5EF4-FFF2-40B4-BE49-F238E27FC236}">
                <a16:creationId xmlns:a16="http://schemas.microsoft.com/office/drawing/2014/main" id="{5376DBC1-2676-5D65-4CFC-03D242BA3F7E}"/>
              </a:ext>
            </a:extLst>
          </p:cNvPr>
          <p:cNvSpPr txBox="1">
            <a:spLocks/>
          </p:cNvSpPr>
          <p:nvPr/>
        </p:nvSpPr>
        <p:spPr>
          <a:xfrm>
            <a:off x="139978" y="3313658"/>
            <a:ext cx="375959" cy="3606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GB" sz="800" noProof="0" smtClean="0">
                <a:solidFill>
                  <a:schemeClr val="bg1"/>
                </a:solidFill>
                <a:latin typeface="Satoshi Medium" pitchFamily="2" charset="0"/>
              </a:rPr>
              <a:pPr/>
              <a:t>8</a:t>
            </a:fld>
            <a:endParaRPr lang="en-GB" sz="800" noProof="0" dirty="0">
              <a:solidFill>
                <a:schemeClr val="bg1"/>
              </a:solidFill>
              <a:latin typeface="Satoshi Medium" pitchFamily="2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9B29303-6C1E-984B-E160-49C513CC0AAC}"/>
              </a:ext>
            </a:extLst>
          </p:cNvPr>
          <p:cNvGrpSpPr/>
          <p:nvPr/>
        </p:nvGrpSpPr>
        <p:grpSpPr>
          <a:xfrm>
            <a:off x="638175" y="686702"/>
            <a:ext cx="10915650" cy="1181190"/>
            <a:chOff x="638175" y="425450"/>
            <a:chExt cx="10915650" cy="1181190"/>
          </a:xfrm>
        </p:grpSpPr>
        <p:cxnSp>
          <p:nvCxnSpPr>
            <p:cNvPr id="4" name="直线连接符 3">
              <a:extLst>
                <a:ext uri="{FF2B5EF4-FFF2-40B4-BE49-F238E27FC236}">
                  <a16:creationId xmlns:a16="http://schemas.microsoft.com/office/drawing/2014/main" id="{09FD2276-D3E2-6C83-DCE4-5443B761C4EB}"/>
                </a:ext>
              </a:extLst>
            </p:cNvPr>
            <p:cNvCxnSpPr>
              <a:cxnSpLocks/>
            </p:cNvCxnSpPr>
            <p:nvPr/>
          </p:nvCxnSpPr>
          <p:spPr>
            <a:xfrm>
              <a:off x="638175" y="425450"/>
              <a:ext cx="1091565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线连接符 4">
              <a:extLst>
                <a:ext uri="{FF2B5EF4-FFF2-40B4-BE49-F238E27FC236}">
                  <a16:creationId xmlns:a16="http://schemas.microsoft.com/office/drawing/2014/main" id="{46187D0D-EC09-BD99-26B6-F7BFF0ABB526}"/>
                </a:ext>
              </a:extLst>
            </p:cNvPr>
            <p:cNvCxnSpPr>
              <a:cxnSpLocks/>
            </p:cNvCxnSpPr>
            <p:nvPr/>
          </p:nvCxnSpPr>
          <p:spPr>
            <a:xfrm>
              <a:off x="638175" y="1587500"/>
              <a:ext cx="1091565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DBEFD957-CA5D-33E7-A16E-0EF14CF5D9CC}"/>
                </a:ext>
              </a:extLst>
            </p:cNvPr>
            <p:cNvSpPr txBox="1"/>
            <p:nvPr/>
          </p:nvSpPr>
          <p:spPr>
            <a:xfrm>
              <a:off x="1695450" y="683310"/>
              <a:ext cx="821817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Tx/>
                <a:defRPr/>
              </a:pPr>
              <a:r>
                <a:rPr kumimoji="0" lang="en-GB" sz="18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 pitchFamily="2" charset="0"/>
                  <a:ea typeface="+mn-ea"/>
                  <a:cs typeface="+mn-cs"/>
                </a:rPr>
                <a:t>THE SELLING PRICE ON DEWU </a:t>
              </a:r>
              <a:r>
                <a:rPr lang="en-GB" sz="1800" b="1" kern="1200" spc="300" noProof="0" dirty="0">
                  <a:solidFill>
                    <a:srgbClr val="FFFFFF"/>
                  </a:solidFill>
                  <a:latin typeface="Satoshi" pitchFamily="2" charset="0"/>
                  <a:ea typeface="+mn-ea"/>
                  <a:cs typeface="+mn-cs"/>
                </a:rPr>
                <a:t>OFTEN </a:t>
              </a:r>
              <a:r>
                <a:rPr kumimoji="0" lang="en-GB" sz="18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atoshi" pitchFamily="2" charset="0"/>
                  <a:ea typeface="+mn-ea"/>
                  <a:cs typeface="+mn-cs"/>
                </a:rPr>
                <a:t>DEVIATES FROM THE BRAND'S SUGGESTED RETAIL PRICE</a:t>
              </a:r>
            </a:p>
            <a:p>
              <a:pPr>
                <a:buClrTx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toshi"/>
                <a:ea typeface="+mn-ea"/>
                <a:cs typeface="+mn-cs"/>
              </a:endParaRPr>
            </a:p>
          </p:txBody>
        </p:sp>
      </p:grpSp>
      <p:pic>
        <p:nvPicPr>
          <p:cNvPr id="9" name="图形 8">
            <a:extLst>
              <a:ext uri="{FF2B5EF4-FFF2-40B4-BE49-F238E27FC236}">
                <a16:creationId xmlns:a16="http://schemas.microsoft.com/office/drawing/2014/main" id="{273316F5-145B-B0E0-6F92-599B5CDE8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0897" y="1025803"/>
            <a:ext cx="483848" cy="483848"/>
          </a:xfrm>
          <a:prstGeom prst="rect">
            <a:avLst/>
          </a:prstGeom>
        </p:spPr>
      </p:pic>
      <p:graphicFrame>
        <p:nvGraphicFramePr>
          <p:cNvPr id="10" name="图表 9">
            <a:extLst>
              <a:ext uri="{FF2B5EF4-FFF2-40B4-BE49-F238E27FC236}">
                <a16:creationId xmlns:a16="http://schemas.microsoft.com/office/drawing/2014/main" id="{F51E479D-9092-0E6A-46DC-BF7EAB72ED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3515336"/>
              </p:ext>
            </p:extLst>
          </p:nvPr>
        </p:nvGraphicFramePr>
        <p:xfrm>
          <a:off x="1195754" y="2676597"/>
          <a:ext cx="10062101" cy="1634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图表 11">
            <a:extLst>
              <a:ext uri="{FF2B5EF4-FFF2-40B4-BE49-F238E27FC236}">
                <a16:creationId xmlns:a16="http://schemas.microsoft.com/office/drawing/2014/main" id="{CE80566E-9877-8C36-B08D-6EF7997A54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445794"/>
              </p:ext>
            </p:extLst>
          </p:nvPr>
        </p:nvGraphicFramePr>
        <p:xfrm>
          <a:off x="1195754" y="4861345"/>
          <a:ext cx="10062101" cy="1634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文本框 12">
            <a:extLst>
              <a:ext uri="{FF2B5EF4-FFF2-40B4-BE49-F238E27FC236}">
                <a16:creationId xmlns:a16="http://schemas.microsoft.com/office/drawing/2014/main" id="{3825D57F-02F0-F7F6-8854-A32078DD0F78}"/>
              </a:ext>
            </a:extLst>
          </p:cNvPr>
          <p:cNvSpPr txBox="1"/>
          <p:nvPr/>
        </p:nvSpPr>
        <p:spPr>
          <a:xfrm rot="16200000">
            <a:off x="221862" y="3434717"/>
            <a:ext cx="1130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noProof="0" dirty="0">
                <a:solidFill>
                  <a:schemeClr val="bg1"/>
                </a:solidFill>
                <a:latin typeface="Satoshi Medium" pitchFamily="2" charset="0"/>
              </a:rPr>
              <a:t>BRAND A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1EF4BEC-7D1F-5739-5772-97D1D4D5D941}"/>
              </a:ext>
            </a:extLst>
          </p:cNvPr>
          <p:cNvSpPr txBox="1"/>
          <p:nvPr/>
        </p:nvSpPr>
        <p:spPr>
          <a:xfrm rot="16200000">
            <a:off x="221862" y="5174570"/>
            <a:ext cx="1130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noProof="0" dirty="0">
                <a:solidFill>
                  <a:schemeClr val="bg1"/>
                </a:solidFill>
                <a:latin typeface="Satoshi Medium" pitchFamily="2" charset="0"/>
              </a:rPr>
              <a:t>BRAND B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1817C5C2-EDED-A0E7-EE02-60518DE49687}"/>
              </a:ext>
            </a:extLst>
          </p:cNvPr>
          <p:cNvSpPr txBox="1"/>
          <p:nvPr/>
        </p:nvSpPr>
        <p:spPr>
          <a:xfrm>
            <a:off x="633119" y="2085036"/>
            <a:ext cx="7027016" cy="2308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kern="1200" dirty="0">
                <a:solidFill>
                  <a:srgbClr val="FFFFFF"/>
                </a:solidFill>
                <a:latin typeface="Satoshi" pitchFamily="50" charset="0"/>
                <a:ea typeface="+mn-ea"/>
                <a:cs typeface="+mn-cs"/>
              </a:rPr>
              <a:t>NUMBER OF SKUS BY </a:t>
            </a: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toshi" pitchFamily="50" charset="0"/>
                <a:ea typeface="+mn-ea"/>
                <a:cs typeface="+mn-cs"/>
              </a:rPr>
              <a:t>PRICE DEVIATION –</a:t>
            </a:r>
            <a:r>
              <a:rPr lang="en-GB" sz="900" b="1" kern="1200" dirty="0">
                <a:solidFill>
                  <a:srgbClr val="FFFFFF"/>
                </a:solidFill>
                <a:latin typeface="Satoshi" pitchFamily="50" charset="0"/>
                <a:ea typeface="+mn-ea"/>
                <a:cs typeface="+mn-cs"/>
              </a:rPr>
              <a:t> </a:t>
            </a: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toshi" pitchFamily="50" charset="0"/>
                <a:ea typeface="+mn-ea"/>
                <a:cs typeface="+mn-cs"/>
              </a:rPr>
              <a:t>SELLING PRICE VS. DEWU SUGGESTED PRICE 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B69874D-5407-DB87-4A16-86F3C2E26D62}"/>
              </a:ext>
            </a:extLst>
          </p:cNvPr>
          <p:cNvSpPr txBox="1"/>
          <p:nvPr/>
        </p:nvSpPr>
        <p:spPr>
          <a:xfrm>
            <a:off x="638175" y="6400800"/>
            <a:ext cx="65373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sz="900" dirty="0">
                <a:solidFill>
                  <a:schemeClr val="bg1"/>
                </a:solidFill>
                <a:latin typeface="Satoshi Light" pitchFamily="2" charset="0"/>
              </a:rPr>
              <a:t>Source: Re-Hub</a:t>
            </a:r>
          </a:p>
        </p:txBody>
      </p:sp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92CC71BF-6C77-775A-E5B0-31E9E2934A05}"/>
              </a:ext>
            </a:extLst>
          </p:cNvPr>
          <p:cNvCxnSpPr>
            <a:cxnSpLocks/>
          </p:cNvCxnSpPr>
          <p:nvPr/>
        </p:nvCxnSpPr>
        <p:spPr>
          <a:xfrm flipV="1">
            <a:off x="1719046" y="2781300"/>
            <a:ext cx="0" cy="1228017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244F606B-DE6F-0E74-EBB6-56859682D569}"/>
              </a:ext>
            </a:extLst>
          </p:cNvPr>
          <p:cNvCxnSpPr>
            <a:cxnSpLocks/>
          </p:cNvCxnSpPr>
          <p:nvPr/>
        </p:nvCxnSpPr>
        <p:spPr>
          <a:xfrm flipV="1">
            <a:off x="4114932" y="2778479"/>
            <a:ext cx="0" cy="1228017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线连接符 17">
            <a:extLst>
              <a:ext uri="{FF2B5EF4-FFF2-40B4-BE49-F238E27FC236}">
                <a16:creationId xmlns:a16="http://schemas.microsoft.com/office/drawing/2014/main" id="{D43CDC39-2BE7-AC19-896E-BB2AA803302A}"/>
              </a:ext>
            </a:extLst>
          </p:cNvPr>
          <p:cNvCxnSpPr>
            <a:cxnSpLocks/>
          </p:cNvCxnSpPr>
          <p:nvPr/>
        </p:nvCxnSpPr>
        <p:spPr>
          <a:xfrm flipV="1">
            <a:off x="5887976" y="2778478"/>
            <a:ext cx="0" cy="1228017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线连接符 18">
            <a:extLst>
              <a:ext uri="{FF2B5EF4-FFF2-40B4-BE49-F238E27FC236}">
                <a16:creationId xmlns:a16="http://schemas.microsoft.com/office/drawing/2014/main" id="{B47D2892-EEA8-532E-95EA-81D83763D228}"/>
              </a:ext>
            </a:extLst>
          </p:cNvPr>
          <p:cNvCxnSpPr>
            <a:cxnSpLocks/>
          </p:cNvCxnSpPr>
          <p:nvPr/>
        </p:nvCxnSpPr>
        <p:spPr>
          <a:xfrm flipV="1">
            <a:off x="10573187" y="2781300"/>
            <a:ext cx="0" cy="1228017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BF8C4D32-D8E8-E9ED-12BA-C9A4F8D4F1AE}"/>
              </a:ext>
            </a:extLst>
          </p:cNvPr>
          <p:cNvCxnSpPr>
            <a:cxnSpLocks/>
          </p:cNvCxnSpPr>
          <p:nvPr/>
        </p:nvCxnSpPr>
        <p:spPr>
          <a:xfrm flipV="1">
            <a:off x="11099660" y="4895504"/>
            <a:ext cx="0" cy="1228017"/>
          </a:xfrm>
          <a:prstGeom prst="line">
            <a:avLst/>
          </a:prstGeom>
          <a:ln w="190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线连接符 20">
            <a:extLst>
              <a:ext uri="{FF2B5EF4-FFF2-40B4-BE49-F238E27FC236}">
                <a16:creationId xmlns:a16="http://schemas.microsoft.com/office/drawing/2014/main" id="{037CDBCF-963C-4BF2-3CEA-0617C0102DB4}"/>
              </a:ext>
            </a:extLst>
          </p:cNvPr>
          <p:cNvCxnSpPr>
            <a:cxnSpLocks/>
          </p:cNvCxnSpPr>
          <p:nvPr/>
        </p:nvCxnSpPr>
        <p:spPr>
          <a:xfrm flipV="1">
            <a:off x="5887976" y="4895504"/>
            <a:ext cx="0" cy="1228017"/>
          </a:xfrm>
          <a:prstGeom prst="line">
            <a:avLst/>
          </a:prstGeom>
          <a:ln w="190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线连接符 21">
            <a:extLst>
              <a:ext uri="{FF2B5EF4-FFF2-40B4-BE49-F238E27FC236}">
                <a16:creationId xmlns:a16="http://schemas.microsoft.com/office/drawing/2014/main" id="{EC922282-6B27-759F-9A0C-C8E4A53198BD}"/>
              </a:ext>
            </a:extLst>
          </p:cNvPr>
          <p:cNvCxnSpPr>
            <a:cxnSpLocks/>
          </p:cNvCxnSpPr>
          <p:nvPr/>
        </p:nvCxnSpPr>
        <p:spPr>
          <a:xfrm flipV="1">
            <a:off x="4112727" y="4895504"/>
            <a:ext cx="0" cy="1228017"/>
          </a:xfrm>
          <a:prstGeom prst="line">
            <a:avLst/>
          </a:prstGeom>
          <a:ln w="190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线连接符 22">
            <a:extLst>
              <a:ext uri="{FF2B5EF4-FFF2-40B4-BE49-F238E27FC236}">
                <a16:creationId xmlns:a16="http://schemas.microsoft.com/office/drawing/2014/main" id="{F444AFAA-A0E0-CD96-C1A3-433B49D25B0A}"/>
              </a:ext>
            </a:extLst>
          </p:cNvPr>
          <p:cNvCxnSpPr>
            <a:cxnSpLocks/>
          </p:cNvCxnSpPr>
          <p:nvPr/>
        </p:nvCxnSpPr>
        <p:spPr>
          <a:xfrm flipV="1">
            <a:off x="1785878" y="4895504"/>
            <a:ext cx="0" cy="1228017"/>
          </a:xfrm>
          <a:prstGeom prst="line">
            <a:avLst/>
          </a:prstGeom>
          <a:ln w="190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左大括号 23">
            <a:extLst>
              <a:ext uri="{FF2B5EF4-FFF2-40B4-BE49-F238E27FC236}">
                <a16:creationId xmlns:a16="http://schemas.microsoft.com/office/drawing/2014/main" id="{AF03792B-2028-8CBD-8FFE-3F966E214CA9}"/>
              </a:ext>
            </a:extLst>
          </p:cNvPr>
          <p:cNvSpPr/>
          <p:nvPr/>
        </p:nvSpPr>
        <p:spPr>
          <a:xfrm rot="5400000">
            <a:off x="2831435" y="1479759"/>
            <a:ext cx="168898" cy="2393677"/>
          </a:xfrm>
          <a:prstGeom prst="leftBrac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en-GB" dirty="0"/>
          </a:p>
        </p:txBody>
      </p:sp>
      <p:sp>
        <p:nvSpPr>
          <p:cNvPr id="25" name="左大括号 24">
            <a:extLst>
              <a:ext uri="{FF2B5EF4-FFF2-40B4-BE49-F238E27FC236}">
                <a16:creationId xmlns:a16="http://schemas.microsoft.com/office/drawing/2014/main" id="{EE1B87B0-55AB-36C4-098D-45F62D7A3EEC}"/>
              </a:ext>
            </a:extLst>
          </p:cNvPr>
          <p:cNvSpPr/>
          <p:nvPr/>
        </p:nvSpPr>
        <p:spPr>
          <a:xfrm rot="5400000">
            <a:off x="4915900" y="1785712"/>
            <a:ext cx="168898" cy="1775253"/>
          </a:xfrm>
          <a:prstGeom prst="leftBrac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en-GB" dirty="0"/>
          </a:p>
        </p:txBody>
      </p:sp>
      <p:sp>
        <p:nvSpPr>
          <p:cNvPr id="26" name="左大括号 25">
            <a:extLst>
              <a:ext uri="{FF2B5EF4-FFF2-40B4-BE49-F238E27FC236}">
                <a16:creationId xmlns:a16="http://schemas.microsoft.com/office/drawing/2014/main" id="{2E5DD2A7-1109-7755-C99D-852528FB4DD6}"/>
              </a:ext>
            </a:extLst>
          </p:cNvPr>
          <p:cNvSpPr/>
          <p:nvPr/>
        </p:nvSpPr>
        <p:spPr>
          <a:xfrm rot="5400000">
            <a:off x="8146133" y="330732"/>
            <a:ext cx="168898" cy="4685213"/>
          </a:xfrm>
          <a:prstGeom prst="leftBrac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en-GB" dirty="0"/>
          </a:p>
        </p:txBody>
      </p:sp>
      <p:sp>
        <p:nvSpPr>
          <p:cNvPr id="27" name="左大括号 26">
            <a:extLst>
              <a:ext uri="{FF2B5EF4-FFF2-40B4-BE49-F238E27FC236}">
                <a16:creationId xmlns:a16="http://schemas.microsoft.com/office/drawing/2014/main" id="{775982FD-D777-4CF6-77D7-C58A6BCDC85C}"/>
              </a:ext>
            </a:extLst>
          </p:cNvPr>
          <p:cNvSpPr/>
          <p:nvPr/>
        </p:nvSpPr>
        <p:spPr>
          <a:xfrm rot="5400000">
            <a:off x="2864851" y="3646888"/>
            <a:ext cx="168898" cy="2326844"/>
          </a:xfrm>
          <a:prstGeom prst="leftBrac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en-GB" dirty="0"/>
          </a:p>
        </p:txBody>
      </p:sp>
      <p:sp>
        <p:nvSpPr>
          <p:cNvPr id="28" name="左大括号 27">
            <a:extLst>
              <a:ext uri="{FF2B5EF4-FFF2-40B4-BE49-F238E27FC236}">
                <a16:creationId xmlns:a16="http://schemas.microsoft.com/office/drawing/2014/main" id="{DAD2A3A7-A20E-A124-0F62-CF5F0D947CBD}"/>
              </a:ext>
            </a:extLst>
          </p:cNvPr>
          <p:cNvSpPr/>
          <p:nvPr/>
        </p:nvSpPr>
        <p:spPr>
          <a:xfrm rot="5400000">
            <a:off x="4915900" y="3922683"/>
            <a:ext cx="168898" cy="1775253"/>
          </a:xfrm>
          <a:prstGeom prst="leftBrac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en-GB" dirty="0"/>
          </a:p>
        </p:txBody>
      </p:sp>
      <p:sp>
        <p:nvSpPr>
          <p:cNvPr id="29" name="左大括号 28">
            <a:extLst>
              <a:ext uri="{FF2B5EF4-FFF2-40B4-BE49-F238E27FC236}">
                <a16:creationId xmlns:a16="http://schemas.microsoft.com/office/drawing/2014/main" id="{5AF5D7B0-1BA4-6A82-BCD4-8FBF297E2E1A}"/>
              </a:ext>
            </a:extLst>
          </p:cNvPr>
          <p:cNvSpPr/>
          <p:nvPr/>
        </p:nvSpPr>
        <p:spPr>
          <a:xfrm rot="5400000">
            <a:off x="8407821" y="2202176"/>
            <a:ext cx="168898" cy="5214777"/>
          </a:xfrm>
          <a:prstGeom prst="leftBrac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en-GB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A9868BD-51B6-DB37-F941-E5C4D2702F7A}"/>
              </a:ext>
            </a:extLst>
          </p:cNvPr>
          <p:cNvSpPr txBox="1"/>
          <p:nvPr/>
        </p:nvSpPr>
        <p:spPr>
          <a:xfrm>
            <a:off x="2126845" y="2355948"/>
            <a:ext cx="15780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sz="1000" dirty="0">
                <a:solidFill>
                  <a:schemeClr val="bg1"/>
                </a:solidFill>
                <a:latin typeface="Satoshi" pitchFamily="2" charset="0"/>
              </a:rPr>
              <a:t>17% of All SKUs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555F9D6-D42B-E888-0A19-EB85572B6932}"/>
              </a:ext>
            </a:extLst>
          </p:cNvPr>
          <p:cNvSpPr txBox="1"/>
          <p:nvPr/>
        </p:nvSpPr>
        <p:spPr>
          <a:xfrm>
            <a:off x="4211310" y="2355948"/>
            <a:ext cx="15780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sz="1000" dirty="0">
                <a:solidFill>
                  <a:schemeClr val="bg1"/>
                </a:solidFill>
                <a:latin typeface="Satoshi" pitchFamily="2" charset="0"/>
              </a:rPr>
              <a:t>50% of All SKUs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82BAD4E9-1752-EB45-CFA7-2701C04994C8}"/>
              </a:ext>
            </a:extLst>
          </p:cNvPr>
          <p:cNvSpPr txBox="1"/>
          <p:nvPr/>
        </p:nvSpPr>
        <p:spPr>
          <a:xfrm>
            <a:off x="7441543" y="2352689"/>
            <a:ext cx="15780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sz="1000" dirty="0">
                <a:solidFill>
                  <a:schemeClr val="bg1"/>
                </a:solidFill>
                <a:latin typeface="Satoshi" pitchFamily="2" charset="0"/>
              </a:rPr>
              <a:t>33% of All SKUs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CEE573BA-5D64-516F-AF05-6223E406FE4E}"/>
              </a:ext>
            </a:extLst>
          </p:cNvPr>
          <p:cNvSpPr txBox="1"/>
          <p:nvPr/>
        </p:nvSpPr>
        <p:spPr>
          <a:xfrm>
            <a:off x="2160261" y="4488066"/>
            <a:ext cx="15780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sz="1000" dirty="0">
                <a:solidFill>
                  <a:schemeClr val="bg1"/>
                </a:solidFill>
                <a:latin typeface="Satoshi" pitchFamily="2" charset="0"/>
              </a:rPr>
              <a:t>11% of All SKUs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E830DA0F-332C-C930-08AD-A6CC89118D64}"/>
              </a:ext>
            </a:extLst>
          </p:cNvPr>
          <p:cNvSpPr txBox="1"/>
          <p:nvPr/>
        </p:nvSpPr>
        <p:spPr>
          <a:xfrm>
            <a:off x="4211310" y="4483853"/>
            <a:ext cx="15780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sz="1000" dirty="0">
                <a:solidFill>
                  <a:schemeClr val="bg1"/>
                </a:solidFill>
                <a:latin typeface="Satoshi" pitchFamily="2" charset="0"/>
              </a:rPr>
              <a:t>34% of All SKUs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EA9AAF03-B689-2DDD-7FD4-6A1B5C29045C}"/>
              </a:ext>
            </a:extLst>
          </p:cNvPr>
          <p:cNvSpPr txBox="1"/>
          <p:nvPr/>
        </p:nvSpPr>
        <p:spPr>
          <a:xfrm>
            <a:off x="7703231" y="4488066"/>
            <a:ext cx="15780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sz="1000" dirty="0">
                <a:solidFill>
                  <a:schemeClr val="bg1"/>
                </a:solidFill>
                <a:latin typeface="Satoshi" pitchFamily="2" charset="0"/>
              </a:rPr>
              <a:t>55% of All SKUs</a:t>
            </a:r>
          </a:p>
        </p:txBody>
      </p:sp>
    </p:spTree>
    <p:extLst>
      <p:ext uri="{BB962C8B-B14F-4D97-AF65-F5344CB8AC3E}">
        <p14:creationId xmlns:p14="http://schemas.microsoft.com/office/powerpoint/2010/main" val="2632893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A76C44-5ECD-9831-38AD-F6F8D5C0D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01">
            <a:extLst>
              <a:ext uri="{FF2B5EF4-FFF2-40B4-BE49-F238E27FC236}">
                <a16:creationId xmlns:a16="http://schemas.microsoft.com/office/drawing/2014/main" id="{ECF0CB14-B166-7E30-8C58-BB995E8E16D5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noProof="0" dirty="0">
                <a:latin typeface="Satoshi Medium" pitchFamily="2" charset="0"/>
              </a:rPr>
              <a:t>02</a:t>
            </a:r>
          </a:p>
        </p:txBody>
      </p:sp>
      <p:sp>
        <p:nvSpPr>
          <p:cNvPr id="1128" name="Section title.">
            <a:extLst>
              <a:ext uri="{FF2B5EF4-FFF2-40B4-BE49-F238E27FC236}">
                <a16:creationId xmlns:a16="http://schemas.microsoft.com/office/drawing/2014/main" id="{037F6F34-2A44-C910-1810-4C08C70D25D4}"/>
              </a:ext>
            </a:extLst>
          </p:cNvPr>
          <p:cNvSpPr txBox="1">
            <a:spLocks noGrp="1"/>
          </p:cNvSpPr>
          <p:nvPr>
            <p:ph type="body" idx="22"/>
          </p:nvPr>
        </p:nvSpPr>
        <p:spPr>
          <a:xfrm>
            <a:off x="3004553" y="2880938"/>
            <a:ext cx="6182894" cy="931024"/>
          </a:xfrm>
          <a:prstGeom prst="rect">
            <a:avLst/>
          </a:prstGeom>
        </p:spPr>
        <p:txBody>
          <a:bodyPr/>
          <a:lstStyle/>
          <a:p>
            <a:r>
              <a:rPr lang="en-GB" noProof="0" dirty="0">
                <a:solidFill>
                  <a:srgbClr val="FFFFFF"/>
                </a:solidFill>
                <a:latin typeface="Satoshi Medium" pitchFamily="2" charset="0"/>
              </a:rPr>
              <a:t>2025 Outlook</a:t>
            </a:r>
            <a:r>
              <a:rPr lang="en-GB" noProof="0" dirty="0">
                <a:solidFill>
                  <a:srgbClr val="EB5369"/>
                </a:solidFill>
                <a:latin typeface="Satoshi Medium" pitchFamily="2" charset="0"/>
                <a:ea typeface="+mn-ea"/>
                <a:cs typeface="+mn-cs"/>
                <a:sym typeface="Playfair Display Medium Italic"/>
              </a:rPr>
              <a:t>.</a:t>
            </a:r>
          </a:p>
        </p:txBody>
      </p:sp>
      <p:sp>
        <p:nvSpPr>
          <p:cNvPr id="1129" name="幻灯片编号">
            <a:extLst>
              <a:ext uri="{FF2B5EF4-FFF2-40B4-BE49-F238E27FC236}">
                <a16:creationId xmlns:a16="http://schemas.microsoft.com/office/drawing/2014/main" id="{02794198-79C8-58D8-1548-82D220EB913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80714" y="6547459"/>
            <a:ext cx="119228" cy="1803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GB" noProof="0" smtClean="0"/>
              <a:t>9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6401575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POWER_POINT_EXCEL_LINK_TAG_NAME" val="{&quot;Id&quot;:&quot;POWER_USER_LINK_AB99C154_17E4_4E1E_92E3_1016112C25F5&quot;,&quot;SourceFullName&quot;:&quot;https://sanpeiventures-my.sharepoint.com/personal/thomas_rehub_tech/Documents/Documents 1/2024 COMPASS Data.xlsx&quot;,&quot;LastUpdate&quot;:&quot;2025-01-07 11:41 AM&quot;,&quot;UpdatedBy&quot;:&quot;dell&quot;,&quot;IsLinked&quot;:false,&quot;IsBrokenLink&quot;:false,&quot;Type&quot;: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POWER_POINT_EXCEL_LINK_TAG_NAME" val="{&quot;Id&quot;:&quot;POWER_USER_LINK_8ED76A90_A9CA_4556_AEB9_ED1CC70B9881&quot;,&quot;SourceFullName&quot;:&quot;https://sanpeiventures-my.sharepoint.com/personal/thomas_rehub_tech/Documents/Documents 1/2024 COMPASS Data.xlsx&quot;,&quot;LastUpdate&quot;:&quot;2025-01-07 11:41 AM&quot;,&quot;UpdatedBy&quot;:&quot;dell&quot;,&quot;IsLinked&quot;:false,&quot;IsBrokenLink&quot;:false,&quot;Type&quot;:1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POWER_POINT_EXCEL_LINK_TAG_NAME" val="{&quot;Id&quot;:&quot;POWER_USER_LINK_BC5B66CD_0B89_4319_B4FF_D69B595C367A&quot;,&quot;SourceFullName&quot;:&quot;https://sanpeiventures-my.sharepoint.com/personal/thomas_rehub_tech/Documents/Documents 1/2024 COMPASS Data.xlsx&quot;,&quot;LastUpdate&quot;:&quot;2025-01-07 11:41 AM&quot;,&quot;UpdatedBy&quot;:&quot;dell&quot;,&quot;IsLinked&quot;:false,&quot;IsBrokenLink&quot;:false,&quot;Type&quot;:1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POWER_POINT_EXCEL_LINK_TAG_NAME" val="{&quot;Id&quot;:&quot;POWER_USER_LINK_8C36F4ED_CA91_4400_9084_8708DBD71751&quot;,&quot;SourceFullName&quot;:&quot;https://sanpeiventures-my.sharepoint.com/personal/thomas_rehub_tech/Documents/Documents 1/2024 COMPASS Data.xlsx&quot;,&quot;LastUpdate&quot;:&quot;2025-01-07 11:41 AM&quot;,&quot;UpdatedBy&quot;:&quot;dell&quot;,&quot;IsLinked&quot;:false,&quot;IsBrokenLink&quot;:false,&quot;Type&quot;:1}"/>
</p:tagLst>
</file>

<file path=ppt/theme/theme1.xml><?xml version="1.0" encoding="utf-8"?>
<a:theme xmlns:a="http://schemas.openxmlformats.org/drawingml/2006/main" name="DLG 2016 PowerPoint Template">
  <a:themeElements>
    <a:clrScheme name="Presentatio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4E9E84"/>
      </a:accent1>
      <a:accent2>
        <a:srgbClr val="498FB8"/>
      </a:accent2>
      <a:accent3>
        <a:srgbClr val="FF4166"/>
      </a:accent3>
      <a:accent4>
        <a:srgbClr val="FE4265"/>
      </a:accent4>
      <a:accent5>
        <a:srgbClr val="FA6C64"/>
      </a:accent5>
      <a:accent6>
        <a:srgbClr val="E1E05A"/>
      </a:accent6>
      <a:hlink>
        <a:srgbClr val="E50B67"/>
      </a:hlink>
      <a:folHlink>
        <a:srgbClr val="BD004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1 - pied de page couleur">
  <a:themeElements>
    <a:clrScheme name="Rolex-2021">
      <a:dk1>
        <a:srgbClr val="000000"/>
      </a:dk1>
      <a:lt1>
        <a:srgbClr val="FFFFFF"/>
      </a:lt1>
      <a:dk2>
        <a:srgbClr val="333333"/>
      </a:dk2>
      <a:lt2>
        <a:srgbClr val="F2F2F2"/>
      </a:lt2>
      <a:accent1>
        <a:srgbClr val="006039"/>
      </a:accent1>
      <a:accent2>
        <a:srgbClr val="A37E2C"/>
      </a:accent2>
      <a:accent3>
        <a:srgbClr val="CFC3A9"/>
      </a:accent3>
      <a:accent4>
        <a:srgbClr val="8C99A0"/>
      </a:accent4>
      <a:accent5>
        <a:srgbClr val="84988D"/>
      </a:accent5>
      <a:accent6>
        <a:srgbClr val="804848"/>
      </a:accent6>
      <a:hlink>
        <a:srgbClr val="A37E2C"/>
      </a:hlink>
      <a:folHlink>
        <a:srgbClr val="A0968C"/>
      </a:folHlink>
    </a:clrScheme>
    <a:fontScheme name="Rolex police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13" id="{475E6ACB-B514-45AD-AB7C-09FBEA354B11}" vid="{BF439567-9D3D-4B66-BAEB-9A8CD4333EA4}"/>
    </a:ext>
  </a:extLst>
</a:theme>
</file>

<file path=ppt/theme/theme3.xml><?xml version="1.0" encoding="utf-8"?>
<a:theme xmlns:a="http://schemas.openxmlformats.org/drawingml/2006/main" name="1_DLG 2016 PowerPoint Template">
  <a:themeElements>
    <a:clrScheme name="DLG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4266"/>
      </a:accent1>
      <a:accent2>
        <a:srgbClr val="E1DFCE"/>
      </a:accent2>
      <a:accent3>
        <a:srgbClr val="FBE9E8"/>
      </a:accent3>
      <a:accent4>
        <a:srgbClr val="E2C08D"/>
      </a:accent4>
      <a:accent5>
        <a:srgbClr val="829F95"/>
      </a:accent5>
      <a:accent6>
        <a:srgbClr val="646C66"/>
      </a:accent6>
      <a:hlink>
        <a:srgbClr val="7EA3B9"/>
      </a:hlink>
      <a:folHlink>
        <a:srgbClr val="000000"/>
      </a:folHlink>
    </a:clrScheme>
    <a:fontScheme name="Custom 2">
      <a:majorFont>
        <a:latin typeface="Satoshi Medium"/>
        <a:ea typeface=""/>
        <a:cs typeface=""/>
      </a:majorFont>
      <a:minorFont>
        <a:latin typeface="Satosh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4323A43-C53F-4002-A945-CE7A976587F3}" vid="{9982B711-9D98-40B0-A6E1-2C5474C6501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85565</TotalTime>
  <Words>1438</Words>
  <Application>Microsoft Macintosh PowerPoint</Application>
  <PresentationFormat>Widescreen</PresentationFormat>
  <Paragraphs>327</Paragraphs>
  <Slides>18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Satoshi Medium</vt:lpstr>
      <vt:lpstr>Satoshi Light Italic</vt:lpstr>
      <vt:lpstr>Playfair Display Medium</vt:lpstr>
      <vt:lpstr>Avenir Book</vt:lpstr>
      <vt:lpstr>Arial</vt:lpstr>
      <vt:lpstr>Playfair Display Roman</vt:lpstr>
      <vt:lpstr>Satoshi Light</vt:lpstr>
      <vt:lpstr>Satoshi</vt:lpstr>
      <vt:lpstr>Calibri</vt:lpstr>
      <vt:lpstr>DLG 2016 PowerPoint Template</vt:lpstr>
      <vt:lpstr>1_1 - pied de page couleur</vt:lpstr>
      <vt:lpstr>1_DLG 2016 PowerPoint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Pablo MAURON</dc:creator>
  <cp:lastModifiedBy>Mickey Alam Khan</cp:lastModifiedBy>
  <cp:revision>179</cp:revision>
  <dcterms:modified xsi:type="dcterms:W3CDTF">2025-01-13T18:25:59Z</dcterms:modified>
</cp:coreProperties>
</file>